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1" r:id="rId2"/>
    <p:sldId id="486" r:id="rId3"/>
    <p:sldId id="487" r:id="rId4"/>
    <p:sldId id="488" r:id="rId5"/>
    <p:sldId id="465" r:id="rId6"/>
    <p:sldId id="471" r:id="rId7"/>
    <p:sldId id="494" r:id="rId8"/>
    <p:sldId id="489" r:id="rId9"/>
    <p:sldId id="466" r:id="rId10"/>
    <p:sldId id="491" r:id="rId11"/>
    <p:sldId id="473" r:id="rId12"/>
    <p:sldId id="482" r:id="rId13"/>
    <p:sldId id="468" r:id="rId14"/>
    <p:sldId id="490" r:id="rId15"/>
    <p:sldId id="478" r:id="rId16"/>
    <p:sldId id="485" r:id="rId17"/>
    <p:sldId id="469" r:id="rId18"/>
    <p:sldId id="492" r:id="rId19"/>
    <p:sldId id="479" r:id="rId20"/>
    <p:sldId id="470" r:id="rId21"/>
    <p:sldId id="493" r:id="rId22"/>
    <p:sldId id="484" r:id="rId23"/>
    <p:sldId id="467" r:id="rId2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FF3B3B"/>
    <a:srgbClr val="DDDDDD"/>
    <a:srgbClr val="7030A0"/>
    <a:srgbClr val="FFFF80"/>
    <a:srgbClr val="5F5F5F"/>
    <a:srgbClr val="4D4D4D"/>
    <a:srgbClr val="EAEAEA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6" autoAdjust="0"/>
    <p:restoredTop sz="92944" autoAdjust="0"/>
  </p:normalViewPr>
  <p:slideViewPr>
    <p:cSldViewPr snapToGrid="0" snapToObjects="1">
      <p:cViewPr varScale="1">
        <p:scale>
          <a:sx n="66" d="100"/>
          <a:sy n="66" d="100"/>
        </p:scale>
        <p:origin x="716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30" d="100"/>
          <a:sy n="130" d="100"/>
        </p:scale>
        <p:origin x="4824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29-8-2021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29-8-2021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1336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4704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5300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592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this work we will focus on the so called Quasi-parallel bow shock.</a:t>
            </a:r>
            <a:r>
              <a:rPr lang="en-US" baseline="0" dirty="0" smtClean="0"/>
              <a:t> This is where the angle between the normal vector of the shock and the IMF has less than 45 degrees. That’s where we have a turbulent magnetosheath, an ion foreshock and also where we find the most energetic jets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9031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0903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0827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8715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9576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9425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0152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40219"/>
            <a:ext cx="12192000" cy="20756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 smtClean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 smtClean="0">
                <a:solidFill>
                  <a:srgbClr val="5F5F5F"/>
                </a:solidFill>
                <a:effectLst/>
              </a:rPr>
              <a:t> Raptis – Characterizing the Magnetosheath using Machine Learning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6"/>
            <a:ext cx="3840480" cy="23125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 smtClean="0">
                <a:solidFill>
                  <a:srgbClr val="5F5F5F"/>
                </a:solidFill>
              </a:rPr>
              <a:t>AOGS 2021</a:t>
            </a:r>
            <a:endParaRPr lang="en-US" sz="1300" baseline="0" dirty="0" smtClean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2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9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29/08/2021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691593"/>
            <a:ext cx="6781057" cy="593052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Characterization of the Earth’s Magnetosheath and its Fast Plasma Flows Using Upstream Measurements and Machine Learning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b="1" dirty="0" smtClean="0"/>
              <a:t>Savvas Raptis</a:t>
            </a:r>
            <a:r>
              <a:rPr lang="nl-BE" sz="2200" b="1" baseline="30000" dirty="0" smtClean="0"/>
              <a:t>1</a:t>
            </a:r>
            <a:r>
              <a:rPr lang="nl-BE" sz="2200" dirty="0" smtClean="0"/>
              <a:t>, Tomas Karlsson</a:t>
            </a:r>
            <a:r>
              <a:rPr lang="nl-BE" sz="2200" baseline="30000" dirty="0" smtClean="0"/>
              <a:t>1</a:t>
            </a:r>
            <a:r>
              <a:rPr lang="nl-BE" sz="2200" dirty="0" smtClean="0"/>
              <a:t>, </a:t>
            </a:r>
            <a:r>
              <a:rPr lang="en-US" sz="2200" dirty="0" err="1" smtClean="0"/>
              <a:t>Sigiava</a:t>
            </a:r>
            <a:r>
              <a:rPr lang="en-US" sz="2200" dirty="0" smtClean="0"/>
              <a:t> </a:t>
            </a:r>
            <a:r>
              <a:rPr lang="en-US" sz="2200" dirty="0" err="1" smtClean="0"/>
              <a:t>Aminalragia-Giamini</a:t>
            </a:r>
            <a:r>
              <a:rPr lang="nl-BE" sz="2200" baseline="30000" dirty="0" smtClean="0"/>
              <a:t>2</a:t>
            </a:r>
            <a:r>
              <a:rPr lang="nl-BE" sz="2200" dirty="0" smtClean="0"/>
              <a:t>, P-A. Lindqvist</a:t>
            </a:r>
            <a:r>
              <a:rPr lang="nl-BE" sz="2200" baseline="30000" dirty="0" smtClean="0"/>
              <a:t>1</a:t>
            </a:r>
            <a:r>
              <a:rPr lang="nl-BE" sz="2200" dirty="0" smtClean="0"/>
              <a:t>, Martin Lindberg</a:t>
            </a:r>
            <a:r>
              <a:rPr lang="nl-BE" sz="2200" baseline="30000" dirty="0" smtClean="0"/>
              <a:t>1 </a:t>
            </a:r>
            <a:r>
              <a:rPr lang="nl-BE" sz="2200" dirty="0"/>
              <a:t>, </a:t>
            </a:r>
            <a:r>
              <a:rPr lang="nl-BE" sz="2200" dirty="0" smtClean="0"/>
              <a:t>Henriette Trollvik</a:t>
            </a:r>
            <a:r>
              <a:rPr lang="nl-BE" sz="2200" baseline="30000" dirty="0" smtClean="0"/>
              <a:t>1 </a:t>
            </a:r>
            <a:r>
              <a:rPr lang="nl-BE" sz="2200" b="1" dirty="0"/>
              <a:t/>
            </a:r>
            <a:br>
              <a:rPr lang="nl-BE" sz="2200" b="1" dirty="0"/>
            </a:b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nl-BE" sz="1800" baseline="30000" dirty="0" smtClean="0"/>
              <a:t>1</a:t>
            </a:r>
            <a:r>
              <a:rPr lang="en-US" sz="1800" dirty="0" smtClean="0"/>
              <a:t>Division of Space and Plasma Physics, KTH Royal Institute of Technology, Sweden</a:t>
            </a:r>
            <a:br>
              <a:rPr lang="en-US" sz="1800" dirty="0" smtClean="0"/>
            </a:br>
            <a:r>
              <a:rPr lang="nl-BE" sz="1800" baseline="30000" dirty="0" smtClean="0"/>
              <a:t>2</a:t>
            </a:r>
            <a:r>
              <a:rPr lang="en-US" sz="1800" dirty="0" smtClean="0"/>
              <a:t>Space </a:t>
            </a:r>
            <a:r>
              <a:rPr lang="en-US" sz="1800" dirty="0"/>
              <a:t>Applications &amp; Research Consultancy (SPARC), Greece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1800" dirty="0" smtClean="0"/>
              <a:t>Asia Oceania </a:t>
            </a:r>
            <a:r>
              <a:rPr lang="en-US" sz="1800" smtClean="0"/>
              <a:t>Geosciences </a:t>
            </a:r>
            <a:r>
              <a:rPr lang="en-US" sz="1800" smtClean="0"/>
              <a:t>Society </a:t>
            </a:r>
            <a:r>
              <a:rPr lang="en-US" sz="1800" dirty="0" smtClean="0"/>
              <a:t>2021 Meeting</a:t>
            </a:r>
            <a:br>
              <a:rPr lang="en-US" sz="1800" dirty="0" smtClean="0"/>
            </a:br>
            <a:r>
              <a:rPr lang="en-US" sz="1800" dirty="0" smtClean="0"/>
              <a:t>03 August 2021</a:t>
            </a:r>
            <a:endParaRPr lang="nl-NL" sz="18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1" y="1232113"/>
            <a:ext cx="3319732" cy="37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Introduction</a:t>
            </a:r>
          </a:p>
          <a:p>
            <a:pPr marL="0" indent="0" algn="ctr">
              <a:buNone/>
            </a:pPr>
            <a:r>
              <a:rPr lang="en-US" sz="3400" dirty="0" smtClean="0"/>
              <a:t>(Neural Networks)</a:t>
            </a:r>
          </a:p>
        </p:txBody>
      </p:sp>
    </p:spTree>
    <p:extLst>
      <p:ext uri="{BB962C8B-B14F-4D97-AF65-F5344CB8AC3E}">
        <p14:creationId xmlns:p14="http://schemas.microsoft.com/office/powerpoint/2010/main" val="405526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4640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Neural Networks &amp; Backpropagation</a:t>
            </a:r>
            <a:endParaRPr lang="en-US" sz="3600" dirty="0"/>
          </a:p>
        </p:txBody>
      </p:sp>
      <p:pic>
        <p:nvPicPr>
          <p:cNvPr id="1026" name="Picture 2" descr="https://i.stack.imgur.com/H1Ks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737" y="1443037"/>
            <a:ext cx="6181725" cy="431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955450" y="3759270"/>
            <a:ext cx="856325" cy="369332"/>
          </a:xfrm>
          <a:prstGeom prst="rect">
            <a:avLst/>
          </a:prstGeom>
          <a:noFill/>
          <a:ln>
            <a:solidFill>
              <a:sysClr val="windowText" lastClr="000000">
                <a:lumMod val="95000"/>
                <a:lumOff val="5000"/>
              </a:sysClr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Output</a:t>
            </a:r>
          </a:p>
        </p:txBody>
      </p:sp>
      <p:sp>
        <p:nvSpPr>
          <p:cNvPr id="2" name="Rectangle 1"/>
          <p:cNvSpPr/>
          <p:nvPr/>
        </p:nvSpPr>
        <p:spPr>
          <a:xfrm>
            <a:off x="6206067" y="3321050"/>
            <a:ext cx="567266" cy="2328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Box 2"/>
          <p:cNvSpPr txBox="1"/>
          <p:nvPr/>
        </p:nvSpPr>
        <p:spPr>
          <a:xfrm>
            <a:off x="0" y="2815219"/>
            <a:ext cx="31918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Supervised Learning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Labeled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Known input 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Unknown map/relationship</a:t>
            </a:r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78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7"/>
            <a:ext cx="11041200" cy="58728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 Trained Neural Network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285875"/>
            <a:ext cx="7620000" cy="428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0" y="6378473"/>
            <a:ext cx="4870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rgbClr val="000000"/>
                </a:solidFill>
              </a:rPr>
              <a:t>*</a:t>
            </a:r>
            <a:r>
              <a:rPr lang="en-US" sz="1200" dirty="0" smtClean="0">
                <a:solidFill>
                  <a:srgbClr val="000000"/>
                </a:solidFill>
              </a:rPr>
              <a:t>Video Courtesy</a:t>
            </a:r>
            <a:r>
              <a:rPr lang="en-US" sz="1200" b="1" dirty="0" smtClean="0">
                <a:solidFill>
                  <a:srgbClr val="000000"/>
                </a:solidFill>
              </a:rPr>
              <a:t>: </a:t>
            </a:r>
            <a:r>
              <a:rPr lang="en-US" sz="1200" b="1" dirty="0">
                <a:solidFill>
                  <a:srgbClr val="000000"/>
                </a:solidFill>
              </a:rPr>
              <a:t>3Blue1Brown </a:t>
            </a:r>
            <a:r>
              <a:rPr lang="en-US" sz="1200" dirty="0" smtClean="0">
                <a:solidFill>
                  <a:srgbClr val="000000"/>
                </a:solidFill>
              </a:rPr>
              <a:t> (Check his YouTube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dirty="0" smtClean="0">
                <a:solidFill>
                  <a:srgbClr val="000000"/>
                </a:solidFill>
              </a:rPr>
              <a:t>page for more)</a:t>
            </a:r>
            <a:endParaRPr lang="en-US" sz="1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21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Introduction</a:t>
            </a:r>
          </a:p>
          <a:p>
            <a:pPr marL="0" indent="0" algn="ctr">
              <a:buNone/>
            </a:pPr>
            <a:r>
              <a:rPr lang="en-US" sz="3400" dirty="0" smtClean="0"/>
              <a:t>(Bow Shock, Magnetosheath and Jets)</a:t>
            </a:r>
          </a:p>
        </p:txBody>
      </p:sp>
    </p:spTree>
    <p:extLst>
      <p:ext uri="{BB962C8B-B14F-4D97-AF65-F5344CB8AC3E}">
        <p14:creationId xmlns:p14="http://schemas.microsoft.com/office/powerpoint/2010/main" val="340207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Magnetosheath </a:t>
            </a:r>
            <a:r>
              <a:rPr lang="en-US" dirty="0"/>
              <a:t>Jets</a:t>
            </a:r>
            <a:endParaRPr lang="sv-SE" dirty="0"/>
          </a:p>
        </p:txBody>
      </p:sp>
      <p:pic>
        <p:nvPicPr>
          <p:cNvPr id="7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76" y="1048108"/>
            <a:ext cx="5907024" cy="508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55581" y="6393025"/>
            <a:ext cx="4152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</a:rPr>
              <a:t>Plaschke</a:t>
            </a:r>
            <a:r>
              <a:rPr lang="en-US" sz="1100" dirty="0" smtClean="0">
                <a:solidFill>
                  <a:srgbClr val="000000"/>
                </a:solidFill>
              </a:rPr>
              <a:t> F. et al. (2018); sketch by H. </a:t>
            </a:r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| Space </a:t>
            </a:r>
            <a:r>
              <a:rPr lang="en-US" sz="1100" dirty="0">
                <a:solidFill>
                  <a:srgbClr val="000000"/>
                </a:solidFill>
              </a:rPr>
              <a:t>Sci. Rev 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2262" y="1165293"/>
            <a:ext cx="4521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rgbClr val="000000"/>
                </a:solidFill>
              </a:rPr>
              <a:t>Magnetosheath jets are transient localized enhancements of dynamic pressure (density and/or velocity increase)</a:t>
            </a:r>
          </a:p>
          <a:p>
            <a:pPr algn="ctr"/>
            <a:endParaRPr lang="en-US" i="1" dirty="0" smtClean="0">
              <a:solidFill>
                <a:srgbClr val="000000"/>
              </a:solidFill>
            </a:endParaRP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e.g. 200% dynamic pressure enhancement compared to background magnetosheath</a:t>
            </a:r>
            <a:endParaRPr lang="sv-SE" i="1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72262" y="3647646"/>
            <a:ext cx="4521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rgbClr val="000000"/>
                </a:solidFill>
              </a:rPr>
              <a:t>Radiation belts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Aurora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Magnetopause reconnection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Mag</a:t>
            </a:r>
            <a:r>
              <a:rPr lang="en-US" i="1" dirty="0">
                <a:solidFill>
                  <a:srgbClr val="000000"/>
                </a:solidFill>
              </a:rPr>
              <a:t>n</a:t>
            </a:r>
            <a:r>
              <a:rPr lang="en-US" i="1" dirty="0" smtClean="0">
                <a:solidFill>
                  <a:srgbClr val="000000"/>
                </a:solidFill>
              </a:rPr>
              <a:t>etopause penetration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Shock acceleration</a:t>
            </a: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Magnetopause surface </a:t>
            </a:r>
            <a:r>
              <a:rPr lang="en-US" i="1" dirty="0" err="1" smtClean="0">
                <a:solidFill>
                  <a:srgbClr val="000000"/>
                </a:solidFill>
              </a:rPr>
              <a:t>eigenmodes</a:t>
            </a:r>
            <a:endParaRPr lang="en-US" i="1" dirty="0" smtClean="0">
              <a:solidFill>
                <a:srgbClr val="000000"/>
              </a:solidFill>
            </a:endParaRPr>
          </a:p>
          <a:p>
            <a:pPr algn="ctr"/>
            <a:r>
              <a:rPr lang="en-US" i="1" dirty="0" smtClean="0">
                <a:solidFill>
                  <a:srgbClr val="000000"/>
                </a:solidFill>
              </a:rPr>
              <a:t>ULF wave excitation</a:t>
            </a:r>
            <a:endParaRPr lang="sv-SE" i="1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59628" y="88339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Definition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01166" y="3293851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Related phenomena</a:t>
            </a:r>
            <a:endParaRPr lang="sv-SE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75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Bow shock sket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046" y="958300"/>
            <a:ext cx="8274632" cy="500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3242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Shock, Magnetosheath &amp; Jet classification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0184918" y="4372906"/>
            <a:ext cx="18821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000000"/>
                </a:solidFill>
              </a:rPr>
              <a:t>”Jets are found ~9 times more often behind the </a:t>
            </a:r>
            <a:r>
              <a:rPr lang="en-US" sz="1400" i="1" dirty="0" err="1" smtClean="0">
                <a:solidFill>
                  <a:srgbClr val="000000"/>
                </a:solidFill>
              </a:rPr>
              <a:t>Qpar</a:t>
            </a:r>
            <a:r>
              <a:rPr lang="en-US" sz="1400" i="1" dirty="0" smtClean="0">
                <a:solidFill>
                  <a:srgbClr val="000000"/>
                </a:solidFill>
              </a:rPr>
              <a:t> bow shock”</a:t>
            </a:r>
            <a:endParaRPr lang="en-US" sz="1400" i="1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604298" y="6356777"/>
            <a:ext cx="16530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Vuorinen</a:t>
            </a:r>
            <a:r>
              <a:rPr lang="en-US" sz="1100" dirty="0" smtClean="0">
                <a:solidFill>
                  <a:srgbClr val="000000"/>
                </a:solidFill>
              </a:rPr>
              <a:t>, et al. (2019) </a:t>
            </a:r>
            <a:endParaRPr lang="sv-SE" sz="11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024584" y="3238885"/>
                <a:ext cx="188217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dirty="0" smtClean="0">
                    <a:solidFill>
                      <a:srgbClr val="0070C0"/>
                    </a:solidFill>
                  </a:rPr>
                  <a:t>Qpar</a:t>
                </a:r>
                <a:r>
                  <a:rPr lang="en-US" sz="1400" i="1" dirty="0" smtClean="0">
                    <a:solidFill>
                      <a:srgbClr val="00000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r>
                  <a:rPr lang="en-US" sz="1400" i="1" dirty="0" err="1" smtClean="0">
                    <a:solidFill>
                      <a:srgbClr val="FF0000"/>
                    </a:solidFill>
                  </a:rPr>
                  <a:t>Qperp</a:t>
                </a:r>
                <a:r>
                  <a:rPr lang="en-US" sz="1400" i="1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endParaRPr lang="en-US" sz="1400" i="1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4584" y="3238885"/>
                <a:ext cx="1882178" cy="738664"/>
              </a:xfrm>
              <a:prstGeom prst="rect">
                <a:avLst/>
              </a:prstGeom>
              <a:blipFill>
                <a:blip r:embed="rId6"/>
                <a:stretch>
                  <a:fillRect t="-82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000000"/>
                    </a:solidFill>
                  </a:rPr>
                  <a:t>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sv-SE" sz="1400" dirty="0" smtClean="0">
                    <a:solidFill>
                      <a:srgbClr val="000000"/>
                    </a:solidFill>
                  </a:rPr>
                  <a:t> is the </a:t>
                </a:r>
                <a:r>
                  <a:rPr lang="sv-SE" sz="1400" dirty="0" err="1" smtClean="0">
                    <a:solidFill>
                      <a:srgbClr val="000000"/>
                    </a:solidFill>
                  </a:rPr>
                  <a:t>angle</a:t>
                </a:r>
                <a:r>
                  <a:rPr lang="sv-SE" sz="1400" dirty="0" smtClean="0">
                    <a:solidFill>
                      <a:srgbClr val="000000"/>
                    </a:solidFill>
                  </a:rPr>
                  <a:t> </a:t>
                </a:r>
                <a:r>
                  <a:rPr lang="sv-SE" sz="1400" dirty="0" err="1" smtClean="0">
                    <a:solidFill>
                      <a:srgbClr val="000000"/>
                    </a:solidFill>
                  </a:rPr>
                  <a:t>between</a:t>
                </a:r>
                <a:r>
                  <a:rPr lang="sv-SE" sz="1400" dirty="0" smtClean="0">
                    <a:solidFill>
                      <a:srgbClr val="000000"/>
                    </a:solidFill>
                  </a:rPr>
                  <a:t> the IMF and the </a:t>
                </a:r>
                <a:r>
                  <a:rPr lang="sv-SE" sz="1400" dirty="0" err="1" smtClean="0">
                    <a:solidFill>
                      <a:srgbClr val="000000"/>
                    </a:solidFill>
                  </a:rPr>
                  <a:t>shock’s</a:t>
                </a:r>
                <a:r>
                  <a:rPr lang="sv-SE" sz="1400" dirty="0" smtClean="0">
                    <a:solidFill>
                      <a:srgbClr val="000000"/>
                    </a:solidFill>
                  </a:rPr>
                  <a:t> normal </a:t>
                </a:r>
                <a:r>
                  <a:rPr lang="sv-SE" sz="1400" dirty="0" err="1" smtClean="0">
                    <a:solidFill>
                      <a:srgbClr val="000000"/>
                    </a:solidFill>
                  </a:rPr>
                  <a:t>vector</a:t>
                </a:r>
                <a:r>
                  <a:rPr lang="sv-SE" sz="1400" dirty="0" smtClean="0">
                    <a:solidFill>
                      <a:srgbClr val="000000"/>
                    </a:solidFill>
                  </a:rPr>
                  <a:t>”</a:t>
                </a:r>
                <a:endParaRPr lang="sv-SE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  <a:blipFill>
                <a:blip r:embed="rId7"/>
                <a:stretch>
                  <a:fillRect l="-658" t="-637" r="-3618" b="-5732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-63320" y="5697157"/>
            <a:ext cx="479634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(2020) | JGR</a:t>
            </a:r>
          </a:p>
          <a:p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et al. (2020) | Front. Astron. Space </a:t>
            </a:r>
            <a:r>
              <a:rPr lang="en-US" sz="1100" dirty="0" err="1" smtClean="0">
                <a:solidFill>
                  <a:srgbClr val="000000"/>
                </a:solidFill>
              </a:rPr>
              <a:t>Sci</a:t>
            </a:r>
            <a:endParaRPr lang="en-US" sz="1100" dirty="0" smtClean="0">
              <a:solidFill>
                <a:srgbClr val="000000"/>
              </a:solidFill>
            </a:endParaRPr>
          </a:p>
          <a:p>
            <a:r>
              <a:rPr lang="en-US" sz="1100" dirty="0" err="1">
                <a:solidFill>
                  <a:srgbClr val="000000"/>
                </a:solidFill>
              </a:rPr>
              <a:t>Kajdič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 et al. (2021) | </a:t>
            </a:r>
            <a:r>
              <a:rPr lang="en-US" sz="1100" dirty="0" smtClean="0">
                <a:solidFill>
                  <a:srgbClr val="000000"/>
                </a:solidFill>
              </a:rPr>
              <a:t>GRL</a:t>
            </a:r>
            <a:endParaRPr lang="el-GR" sz="1100" dirty="0" smtClean="0">
              <a:solidFill>
                <a:srgbClr val="000000"/>
              </a:solidFill>
            </a:endParaRPr>
          </a:p>
          <a:p>
            <a:r>
              <a:rPr lang="en-US" sz="1100" dirty="0" smtClean="0">
                <a:solidFill>
                  <a:srgbClr val="000000"/>
                </a:solidFill>
              </a:rPr>
              <a:t>Karlsson, </a:t>
            </a:r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et al. (2021) | JGR - Under Review</a:t>
            </a:r>
          </a:p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et al. (2021b)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67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48474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812775"/>
            <a:ext cx="6854220" cy="5790288"/>
          </a:xfrm>
        </p:spPr>
        <p:txBody>
          <a:bodyPr>
            <a:normAutofit fontScale="70000" lnSpcReduction="20000"/>
          </a:bodyPr>
          <a:lstStyle/>
          <a:p>
            <a:r>
              <a:rPr lang="en-US" sz="2200" dirty="0" smtClean="0"/>
              <a:t>(1) Statistical properties of jets (Raptis </a:t>
            </a:r>
            <a:r>
              <a:rPr lang="en-US" sz="2200" dirty="0"/>
              <a:t>et al. </a:t>
            </a:r>
            <a:r>
              <a:rPr lang="en-US" sz="2200" dirty="0" smtClean="0"/>
              <a:t>(2020 | JGR) </a:t>
            </a:r>
            <a:r>
              <a:rPr lang="el-GR" sz="2200" dirty="0" smtClean="0"/>
              <a:t> </a:t>
            </a:r>
            <a:endParaRPr lang="en-US" sz="2200" dirty="0" smtClean="0"/>
          </a:p>
          <a:p>
            <a:pPr marL="0" indent="0" algn="ctr">
              <a:buNone/>
            </a:pPr>
            <a:r>
              <a:rPr lang="en-US" sz="2200" i="1" dirty="0" smtClean="0"/>
              <a:t>“Showed us which quantities can be used for in-situ classification using MMS”</a:t>
            </a:r>
            <a:endParaRPr lang="en-US" sz="2200" i="1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ym typeface="Wingdings" panose="05000000000000000000" pitchFamily="2" charset="2"/>
            </a:endParaRPr>
          </a:p>
          <a:p>
            <a:r>
              <a:rPr lang="en-US" sz="2200" dirty="0" smtClean="0">
                <a:sym typeface="Wingdings" panose="05000000000000000000" pitchFamily="2" charset="2"/>
              </a:rPr>
              <a:t>(2) Classification of jets using Neural networks </a:t>
            </a:r>
            <a:r>
              <a:rPr lang="en-US" sz="2200" dirty="0" smtClean="0"/>
              <a:t>(Raptis </a:t>
            </a:r>
            <a:r>
              <a:rPr lang="en-US" sz="2200" dirty="0"/>
              <a:t>et al. (</a:t>
            </a:r>
            <a:r>
              <a:rPr lang="en-US" sz="2200" dirty="0" smtClean="0"/>
              <a:t>2020) | </a:t>
            </a:r>
            <a:r>
              <a:rPr lang="en-US" sz="2200" dirty="0"/>
              <a:t>Front. Astron. </a:t>
            </a:r>
            <a:r>
              <a:rPr lang="en-US" sz="2200" dirty="0" smtClean="0"/>
              <a:t>Space </a:t>
            </a:r>
            <a:r>
              <a:rPr lang="en-US" sz="2200" dirty="0" err="1" smtClean="0"/>
              <a:t>Sci</a:t>
            </a:r>
            <a:r>
              <a:rPr lang="en-US" sz="2200" dirty="0" smtClean="0"/>
              <a:t>)</a:t>
            </a:r>
            <a:r>
              <a:rPr lang="en-US" sz="2200" dirty="0" smtClean="0">
                <a:sym typeface="Wingdings" panose="05000000000000000000" pitchFamily="2" charset="2"/>
              </a:rPr>
              <a:t> </a:t>
            </a:r>
          </a:p>
          <a:p>
            <a:pPr marL="0" indent="0" algn="ctr">
              <a:buNone/>
            </a:pPr>
            <a:r>
              <a:rPr lang="en-US" sz="2200" i="1" dirty="0"/>
              <a:t>“Showed us </a:t>
            </a:r>
            <a:r>
              <a:rPr lang="en-US" sz="2200" i="1" dirty="0" smtClean="0"/>
              <a:t>that there is information in the Solar Wind that correspond to </a:t>
            </a:r>
            <a:r>
              <a:rPr lang="en-US" sz="2200" i="1" dirty="0" err="1" smtClean="0"/>
              <a:t>Qpar</a:t>
            </a:r>
            <a:r>
              <a:rPr lang="en-US" sz="2200" i="1" dirty="0" smtClean="0"/>
              <a:t> and </a:t>
            </a:r>
            <a:r>
              <a:rPr lang="en-US" sz="2200" i="1" dirty="0" err="1" smtClean="0"/>
              <a:t>Qperp</a:t>
            </a:r>
            <a:r>
              <a:rPr lang="en-US" sz="2200" i="1" dirty="0" smtClean="0"/>
              <a:t> jets and possibly to magnetosheath”</a:t>
            </a:r>
            <a:endParaRPr lang="en-US" sz="2200" i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ym typeface="Wingdings" panose="05000000000000000000" pitchFamily="2" charset="2"/>
            </a:endParaRPr>
          </a:p>
          <a:p>
            <a:r>
              <a:rPr lang="en-US" sz="2200" dirty="0" smtClean="0">
                <a:sym typeface="Wingdings" panose="05000000000000000000" pitchFamily="2" charset="2"/>
              </a:rPr>
              <a:t>(3) Classification of the magnetosheath</a:t>
            </a:r>
            <a:r>
              <a:rPr lang="en-US" sz="2200" dirty="0"/>
              <a:t> </a:t>
            </a:r>
            <a:r>
              <a:rPr lang="en-US" sz="2200" dirty="0" smtClean="0"/>
              <a:t>(Karlsson et al. (2021) | JGR – Under review)</a:t>
            </a:r>
            <a:r>
              <a:rPr lang="en-US" sz="2200" dirty="0" smtClean="0">
                <a:sym typeface="Wingdings" panose="05000000000000000000" pitchFamily="2" charset="2"/>
              </a:rPr>
              <a:t> </a:t>
            </a:r>
          </a:p>
          <a:p>
            <a:pPr marL="0" indent="0" algn="ctr">
              <a:buNone/>
            </a:pPr>
            <a:r>
              <a:rPr lang="en-US" sz="2200" i="1" dirty="0" smtClean="0"/>
              <a:t>“Showed us that we can have strong statistical relationship between upstream and downstream measurements. Supporting the findings of (1) and (2)”</a:t>
            </a:r>
            <a:endParaRPr lang="en-US" sz="2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ym typeface="Wingdings" panose="05000000000000000000" pitchFamily="2" charset="2"/>
            </a:endParaRPr>
          </a:p>
          <a:p>
            <a:r>
              <a:rPr lang="en-US" sz="2200" dirty="0" smtClean="0">
                <a:sym typeface="Wingdings" panose="05000000000000000000" pitchFamily="2" charset="2"/>
              </a:rPr>
              <a:t>(4) Mapping magnetosheath &amp; shock transitions using neural networks </a:t>
            </a:r>
            <a:r>
              <a:rPr lang="en-US" sz="2200" dirty="0" smtClean="0"/>
              <a:t>(Raptis </a:t>
            </a:r>
            <a:r>
              <a:rPr lang="en-US" sz="2200" dirty="0"/>
              <a:t>et al. (2021) </a:t>
            </a:r>
            <a:r>
              <a:rPr lang="en-US" sz="2200" dirty="0" smtClean="0"/>
              <a:t>| Ongoing)</a:t>
            </a:r>
          </a:p>
          <a:p>
            <a:endParaRPr lang="en-US" sz="2200" dirty="0"/>
          </a:p>
          <a:p>
            <a:pPr marL="0" indent="0" algn="ctr">
              <a:buNone/>
            </a:pPr>
            <a:r>
              <a:rPr lang="en-US" sz="2200" i="1" dirty="0" smtClean="0"/>
              <a:t>“Will proceed to map the relation between the different plasma population upstream and downstream by using machine learning techniques similarly to (2) and the datasets of (1-3)”</a:t>
            </a:r>
            <a:endParaRPr lang="en-US" sz="2200" i="1" dirty="0">
              <a:sym typeface="Wingdings" panose="05000000000000000000" pitchFamily="2" charset="2"/>
            </a:endParaRPr>
          </a:p>
          <a:p>
            <a:endParaRPr lang="sv-SE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620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Review of current work</a:t>
            </a:r>
            <a:endParaRPr lang="sv-SE" dirty="0"/>
          </a:p>
        </p:txBody>
      </p:sp>
      <p:sp>
        <p:nvSpPr>
          <p:cNvPr id="4" name="Arc 3"/>
          <p:cNvSpPr/>
          <p:nvPr/>
        </p:nvSpPr>
        <p:spPr>
          <a:xfrm flipH="1">
            <a:off x="8826260" y="1472481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Arc 4"/>
          <p:cNvSpPr/>
          <p:nvPr/>
        </p:nvSpPr>
        <p:spPr>
          <a:xfrm flipH="1">
            <a:off x="9928620" y="2051601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11045926" y="1834871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23439" y="1191592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4" descr="ÎÏÎ¿ÏÎ­Î»ÎµÏÎ¼Î± ÎµÎ¹ÎºÏÎ½Î±Ï Î³Î¹Î± circle half black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737" y="2979009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607801" y="2826040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49838" y="983411"/>
            <a:ext cx="0" cy="535412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5-Point Star 31"/>
          <p:cNvSpPr/>
          <p:nvPr/>
        </p:nvSpPr>
        <p:spPr>
          <a:xfrm>
            <a:off x="9507287" y="2673031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5-Point Star 32"/>
          <p:cNvSpPr/>
          <p:nvPr/>
        </p:nvSpPr>
        <p:spPr>
          <a:xfrm>
            <a:off x="9713027" y="2337751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4" name="5-Point Star 33"/>
          <p:cNvSpPr/>
          <p:nvPr/>
        </p:nvSpPr>
        <p:spPr>
          <a:xfrm>
            <a:off x="9453947" y="3226751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5-Point Star 34"/>
          <p:cNvSpPr/>
          <p:nvPr/>
        </p:nvSpPr>
        <p:spPr>
          <a:xfrm>
            <a:off x="9141527" y="2932111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TextBox 35"/>
          <p:cNvSpPr txBox="1"/>
          <p:nvPr/>
        </p:nvSpPr>
        <p:spPr>
          <a:xfrm>
            <a:off x="9621543" y="2488811"/>
            <a:ext cx="39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Jets</a:t>
            </a:r>
            <a:endParaRPr lang="sv-SE" sz="12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886175" y="2181779"/>
            <a:ext cx="574196" cy="292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 smtClean="0">
                <a:solidFill>
                  <a:srgbClr val="FF0000"/>
                </a:solidFill>
              </a:rPr>
              <a:t>MMS</a:t>
            </a:r>
            <a:endParaRPr lang="sv-SE" sz="1300" dirty="0">
              <a:solidFill>
                <a:srgbClr val="FF0000"/>
              </a:solidFill>
            </a:endParaRPr>
          </a:p>
        </p:txBody>
      </p:sp>
      <p:sp>
        <p:nvSpPr>
          <p:cNvPr id="38" name="5-Point Star 37"/>
          <p:cNvSpPr/>
          <p:nvPr/>
        </p:nvSpPr>
        <p:spPr>
          <a:xfrm>
            <a:off x="9707947" y="3287455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9" name="5-Point Star 38"/>
          <p:cNvSpPr/>
          <p:nvPr/>
        </p:nvSpPr>
        <p:spPr>
          <a:xfrm>
            <a:off x="9067867" y="3272471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0" name="5-Point Star 39"/>
          <p:cNvSpPr/>
          <p:nvPr/>
        </p:nvSpPr>
        <p:spPr>
          <a:xfrm>
            <a:off x="9295397" y="2510763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1" name="5-Point Star 40"/>
          <p:cNvSpPr/>
          <p:nvPr/>
        </p:nvSpPr>
        <p:spPr>
          <a:xfrm>
            <a:off x="9976000" y="2565835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3" name="5-Point Star 42"/>
          <p:cNvSpPr/>
          <p:nvPr/>
        </p:nvSpPr>
        <p:spPr>
          <a:xfrm>
            <a:off x="9658015" y="296338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5-Point Star 43"/>
          <p:cNvSpPr/>
          <p:nvPr/>
        </p:nvSpPr>
        <p:spPr>
          <a:xfrm>
            <a:off x="9248207" y="1128084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5-Point Star 44"/>
          <p:cNvSpPr/>
          <p:nvPr/>
        </p:nvSpPr>
        <p:spPr>
          <a:xfrm>
            <a:off x="9248207" y="1311235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TextBox 45"/>
          <p:cNvSpPr txBox="1"/>
          <p:nvPr/>
        </p:nvSpPr>
        <p:spPr>
          <a:xfrm>
            <a:off x="9354887" y="1042924"/>
            <a:ext cx="1008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aramond" panose="02020404030301010803" pitchFamily="18" charset="0"/>
              </a:rPr>
              <a:t>Quasi-Parallel</a:t>
            </a:r>
            <a:endParaRPr lang="sv-SE" sz="1200" dirty="0">
              <a:latin typeface="Garamond" panose="02020404030301010803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354887" y="1241464"/>
            <a:ext cx="1401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Garamond" panose="02020404030301010803" pitchFamily="18" charset="0"/>
              </a:rPr>
              <a:t>Quasi-Perpendicular</a:t>
            </a:r>
            <a:endParaRPr lang="sv-SE" sz="12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633743" y="2759286"/>
                <a:ext cx="630301" cy="33855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𝐴𝐶𝐸</m:t>
                      </m:r>
                    </m:oMath>
                  </m:oMathPara>
                </a14:m>
                <a:endParaRPr lang="sv-SE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743" y="2759286"/>
                <a:ext cx="630301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endCxn id="33" idx="1"/>
          </p:cNvCxnSpPr>
          <p:nvPr/>
        </p:nvCxnSpPr>
        <p:spPr>
          <a:xfrm flipV="1">
            <a:off x="8017891" y="2378499"/>
            <a:ext cx="1695136" cy="362182"/>
          </a:xfrm>
          <a:prstGeom prst="bentConnector3">
            <a:avLst>
              <a:gd name="adj1" fmla="val 50000"/>
            </a:avLst>
          </a:prstGeom>
          <a:ln w="9525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8486408" y="1896516"/>
            <a:ext cx="909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Neural Networks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616945" y="2418656"/>
                <a:ext cx="7102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6945" y="2418656"/>
                <a:ext cx="710295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TextBox 52"/>
          <p:cNvSpPr txBox="1"/>
          <p:nvPr/>
        </p:nvSpPr>
        <p:spPr>
          <a:xfrm>
            <a:off x="7874926" y="3684726"/>
            <a:ext cx="795411" cy="323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</a:rPr>
              <a:t>Cluster</a:t>
            </a:r>
            <a:endParaRPr lang="sv-SE" sz="1500" dirty="0">
              <a:solidFill>
                <a:srgbClr val="FF0000"/>
              </a:solidFill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flipV="1">
            <a:off x="8792377" y="3869392"/>
            <a:ext cx="467015" cy="1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8622022" y="3861450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SW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160094" y="3858236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MSH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182457" y="5533991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SW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419163" y="5533992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MSH</a:t>
            </a:r>
            <a:endParaRPr lang="sv-SE" sz="1200" dirty="0">
              <a:solidFill>
                <a:srgbClr val="000000"/>
              </a:solidFill>
            </a:endParaRPr>
          </a:p>
        </p:txBody>
      </p:sp>
      <p:cxnSp>
        <p:nvCxnSpPr>
          <p:cNvPr id="65" name="Straight Arrow Connector 64"/>
          <p:cNvCxnSpPr>
            <a:stCxn id="62" idx="3"/>
            <a:endCxn id="63" idx="1"/>
          </p:cNvCxnSpPr>
          <p:nvPr/>
        </p:nvCxnSpPr>
        <p:spPr>
          <a:xfrm>
            <a:off x="8615589" y="5672491"/>
            <a:ext cx="803574" cy="1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741434" y="60154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  <p:pic>
        <p:nvPicPr>
          <p:cNvPr id="67" name="Content Placeholder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268" y="5756486"/>
            <a:ext cx="1017198" cy="572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8" name="TextBox 67"/>
          <p:cNvSpPr txBox="1"/>
          <p:nvPr/>
        </p:nvSpPr>
        <p:spPr>
          <a:xfrm>
            <a:off x="8344066" y="5180514"/>
            <a:ext cx="1515158" cy="323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</a:rPr>
              <a:t>Cluster + MMS</a:t>
            </a:r>
            <a:endParaRPr lang="sv-SE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57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/>
      <p:bldP spid="37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8" grpId="0" animBg="1"/>
      <p:bldP spid="50" grpId="0"/>
      <p:bldP spid="51" grpId="0"/>
      <p:bldP spid="53" grpId="0" animBg="1"/>
      <p:bldP spid="56" grpId="0"/>
      <p:bldP spid="58" grpId="0"/>
      <p:bldP spid="62" grpId="0"/>
      <p:bldP spid="63" grpId="0"/>
      <p:bldP spid="6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812775"/>
            <a:ext cx="6854220" cy="5790288"/>
          </a:xfrm>
        </p:spPr>
        <p:txBody>
          <a:bodyPr>
            <a:normAutofit fontScale="70000" lnSpcReduction="20000"/>
          </a:bodyPr>
          <a:lstStyle/>
          <a:p>
            <a:r>
              <a:rPr lang="en-US" sz="2200" dirty="0" smtClean="0"/>
              <a:t>(1) Statistical properties of jets (Raptis </a:t>
            </a:r>
            <a:r>
              <a:rPr lang="en-US" sz="2200" dirty="0"/>
              <a:t>et al. </a:t>
            </a:r>
            <a:r>
              <a:rPr lang="en-US" sz="2200" dirty="0" smtClean="0"/>
              <a:t>(2020 | JGR) </a:t>
            </a:r>
            <a:r>
              <a:rPr lang="el-GR" sz="2200" dirty="0" smtClean="0"/>
              <a:t> </a:t>
            </a:r>
            <a:endParaRPr lang="en-US" sz="2200" dirty="0" smtClean="0"/>
          </a:p>
          <a:p>
            <a:pPr marL="0" indent="0" algn="ctr">
              <a:buNone/>
            </a:pPr>
            <a:r>
              <a:rPr lang="en-US" sz="2200" i="1" dirty="0" smtClean="0"/>
              <a:t>“Showed us which quantities can be used for in-situ classification using MMS”</a:t>
            </a:r>
            <a:endParaRPr lang="en-US" sz="2200" i="1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ym typeface="Wingdings" panose="05000000000000000000" pitchFamily="2" charset="2"/>
            </a:endParaRPr>
          </a:p>
          <a:p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(2) Classification of jets using Neural networks </a:t>
            </a:r>
            <a:r>
              <a:rPr lang="en-US" sz="2200" dirty="0" smtClean="0">
                <a:solidFill>
                  <a:srgbClr val="DDDDDD"/>
                </a:solidFill>
              </a:rPr>
              <a:t>(Raptis </a:t>
            </a:r>
            <a:r>
              <a:rPr lang="en-US" sz="2200" dirty="0">
                <a:solidFill>
                  <a:srgbClr val="DDDDDD"/>
                </a:solidFill>
              </a:rPr>
              <a:t>et al. (</a:t>
            </a:r>
            <a:r>
              <a:rPr lang="en-US" sz="2200" dirty="0" smtClean="0">
                <a:solidFill>
                  <a:srgbClr val="DDDDDD"/>
                </a:solidFill>
              </a:rPr>
              <a:t>2020) | </a:t>
            </a:r>
            <a:r>
              <a:rPr lang="en-US" sz="2200" dirty="0">
                <a:solidFill>
                  <a:srgbClr val="DDDDDD"/>
                </a:solidFill>
              </a:rPr>
              <a:t>Front. Astron. </a:t>
            </a:r>
            <a:r>
              <a:rPr lang="en-US" sz="2200" dirty="0" smtClean="0">
                <a:solidFill>
                  <a:srgbClr val="DDDDDD"/>
                </a:solidFill>
              </a:rPr>
              <a:t>Space </a:t>
            </a:r>
            <a:r>
              <a:rPr lang="en-US" sz="2200" dirty="0" err="1" smtClean="0">
                <a:solidFill>
                  <a:srgbClr val="DDDDDD"/>
                </a:solidFill>
              </a:rPr>
              <a:t>Sci</a:t>
            </a:r>
            <a:r>
              <a:rPr lang="en-US" sz="2200" dirty="0" smtClean="0">
                <a:solidFill>
                  <a:srgbClr val="DDDDDD"/>
                </a:solidFill>
              </a:rPr>
              <a:t>)</a:t>
            </a:r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 </a:t>
            </a:r>
          </a:p>
          <a:p>
            <a:pPr marL="0" indent="0" algn="ctr">
              <a:buNone/>
            </a:pPr>
            <a:r>
              <a:rPr lang="en-US" sz="2200" i="1" dirty="0">
                <a:solidFill>
                  <a:srgbClr val="DDDDDD"/>
                </a:solidFill>
              </a:rPr>
              <a:t>“Showed us </a:t>
            </a:r>
            <a:r>
              <a:rPr lang="en-US" sz="2200" i="1" dirty="0" smtClean="0">
                <a:solidFill>
                  <a:srgbClr val="DDDDDD"/>
                </a:solidFill>
              </a:rPr>
              <a:t>that there is information in the Solar Wind that correspond to </a:t>
            </a:r>
            <a:r>
              <a:rPr lang="en-US" sz="2200" i="1" dirty="0" err="1" smtClean="0">
                <a:solidFill>
                  <a:srgbClr val="DDDDDD"/>
                </a:solidFill>
              </a:rPr>
              <a:t>Qpar</a:t>
            </a:r>
            <a:r>
              <a:rPr lang="en-US" sz="2200" i="1" dirty="0" smtClean="0">
                <a:solidFill>
                  <a:srgbClr val="DDDDDD"/>
                </a:solidFill>
              </a:rPr>
              <a:t> and </a:t>
            </a:r>
            <a:r>
              <a:rPr lang="en-US" sz="2200" i="1" dirty="0" err="1" smtClean="0">
                <a:solidFill>
                  <a:srgbClr val="DDDDDD"/>
                </a:solidFill>
              </a:rPr>
              <a:t>Qperp</a:t>
            </a:r>
            <a:r>
              <a:rPr lang="en-US" sz="2200" i="1" dirty="0" smtClean="0">
                <a:solidFill>
                  <a:srgbClr val="DDDDDD"/>
                </a:solidFill>
              </a:rPr>
              <a:t> jets and possibly to magnetosheath”</a:t>
            </a:r>
            <a:endParaRPr lang="en-US" sz="2200" i="1" dirty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(3) Classification of the magnetosheath</a:t>
            </a:r>
            <a:r>
              <a:rPr lang="en-US" sz="2200" dirty="0">
                <a:solidFill>
                  <a:srgbClr val="DDDDDD"/>
                </a:solidFill>
              </a:rPr>
              <a:t> </a:t>
            </a:r>
            <a:r>
              <a:rPr lang="en-US" sz="2200" dirty="0" smtClean="0">
                <a:solidFill>
                  <a:srgbClr val="DDDDDD"/>
                </a:solidFill>
              </a:rPr>
              <a:t>(Karlsson et al. (2021) | JGR – Under review)</a:t>
            </a:r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 </a:t>
            </a:r>
          </a:p>
          <a:p>
            <a:pPr marL="0" indent="0" algn="ctr">
              <a:buNone/>
            </a:pPr>
            <a:r>
              <a:rPr lang="en-US" sz="2200" i="1" dirty="0" smtClean="0">
                <a:solidFill>
                  <a:srgbClr val="DDDDDD"/>
                </a:solidFill>
              </a:rPr>
              <a:t>“Showed us that we can have strong statistical relationship between upstream and downstream measurements. Supporting the findings of (1) and (2)”</a:t>
            </a:r>
            <a:endParaRPr lang="en-US" sz="2200" i="1" dirty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(4) Mapping magnetosheath &amp; shock transitions using neural networks </a:t>
            </a:r>
            <a:r>
              <a:rPr lang="en-US" sz="2200" dirty="0" smtClean="0">
                <a:solidFill>
                  <a:srgbClr val="DDDDDD"/>
                </a:solidFill>
              </a:rPr>
              <a:t>(Raptis </a:t>
            </a:r>
            <a:r>
              <a:rPr lang="en-US" sz="2200" dirty="0">
                <a:solidFill>
                  <a:srgbClr val="DDDDDD"/>
                </a:solidFill>
              </a:rPr>
              <a:t>et al. (2021) </a:t>
            </a:r>
            <a:r>
              <a:rPr lang="en-US" sz="2200" dirty="0" smtClean="0">
                <a:solidFill>
                  <a:srgbClr val="DDDDDD"/>
                </a:solidFill>
              </a:rPr>
              <a:t>| To be submitted)</a:t>
            </a:r>
          </a:p>
          <a:p>
            <a:endParaRPr lang="en-US" sz="2200" dirty="0">
              <a:solidFill>
                <a:srgbClr val="DDDDDD"/>
              </a:solidFill>
            </a:endParaRPr>
          </a:p>
          <a:p>
            <a:pPr marL="0" indent="0" algn="ctr">
              <a:buNone/>
            </a:pPr>
            <a:r>
              <a:rPr lang="en-US" sz="2200" i="1" dirty="0" smtClean="0">
                <a:solidFill>
                  <a:srgbClr val="DDDDDD"/>
                </a:solidFill>
              </a:rPr>
              <a:t>“Will proceed to map the relation between the different plasma population upstream and downstream by using machine learning techniques similarly to (2) and the datasets of (1-3)”</a:t>
            </a:r>
            <a:endParaRPr lang="en-US" sz="2200" i="1" dirty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endParaRPr lang="sv-SE" sz="2200" dirty="0">
              <a:solidFill>
                <a:srgbClr val="DDDDDD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620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Review of current work</a:t>
            </a:r>
            <a:endParaRPr lang="sv-SE" dirty="0"/>
          </a:p>
        </p:txBody>
      </p:sp>
      <p:sp>
        <p:nvSpPr>
          <p:cNvPr id="4" name="Arc 3"/>
          <p:cNvSpPr/>
          <p:nvPr/>
        </p:nvSpPr>
        <p:spPr>
          <a:xfrm flipH="1">
            <a:off x="8826260" y="1472481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Arc 4"/>
          <p:cNvSpPr/>
          <p:nvPr/>
        </p:nvSpPr>
        <p:spPr>
          <a:xfrm flipH="1">
            <a:off x="9928620" y="2051601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11045926" y="1834871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23439" y="1191592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4" descr="ÎÏÎ¿ÏÎ­Î»ÎµÏÎ¼Î± ÎµÎ¹ÎºÏÎ½Î±Ï Î³Î¹Î± circle half black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737" y="2979009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607801" y="2826040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49838" y="983411"/>
            <a:ext cx="0" cy="535412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5-Point Star 31"/>
          <p:cNvSpPr/>
          <p:nvPr/>
        </p:nvSpPr>
        <p:spPr>
          <a:xfrm>
            <a:off x="9507287" y="2673031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5-Point Star 32"/>
          <p:cNvSpPr/>
          <p:nvPr/>
        </p:nvSpPr>
        <p:spPr>
          <a:xfrm>
            <a:off x="9713027" y="2337751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4" name="5-Point Star 33"/>
          <p:cNvSpPr/>
          <p:nvPr/>
        </p:nvSpPr>
        <p:spPr>
          <a:xfrm>
            <a:off x="9453947" y="3226751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5-Point Star 34"/>
          <p:cNvSpPr/>
          <p:nvPr/>
        </p:nvSpPr>
        <p:spPr>
          <a:xfrm>
            <a:off x="9141527" y="2932111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TextBox 35"/>
          <p:cNvSpPr txBox="1"/>
          <p:nvPr/>
        </p:nvSpPr>
        <p:spPr>
          <a:xfrm>
            <a:off x="9621543" y="2488811"/>
            <a:ext cx="39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Jets</a:t>
            </a:r>
            <a:endParaRPr lang="sv-SE" sz="12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886175" y="2181779"/>
            <a:ext cx="574196" cy="292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 smtClean="0">
                <a:solidFill>
                  <a:srgbClr val="FF0000"/>
                </a:solidFill>
              </a:rPr>
              <a:t>MMS</a:t>
            </a:r>
            <a:endParaRPr lang="sv-SE" sz="1300" dirty="0">
              <a:solidFill>
                <a:srgbClr val="FF0000"/>
              </a:solidFill>
            </a:endParaRPr>
          </a:p>
        </p:txBody>
      </p:sp>
      <p:sp>
        <p:nvSpPr>
          <p:cNvPr id="38" name="5-Point Star 37"/>
          <p:cNvSpPr/>
          <p:nvPr/>
        </p:nvSpPr>
        <p:spPr>
          <a:xfrm>
            <a:off x="9707947" y="3287455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9" name="5-Point Star 38"/>
          <p:cNvSpPr/>
          <p:nvPr/>
        </p:nvSpPr>
        <p:spPr>
          <a:xfrm>
            <a:off x="9067867" y="3272471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0" name="5-Point Star 39"/>
          <p:cNvSpPr/>
          <p:nvPr/>
        </p:nvSpPr>
        <p:spPr>
          <a:xfrm>
            <a:off x="9295397" y="2510763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1" name="5-Point Star 40"/>
          <p:cNvSpPr/>
          <p:nvPr/>
        </p:nvSpPr>
        <p:spPr>
          <a:xfrm>
            <a:off x="9976000" y="2565835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3" name="5-Point Star 42"/>
          <p:cNvSpPr/>
          <p:nvPr/>
        </p:nvSpPr>
        <p:spPr>
          <a:xfrm>
            <a:off x="9658015" y="296338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5-Point Star 43"/>
          <p:cNvSpPr/>
          <p:nvPr/>
        </p:nvSpPr>
        <p:spPr>
          <a:xfrm>
            <a:off x="9248207" y="1128084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5-Point Star 44"/>
          <p:cNvSpPr/>
          <p:nvPr/>
        </p:nvSpPr>
        <p:spPr>
          <a:xfrm>
            <a:off x="9248207" y="1311235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TextBox 45"/>
          <p:cNvSpPr txBox="1"/>
          <p:nvPr/>
        </p:nvSpPr>
        <p:spPr>
          <a:xfrm>
            <a:off x="9354887" y="1042924"/>
            <a:ext cx="1008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aramond" panose="02020404030301010803" pitchFamily="18" charset="0"/>
              </a:rPr>
              <a:t>Quasi-Parallel</a:t>
            </a:r>
            <a:endParaRPr lang="sv-SE" sz="1200" dirty="0">
              <a:latin typeface="Garamond" panose="02020404030301010803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354887" y="1241464"/>
            <a:ext cx="1401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Garamond" panose="02020404030301010803" pitchFamily="18" charset="0"/>
              </a:rPr>
              <a:t>Quasi-Perpendicular</a:t>
            </a:r>
            <a:endParaRPr lang="sv-SE" sz="12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94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Main Categories of magnetosheath &amp; jets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712063" y="5281410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70C0"/>
                </a:solidFill>
              </a:rPr>
              <a:t>Qpar</a:t>
            </a:r>
            <a:r>
              <a:rPr lang="sv-SE" sz="1600" dirty="0" smtClean="0">
                <a:solidFill>
                  <a:srgbClr val="0070C0"/>
                </a:solidFill>
              </a:rPr>
              <a:t> Jet</a:t>
            </a:r>
            <a:endParaRPr lang="sv-SE" sz="1600" dirty="0">
              <a:solidFill>
                <a:srgbClr val="0070C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89833" y="5295441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0000"/>
                </a:solidFill>
              </a:rPr>
              <a:t>Qperp</a:t>
            </a:r>
            <a:r>
              <a:rPr lang="sv-SE" sz="1600" dirty="0" smtClean="0">
                <a:solidFill>
                  <a:srgbClr val="FF0000"/>
                </a:solidFill>
              </a:rPr>
              <a:t> Jet</a:t>
            </a:r>
            <a:endParaRPr lang="sv-SE" sz="16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757" y="1305812"/>
            <a:ext cx="2957134" cy="396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623" y="1305812"/>
            <a:ext cx="2957134" cy="396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55581" y="6405248"/>
            <a:ext cx="44850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 smtClean="0">
                <a:solidFill>
                  <a:srgbClr val="000000"/>
                </a:solidFill>
              </a:rPr>
              <a:t>Raptis</a:t>
            </a:r>
            <a:r>
              <a:rPr lang="sv-SE" sz="1100" dirty="0" smtClean="0">
                <a:solidFill>
                  <a:srgbClr val="000000"/>
                </a:solidFill>
              </a:rPr>
              <a:t>, Karlsson et al (2020) | JGR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598000" y="5663624"/>
                <a:ext cx="2129494" cy="343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found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 MSH</a:t>
                </a:r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000" y="5663624"/>
                <a:ext cx="2129494" cy="343812"/>
              </a:xfrm>
              <a:prstGeom prst="rect">
                <a:avLst/>
              </a:prstGeom>
              <a:blipFill>
                <a:blip r:embed="rId5"/>
                <a:stretch>
                  <a:fillRect l="-1429" t="-5357" r="-286" b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456646" y="5663624"/>
                <a:ext cx="2129494" cy="3438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found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 MSH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646" y="5663624"/>
                <a:ext cx="2129494" cy="343812"/>
              </a:xfrm>
              <a:prstGeom prst="rect">
                <a:avLst/>
              </a:prstGeom>
              <a:blipFill>
                <a:blip r:embed="rId6"/>
                <a:stretch>
                  <a:fillRect l="-1433" t="-5357" r="-573" b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59489" y="152480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Dynamic Pressure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9489" y="1951965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Dynamic Pressure Ratio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9489" y="260897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Velocity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9489" y="307212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Number Density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9489" y="3535266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9489" y="4016616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Energy Spectrum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9489" y="4558590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Temperature</a:t>
            </a:r>
            <a:endParaRPr lang="sv-S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39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10844"/>
          </a:xfrm>
        </p:spPr>
        <p:txBody>
          <a:bodyPr/>
          <a:lstStyle/>
          <a:p>
            <a:pPr algn="ctr"/>
            <a:r>
              <a:rPr lang="en-US" dirty="0" smtClean="0"/>
              <a:t>Classification Procedure in progress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21" y="817880"/>
            <a:ext cx="9088586" cy="5332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45544" y="434667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Anisotropy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45544" y="4994401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 </a:t>
            </a:r>
          </a:p>
          <a:p>
            <a:pPr algn="ctr"/>
            <a:r>
              <a:rPr lang="en-US" sz="1600" dirty="0" err="1" smtClean="0">
                <a:solidFill>
                  <a:srgbClr val="000000"/>
                </a:solidFill>
              </a:rPr>
              <a:t>stdev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45544" y="370270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Energy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45544" y="2806809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Very High Energy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45544" y="212594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Cone Angle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63318" y="6361462"/>
            <a:ext cx="39880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(2020) | JGR </a:t>
            </a:r>
            <a:endParaRPr lang="el-GR" sz="1100" dirty="0" smtClean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291850" y="1238332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Energy 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Spectrum</a:t>
            </a:r>
            <a:endParaRPr lang="sv-S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28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Classifying Magnetosheath Jets </a:t>
            </a:r>
          </a:p>
          <a:p>
            <a:pPr marL="0" indent="0" algn="ctr">
              <a:buNone/>
            </a:pPr>
            <a:r>
              <a:rPr lang="en-US" sz="3400" dirty="0" smtClean="0"/>
              <a:t>Using Neural networks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55581" y="6383472"/>
            <a:ext cx="44850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</a:t>
            </a:r>
            <a:r>
              <a:rPr lang="en-US" sz="1100" dirty="0" err="1" smtClean="0">
                <a:solidFill>
                  <a:srgbClr val="000000"/>
                </a:solidFill>
              </a:rPr>
              <a:t>Aminalragia-Giamini</a:t>
            </a:r>
            <a:r>
              <a:rPr lang="en-US" sz="1100" dirty="0" smtClean="0">
                <a:solidFill>
                  <a:srgbClr val="000000"/>
                </a:solidFill>
              </a:rPr>
              <a:t> et al. (2020) </a:t>
            </a:r>
            <a:r>
              <a:rPr lang="en-US" sz="1100" dirty="0">
                <a:solidFill>
                  <a:srgbClr val="000000"/>
                </a:solidFill>
              </a:rPr>
              <a:t>| Front. Astron. Space </a:t>
            </a:r>
            <a:r>
              <a:rPr lang="en-US" sz="1100" dirty="0" err="1">
                <a:solidFill>
                  <a:srgbClr val="000000"/>
                </a:solidFill>
              </a:rPr>
              <a:t>Sci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63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812775"/>
            <a:ext cx="6854220" cy="5790288"/>
          </a:xfrm>
        </p:spPr>
        <p:txBody>
          <a:bodyPr>
            <a:normAutofit fontScale="70000" lnSpcReduction="20000"/>
          </a:bodyPr>
          <a:lstStyle/>
          <a:p>
            <a:r>
              <a:rPr lang="en-US" sz="2200" dirty="0" smtClean="0">
                <a:solidFill>
                  <a:srgbClr val="DDDDDD"/>
                </a:solidFill>
              </a:rPr>
              <a:t>(1) Statistical properties of jets (Raptis </a:t>
            </a:r>
            <a:r>
              <a:rPr lang="en-US" sz="2200" dirty="0">
                <a:solidFill>
                  <a:srgbClr val="DDDDDD"/>
                </a:solidFill>
              </a:rPr>
              <a:t>et al. </a:t>
            </a:r>
            <a:r>
              <a:rPr lang="en-US" sz="2200" dirty="0" smtClean="0">
                <a:solidFill>
                  <a:srgbClr val="DDDDDD"/>
                </a:solidFill>
              </a:rPr>
              <a:t>(2020 | JGR) </a:t>
            </a:r>
            <a:r>
              <a:rPr lang="el-GR" sz="2200" dirty="0" smtClean="0">
                <a:solidFill>
                  <a:srgbClr val="DDDDDD"/>
                </a:solidFill>
              </a:rPr>
              <a:t> </a:t>
            </a:r>
            <a:endParaRPr lang="en-US" sz="2200" dirty="0" smtClean="0">
              <a:solidFill>
                <a:srgbClr val="DDDDDD"/>
              </a:solidFill>
            </a:endParaRPr>
          </a:p>
          <a:p>
            <a:pPr marL="0" indent="0" algn="ctr">
              <a:buNone/>
            </a:pPr>
            <a:r>
              <a:rPr lang="en-US" sz="2200" i="1" dirty="0" smtClean="0">
                <a:solidFill>
                  <a:srgbClr val="DDDDDD"/>
                </a:solidFill>
              </a:rPr>
              <a:t>“Showed us which quantities can be used for in-situ classification using MMS”</a:t>
            </a:r>
            <a:endParaRPr lang="en-US" sz="2200" i="1" dirty="0" smtClean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ym typeface="Wingdings" panose="05000000000000000000" pitchFamily="2" charset="2"/>
            </a:endParaRPr>
          </a:p>
          <a:p>
            <a:r>
              <a:rPr lang="en-US" sz="2200" dirty="0" smtClean="0">
                <a:sym typeface="Wingdings" panose="05000000000000000000" pitchFamily="2" charset="2"/>
              </a:rPr>
              <a:t>(2) Classification of jets using Neural networks </a:t>
            </a:r>
            <a:r>
              <a:rPr lang="en-US" sz="2200" dirty="0" smtClean="0"/>
              <a:t>(Raptis </a:t>
            </a:r>
            <a:r>
              <a:rPr lang="en-US" sz="2200" dirty="0"/>
              <a:t>et al. (</a:t>
            </a:r>
            <a:r>
              <a:rPr lang="en-US" sz="2200" dirty="0" smtClean="0"/>
              <a:t>2020) | </a:t>
            </a:r>
            <a:r>
              <a:rPr lang="en-US" sz="2200" dirty="0"/>
              <a:t>Front. Astron. </a:t>
            </a:r>
            <a:r>
              <a:rPr lang="en-US" sz="2200" dirty="0" smtClean="0"/>
              <a:t>Space </a:t>
            </a:r>
            <a:r>
              <a:rPr lang="en-US" sz="2200" dirty="0" err="1" smtClean="0"/>
              <a:t>Sci</a:t>
            </a:r>
            <a:r>
              <a:rPr lang="en-US" sz="2200" dirty="0" smtClean="0"/>
              <a:t>)</a:t>
            </a:r>
            <a:r>
              <a:rPr lang="en-US" sz="2200" dirty="0" smtClean="0">
                <a:sym typeface="Wingdings" panose="05000000000000000000" pitchFamily="2" charset="2"/>
              </a:rPr>
              <a:t> </a:t>
            </a:r>
          </a:p>
          <a:p>
            <a:pPr marL="0" indent="0" algn="ctr">
              <a:buNone/>
            </a:pPr>
            <a:r>
              <a:rPr lang="en-US" sz="2200" i="1" dirty="0"/>
              <a:t>“Showed us </a:t>
            </a:r>
            <a:r>
              <a:rPr lang="en-US" sz="2200" i="1" dirty="0" smtClean="0"/>
              <a:t>that there is information in the Solar Wind that correspond to </a:t>
            </a:r>
            <a:r>
              <a:rPr lang="en-US" sz="2200" i="1" dirty="0" err="1" smtClean="0"/>
              <a:t>Qpar</a:t>
            </a:r>
            <a:r>
              <a:rPr lang="en-US" sz="2200" i="1" dirty="0" smtClean="0"/>
              <a:t> and </a:t>
            </a:r>
            <a:r>
              <a:rPr lang="en-US" sz="2200" i="1" dirty="0" err="1" smtClean="0"/>
              <a:t>Qperp</a:t>
            </a:r>
            <a:r>
              <a:rPr lang="en-US" sz="2200" i="1" dirty="0" smtClean="0"/>
              <a:t> jets and possibly to magnetosheath”</a:t>
            </a:r>
            <a:endParaRPr lang="en-US" sz="2200" i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ym typeface="Wingdings" panose="05000000000000000000" pitchFamily="2" charset="2"/>
            </a:endParaRPr>
          </a:p>
          <a:p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(3) Classification of the magnetosheath</a:t>
            </a:r>
            <a:r>
              <a:rPr lang="en-US" sz="2200" dirty="0">
                <a:solidFill>
                  <a:srgbClr val="DDDDDD"/>
                </a:solidFill>
              </a:rPr>
              <a:t> </a:t>
            </a:r>
            <a:r>
              <a:rPr lang="en-US" sz="2200" dirty="0" smtClean="0">
                <a:solidFill>
                  <a:srgbClr val="DDDDDD"/>
                </a:solidFill>
              </a:rPr>
              <a:t>(Karlsson et al. (2021) | JGR – Under review)</a:t>
            </a:r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 </a:t>
            </a:r>
          </a:p>
          <a:p>
            <a:pPr marL="0" indent="0" algn="ctr">
              <a:buNone/>
            </a:pPr>
            <a:r>
              <a:rPr lang="en-US" sz="2200" i="1" dirty="0" smtClean="0">
                <a:solidFill>
                  <a:srgbClr val="DDDDDD"/>
                </a:solidFill>
              </a:rPr>
              <a:t>“Showed us that we can have strong statistical relationship between upstream and downstream measurements. Supporting the findings of (1) and (2)”</a:t>
            </a:r>
            <a:endParaRPr lang="en-US" sz="2200" i="1" dirty="0" smtClean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sz="2200" dirty="0" smtClean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(4) Mapping magnetosheath &amp; shock transitions using neural networks </a:t>
            </a:r>
            <a:r>
              <a:rPr lang="en-US" sz="2200" dirty="0" smtClean="0">
                <a:solidFill>
                  <a:srgbClr val="DDDDDD"/>
                </a:solidFill>
              </a:rPr>
              <a:t>(Raptis </a:t>
            </a:r>
            <a:r>
              <a:rPr lang="en-US" sz="2200" dirty="0">
                <a:solidFill>
                  <a:srgbClr val="DDDDDD"/>
                </a:solidFill>
              </a:rPr>
              <a:t>et al. (2021) </a:t>
            </a:r>
            <a:r>
              <a:rPr lang="en-US" sz="2200" dirty="0" smtClean="0">
                <a:solidFill>
                  <a:srgbClr val="DDDDDD"/>
                </a:solidFill>
              </a:rPr>
              <a:t>| To be submitted)</a:t>
            </a:r>
          </a:p>
          <a:p>
            <a:endParaRPr lang="en-US" sz="2200" dirty="0">
              <a:solidFill>
                <a:srgbClr val="DDDDDD"/>
              </a:solidFill>
            </a:endParaRPr>
          </a:p>
          <a:p>
            <a:pPr marL="0" indent="0" algn="ctr">
              <a:buNone/>
            </a:pPr>
            <a:r>
              <a:rPr lang="en-US" sz="2200" i="1" dirty="0" smtClean="0">
                <a:solidFill>
                  <a:srgbClr val="DDDDDD"/>
                </a:solidFill>
              </a:rPr>
              <a:t>“Will proceed to map the relation between the different plasma population upstream and downstream by using machine learning techniques similarly to (2) and the datasets of (1-3)”</a:t>
            </a:r>
            <a:endParaRPr lang="en-US" sz="2200" i="1" dirty="0">
              <a:solidFill>
                <a:srgbClr val="DDDDDD"/>
              </a:solidFill>
              <a:sym typeface="Wingdings" panose="05000000000000000000" pitchFamily="2" charset="2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620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Review of current work</a:t>
            </a:r>
            <a:endParaRPr lang="sv-SE" dirty="0"/>
          </a:p>
        </p:txBody>
      </p:sp>
      <p:sp>
        <p:nvSpPr>
          <p:cNvPr id="4" name="Arc 3"/>
          <p:cNvSpPr/>
          <p:nvPr/>
        </p:nvSpPr>
        <p:spPr>
          <a:xfrm flipH="1">
            <a:off x="8826260" y="1472481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Arc 4"/>
          <p:cNvSpPr/>
          <p:nvPr/>
        </p:nvSpPr>
        <p:spPr>
          <a:xfrm flipH="1">
            <a:off x="9928620" y="2051601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11045926" y="1834871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23439" y="1191592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4" descr="ÎÏÎ¿ÏÎ­Î»ÎµÏÎ¼Î± ÎµÎ¹ÎºÏÎ½Î±Ï Î³Î¹Î± circle half black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737" y="2979009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607801" y="2826040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49838" y="983411"/>
            <a:ext cx="0" cy="535412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5-Point Star 31"/>
          <p:cNvSpPr/>
          <p:nvPr/>
        </p:nvSpPr>
        <p:spPr>
          <a:xfrm>
            <a:off x="9507287" y="2673031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5-Point Star 32"/>
          <p:cNvSpPr/>
          <p:nvPr/>
        </p:nvSpPr>
        <p:spPr>
          <a:xfrm>
            <a:off x="9713027" y="2337751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4" name="5-Point Star 33"/>
          <p:cNvSpPr/>
          <p:nvPr/>
        </p:nvSpPr>
        <p:spPr>
          <a:xfrm>
            <a:off x="9453947" y="3226751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5-Point Star 34"/>
          <p:cNvSpPr/>
          <p:nvPr/>
        </p:nvSpPr>
        <p:spPr>
          <a:xfrm>
            <a:off x="9141527" y="2932111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TextBox 35"/>
          <p:cNvSpPr txBox="1"/>
          <p:nvPr/>
        </p:nvSpPr>
        <p:spPr>
          <a:xfrm>
            <a:off x="9621543" y="2488811"/>
            <a:ext cx="39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Jets</a:t>
            </a:r>
            <a:endParaRPr lang="sv-SE" sz="12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886175" y="2181779"/>
            <a:ext cx="574196" cy="292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 smtClean="0">
                <a:solidFill>
                  <a:srgbClr val="FF0000"/>
                </a:solidFill>
              </a:rPr>
              <a:t>MMS</a:t>
            </a:r>
            <a:endParaRPr lang="sv-SE" sz="1300" dirty="0">
              <a:solidFill>
                <a:srgbClr val="FF0000"/>
              </a:solidFill>
            </a:endParaRPr>
          </a:p>
        </p:txBody>
      </p:sp>
      <p:sp>
        <p:nvSpPr>
          <p:cNvPr id="38" name="5-Point Star 37"/>
          <p:cNvSpPr/>
          <p:nvPr/>
        </p:nvSpPr>
        <p:spPr>
          <a:xfrm>
            <a:off x="9707947" y="3287455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9" name="5-Point Star 38"/>
          <p:cNvSpPr/>
          <p:nvPr/>
        </p:nvSpPr>
        <p:spPr>
          <a:xfrm>
            <a:off x="9067867" y="3272471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0" name="5-Point Star 39"/>
          <p:cNvSpPr/>
          <p:nvPr/>
        </p:nvSpPr>
        <p:spPr>
          <a:xfrm>
            <a:off x="9295397" y="2510763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1" name="5-Point Star 40"/>
          <p:cNvSpPr/>
          <p:nvPr/>
        </p:nvSpPr>
        <p:spPr>
          <a:xfrm>
            <a:off x="9976000" y="2565835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3" name="5-Point Star 42"/>
          <p:cNvSpPr/>
          <p:nvPr/>
        </p:nvSpPr>
        <p:spPr>
          <a:xfrm>
            <a:off x="9658015" y="296338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5-Point Star 43"/>
          <p:cNvSpPr/>
          <p:nvPr/>
        </p:nvSpPr>
        <p:spPr>
          <a:xfrm>
            <a:off x="9248207" y="1128084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5-Point Star 44"/>
          <p:cNvSpPr/>
          <p:nvPr/>
        </p:nvSpPr>
        <p:spPr>
          <a:xfrm>
            <a:off x="9248207" y="1311235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TextBox 45"/>
          <p:cNvSpPr txBox="1"/>
          <p:nvPr/>
        </p:nvSpPr>
        <p:spPr>
          <a:xfrm>
            <a:off x="9354887" y="1042924"/>
            <a:ext cx="1008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aramond" panose="02020404030301010803" pitchFamily="18" charset="0"/>
              </a:rPr>
              <a:t>Quasi-Parallel</a:t>
            </a:r>
            <a:endParaRPr lang="sv-SE" sz="1200" dirty="0">
              <a:latin typeface="Garamond" panose="02020404030301010803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354887" y="1241464"/>
            <a:ext cx="1401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Garamond" panose="02020404030301010803" pitchFamily="18" charset="0"/>
              </a:rPr>
              <a:t>Quasi-Perpendicular</a:t>
            </a:r>
            <a:endParaRPr lang="sv-SE" sz="12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633743" y="2759286"/>
                <a:ext cx="630301" cy="33855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𝐴𝐶𝐸</m:t>
                      </m:r>
                    </m:oMath>
                  </m:oMathPara>
                </a14:m>
                <a:endParaRPr lang="sv-SE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743" y="2759286"/>
                <a:ext cx="630301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Elbow Connector 48"/>
          <p:cNvCxnSpPr>
            <a:endCxn id="33" idx="1"/>
          </p:cNvCxnSpPr>
          <p:nvPr/>
        </p:nvCxnSpPr>
        <p:spPr>
          <a:xfrm flipV="1">
            <a:off x="8017891" y="2378499"/>
            <a:ext cx="1695136" cy="362182"/>
          </a:xfrm>
          <a:prstGeom prst="bentConnector3">
            <a:avLst>
              <a:gd name="adj1" fmla="val 50000"/>
            </a:avLst>
          </a:prstGeom>
          <a:ln w="9525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8486408" y="1896516"/>
            <a:ext cx="909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Neural Networks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616945" y="2418656"/>
                <a:ext cx="7102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6945" y="2418656"/>
                <a:ext cx="710295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36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Schematic of Procedure</a:t>
            </a:r>
            <a:endParaRPr lang="sv-SE" dirty="0"/>
          </a:p>
        </p:txBody>
      </p:sp>
      <p:sp>
        <p:nvSpPr>
          <p:cNvPr id="26" name="TextBox 25"/>
          <p:cNvSpPr txBox="1"/>
          <p:nvPr/>
        </p:nvSpPr>
        <p:spPr>
          <a:xfrm>
            <a:off x="2210338" y="1597046"/>
            <a:ext cx="18085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</a:p>
          <a:p>
            <a:pPr algn="ctr"/>
            <a:r>
              <a:rPr lang="en-US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Omniweb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322866" y="2391743"/>
            <a:ext cx="3583453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06319" y="2391743"/>
            <a:ext cx="2076598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89828" y="1597046"/>
            <a:ext cx="19193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MMS Jet’s Class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982917" y="2387197"/>
            <a:ext cx="3457790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22731" y="1597046"/>
            <a:ext cx="1843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Neural Network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cxnSp>
        <p:nvCxnSpPr>
          <p:cNvPr id="32" name="Straight Arrow Connector 31"/>
          <p:cNvCxnSpPr>
            <a:endCxn id="33" idx="2"/>
          </p:cNvCxnSpPr>
          <p:nvPr/>
        </p:nvCxnSpPr>
        <p:spPr>
          <a:xfrm>
            <a:off x="4184455" y="3668093"/>
            <a:ext cx="803391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3" name="Flowchart: Connector 32"/>
          <p:cNvSpPr/>
          <p:nvPr/>
        </p:nvSpPr>
        <p:spPr>
          <a:xfrm>
            <a:off x="4987846" y="3439493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lowchart: Connector 33"/>
          <p:cNvSpPr/>
          <p:nvPr/>
        </p:nvSpPr>
        <p:spPr>
          <a:xfrm>
            <a:off x="4987846" y="4125293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lowchart: Connector 34"/>
          <p:cNvSpPr/>
          <p:nvPr/>
        </p:nvSpPr>
        <p:spPr>
          <a:xfrm>
            <a:off x="5643033" y="3697092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lowchart: Connector 35"/>
          <p:cNvSpPr/>
          <p:nvPr/>
        </p:nvSpPr>
        <p:spPr>
          <a:xfrm>
            <a:off x="4988635" y="2760288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lowchart: Connector 36"/>
          <p:cNvSpPr/>
          <p:nvPr/>
        </p:nvSpPr>
        <p:spPr>
          <a:xfrm>
            <a:off x="5648166" y="2988888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292630" y="3488621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630" y="3488621"/>
                <a:ext cx="41068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>
            <a:stCxn id="38" idx="3"/>
          </p:cNvCxnSpPr>
          <p:nvPr/>
        </p:nvCxnSpPr>
        <p:spPr>
          <a:xfrm>
            <a:off x="6703319" y="3673287"/>
            <a:ext cx="707573" cy="182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7434984" y="3693372"/>
            <a:ext cx="2296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alibri" panose="020F0502020204030204"/>
              </a:rPr>
              <a:t>Quasi – Perpendicular </a:t>
            </a:r>
            <a:endParaRPr lang="en-US" dirty="0">
              <a:solidFill>
                <a:srgbClr val="FF0000"/>
              </a:solidFill>
              <a:latin typeface="Calibri" panose="020F0502020204030204"/>
            </a:endParaRPr>
          </a:p>
        </p:txBody>
      </p:sp>
      <p:cxnSp>
        <p:nvCxnSpPr>
          <p:cNvPr id="41" name="Straight Connector 40"/>
          <p:cNvCxnSpPr>
            <a:stCxn id="36" idx="6"/>
            <a:endCxn id="37" idx="2"/>
          </p:cNvCxnSpPr>
          <p:nvPr/>
        </p:nvCxnSpPr>
        <p:spPr>
          <a:xfrm>
            <a:off x="5445835" y="2988888"/>
            <a:ext cx="202331" cy="2286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2" name="Straight Connector 41"/>
          <p:cNvCxnSpPr>
            <a:stCxn id="33" idx="6"/>
            <a:endCxn id="37" idx="2"/>
          </p:cNvCxnSpPr>
          <p:nvPr/>
        </p:nvCxnSpPr>
        <p:spPr>
          <a:xfrm flipV="1">
            <a:off x="5445046" y="3217488"/>
            <a:ext cx="203120" cy="4506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3" name="Straight Connector 42"/>
          <p:cNvCxnSpPr>
            <a:stCxn id="34" idx="6"/>
            <a:endCxn id="37" idx="2"/>
          </p:cNvCxnSpPr>
          <p:nvPr/>
        </p:nvCxnSpPr>
        <p:spPr>
          <a:xfrm flipV="1">
            <a:off x="5445046" y="3217488"/>
            <a:ext cx="203120" cy="11364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4" name="Straight Connector 43"/>
          <p:cNvCxnSpPr>
            <a:stCxn id="36" idx="6"/>
            <a:endCxn id="35" idx="2"/>
          </p:cNvCxnSpPr>
          <p:nvPr/>
        </p:nvCxnSpPr>
        <p:spPr>
          <a:xfrm>
            <a:off x="5445835" y="2988888"/>
            <a:ext cx="197198" cy="936804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5" name="Straight Connector 44"/>
          <p:cNvCxnSpPr>
            <a:stCxn id="33" idx="6"/>
            <a:endCxn id="35" idx="2"/>
          </p:cNvCxnSpPr>
          <p:nvPr/>
        </p:nvCxnSpPr>
        <p:spPr>
          <a:xfrm>
            <a:off x="5445046" y="3668093"/>
            <a:ext cx="197987" cy="257599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6" name="Straight Connector 45"/>
          <p:cNvCxnSpPr>
            <a:stCxn id="34" idx="6"/>
            <a:endCxn id="35" idx="2"/>
          </p:cNvCxnSpPr>
          <p:nvPr/>
        </p:nvCxnSpPr>
        <p:spPr>
          <a:xfrm flipV="1">
            <a:off x="5445046" y="3925692"/>
            <a:ext cx="197987" cy="42820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7430846" y="3327760"/>
            <a:ext cx="1673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1D8DB0"/>
                </a:solidFill>
                <a:latin typeface="Calibri" panose="020F0502020204030204"/>
              </a:rPr>
              <a:t>Quasi – Parallel </a:t>
            </a:r>
            <a:endParaRPr lang="en-US" dirty="0">
              <a:solidFill>
                <a:srgbClr val="1D8DB0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458353" y="3439493"/>
                <a:ext cx="2882986" cy="3684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l-GR" sz="16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16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sz="16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l-GR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sz="1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Τ</m:t>
                    </m:r>
                    <m:r>
                      <a:rPr lang="el-GR" sz="1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⃗"/>
                        <m:ctrlPr>
                          <a:rPr lang="el-GR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</m:acc>
                    <m:r>
                      <a:rPr lang="en-US" sz="16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6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oMath>
                </a14:m>
                <a:r>
                  <a:rPr lang="en-US" sz="1600" dirty="0" smtClean="0">
                    <a:solidFill>
                      <a:srgbClr val="000000"/>
                    </a:solidFill>
                  </a:rPr>
                  <a:t>…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353" y="3439493"/>
                <a:ext cx="2882986" cy="368499"/>
              </a:xfrm>
              <a:prstGeom prst="rect">
                <a:avLst/>
              </a:prstGeom>
              <a:blipFill>
                <a:blip r:embed="rId3"/>
                <a:stretch>
                  <a:fillRect b="-19672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0066212" y="33277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0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068431" y="372879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-78220" y="6356777"/>
            <a:ext cx="436369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et </a:t>
            </a:r>
            <a:r>
              <a:rPr lang="en-US" sz="1100" dirty="0">
                <a:solidFill>
                  <a:srgbClr val="000000"/>
                </a:solidFill>
              </a:rPr>
              <a:t>al. (2020) | Front. Astron. Space </a:t>
            </a:r>
            <a:r>
              <a:rPr lang="en-US" sz="1100" dirty="0" err="1">
                <a:solidFill>
                  <a:srgbClr val="000000"/>
                </a:solidFill>
              </a:rPr>
              <a:t>Sci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40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Neural Networks vs Physical Models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475" y="1727530"/>
            <a:ext cx="9934575" cy="1609725"/>
          </a:xfrm>
          <a:prstGeom prst="rect">
            <a:avLst/>
          </a:prstGeom>
        </p:spPr>
      </p:pic>
      <p:sp>
        <p:nvSpPr>
          <p:cNvPr id="6" name="Left Brace 5"/>
          <p:cNvSpPr/>
          <p:nvPr/>
        </p:nvSpPr>
        <p:spPr>
          <a:xfrm rot="16200000">
            <a:off x="3707799" y="2175414"/>
            <a:ext cx="123885" cy="2116347"/>
          </a:xfrm>
          <a:prstGeom prst="leftBrac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Box 6"/>
          <p:cNvSpPr txBox="1"/>
          <p:nvPr/>
        </p:nvSpPr>
        <p:spPr>
          <a:xfrm>
            <a:off x="2423047" y="3300882"/>
            <a:ext cx="2811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Neural Networks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27450" y="3300882"/>
            <a:ext cx="3193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Physical Modeling Approach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6" name="Left Brace 15"/>
          <p:cNvSpPr/>
          <p:nvPr/>
        </p:nvSpPr>
        <p:spPr>
          <a:xfrm rot="16200000">
            <a:off x="7296548" y="703010"/>
            <a:ext cx="123885" cy="5061152"/>
          </a:xfrm>
          <a:prstGeom prst="leftBrac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extBox 8"/>
          <p:cNvSpPr txBox="1"/>
          <p:nvPr/>
        </p:nvSpPr>
        <p:spPr>
          <a:xfrm>
            <a:off x="2359414" y="4467377"/>
            <a:ext cx="762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 smtClean="0">
                <a:solidFill>
                  <a:srgbClr val="000000"/>
                </a:solidFill>
              </a:rPr>
              <a:t>Neural networks outperformed “all” the physical methods quite drastically</a:t>
            </a:r>
            <a:endParaRPr lang="el-GR" i="1" dirty="0" smtClean="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78220" y="6356777"/>
            <a:ext cx="436369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et </a:t>
            </a:r>
            <a:r>
              <a:rPr lang="en-US" sz="1100" dirty="0">
                <a:solidFill>
                  <a:srgbClr val="000000"/>
                </a:solidFill>
              </a:rPr>
              <a:t>al. (2020) | Front. Astron. Space </a:t>
            </a:r>
            <a:r>
              <a:rPr lang="en-US" sz="1100" dirty="0" err="1">
                <a:solidFill>
                  <a:srgbClr val="000000"/>
                </a:solidFill>
              </a:rPr>
              <a:t>Sci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13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Classification of the Magnetosheath</a:t>
            </a:r>
          </a:p>
          <a:p>
            <a:pPr marL="0" indent="0" algn="ctr">
              <a:buNone/>
            </a:pPr>
            <a:r>
              <a:rPr lang="en-US" sz="3400" dirty="0" smtClean="0"/>
              <a:t>(Under Review)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55581" y="6353636"/>
            <a:ext cx="44850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 smtClean="0">
                <a:solidFill>
                  <a:srgbClr val="000000"/>
                </a:solidFill>
              </a:rPr>
              <a:t>Karlsson, </a:t>
            </a:r>
            <a:r>
              <a:rPr lang="sv-SE" sz="1100" b="1" dirty="0" smtClean="0">
                <a:solidFill>
                  <a:srgbClr val="000000"/>
                </a:solidFill>
              </a:rPr>
              <a:t>Raptis</a:t>
            </a:r>
            <a:r>
              <a:rPr lang="sv-SE" sz="1100" dirty="0" smtClean="0">
                <a:solidFill>
                  <a:srgbClr val="000000"/>
                </a:solidFill>
              </a:rPr>
              <a:t> et al (2021) | JGR (Under </a:t>
            </a:r>
            <a:r>
              <a:rPr lang="sv-SE" sz="1100" dirty="0" err="1" smtClean="0">
                <a:solidFill>
                  <a:srgbClr val="000000"/>
                </a:solidFill>
              </a:rPr>
              <a:t>review</a:t>
            </a:r>
            <a:r>
              <a:rPr lang="sv-SE" sz="1100" dirty="0" smtClean="0">
                <a:solidFill>
                  <a:srgbClr val="000000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09586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812775"/>
            <a:ext cx="6854220" cy="5790288"/>
          </a:xfrm>
        </p:spPr>
        <p:txBody>
          <a:bodyPr>
            <a:normAutofit fontScale="70000" lnSpcReduction="20000"/>
          </a:bodyPr>
          <a:lstStyle/>
          <a:p>
            <a:r>
              <a:rPr lang="en-US" sz="2200" dirty="0" smtClean="0">
                <a:solidFill>
                  <a:srgbClr val="DDDDDD"/>
                </a:solidFill>
              </a:rPr>
              <a:t>(1) Statistical properties of jets (Raptis </a:t>
            </a:r>
            <a:r>
              <a:rPr lang="en-US" sz="2200" dirty="0">
                <a:solidFill>
                  <a:srgbClr val="DDDDDD"/>
                </a:solidFill>
              </a:rPr>
              <a:t>et al. </a:t>
            </a:r>
            <a:r>
              <a:rPr lang="en-US" sz="2200" dirty="0" smtClean="0">
                <a:solidFill>
                  <a:srgbClr val="DDDDDD"/>
                </a:solidFill>
              </a:rPr>
              <a:t>(2020 | JGR) </a:t>
            </a:r>
            <a:r>
              <a:rPr lang="el-GR" sz="2200" dirty="0" smtClean="0">
                <a:solidFill>
                  <a:srgbClr val="DDDDDD"/>
                </a:solidFill>
              </a:rPr>
              <a:t> </a:t>
            </a:r>
            <a:endParaRPr lang="en-US" sz="2200" dirty="0" smtClean="0">
              <a:solidFill>
                <a:srgbClr val="DDDDDD"/>
              </a:solidFill>
            </a:endParaRPr>
          </a:p>
          <a:p>
            <a:pPr marL="0" indent="0" algn="ctr">
              <a:buNone/>
            </a:pPr>
            <a:r>
              <a:rPr lang="en-US" sz="2200" i="1" dirty="0" smtClean="0">
                <a:solidFill>
                  <a:srgbClr val="DDDDDD"/>
                </a:solidFill>
              </a:rPr>
              <a:t>“Showed us which quantities can be used for in-situ classification using MMS”</a:t>
            </a:r>
            <a:endParaRPr lang="en-US" sz="2200" i="1" dirty="0" smtClean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(2) Classification of jets using Neural networks </a:t>
            </a:r>
            <a:r>
              <a:rPr lang="en-US" sz="2200" dirty="0" smtClean="0">
                <a:solidFill>
                  <a:srgbClr val="DDDDDD"/>
                </a:solidFill>
              </a:rPr>
              <a:t>(Raptis </a:t>
            </a:r>
            <a:r>
              <a:rPr lang="en-US" sz="2200" dirty="0">
                <a:solidFill>
                  <a:srgbClr val="DDDDDD"/>
                </a:solidFill>
              </a:rPr>
              <a:t>et al. (</a:t>
            </a:r>
            <a:r>
              <a:rPr lang="en-US" sz="2200" dirty="0" smtClean="0">
                <a:solidFill>
                  <a:srgbClr val="DDDDDD"/>
                </a:solidFill>
              </a:rPr>
              <a:t>2020) | </a:t>
            </a:r>
            <a:r>
              <a:rPr lang="en-US" sz="2200" dirty="0">
                <a:solidFill>
                  <a:srgbClr val="DDDDDD"/>
                </a:solidFill>
              </a:rPr>
              <a:t>Front. Astron. </a:t>
            </a:r>
            <a:r>
              <a:rPr lang="en-US" sz="2200" dirty="0" smtClean="0">
                <a:solidFill>
                  <a:srgbClr val="DDDDDD"/>
                </a:solidFill>
              </a:rPr>
              <a:t>Space </a:t>
            </a:r>
            <a:r>
              <a:rPr lang="en-US" sz="2200" dirty="0" err="1" smtClean="0">
                <a:solidFill>
                  <a:srgbClr val="DDDDDD"/>
                </a:solidFill>
              </a:rPr>
              <a:t>Sci</a:t>
            </a:r>
            <a:r>
              <a:rPr lang="en-US" sz="2200" dirty="0" smtClean="0">
                <a:solidFill>
                  <a:srgbClr val="DDDDDD"/>
                </a:solidFill>
              </a:rPr>
              <a:t>)</a:t>
            </a:r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 </a:t>
            </a:r>
          </a:p>
          <a:p>
            <a:pPr marL="0" indent="0" algn="ctr">
              <a:buNone/>
            </a:pPr>
            <a:r>
              <a:rPr lang="en-US" sz="2200" i="1" dirty="0">
                <a:solidFill>
                  <a:srgbClr val="DDDDDD"/>
                </a:solidFill>
              </a:rPr>
              <a:t>“Showed us </a:t>
            </a:r>
            <a:r>
              <a:rPr lang="en-US" sz="2200" i="1" dirty="0" smtClean="0">
                <a:solidFill>
                  <a:srgbClr val="DDDDDD"/>
                </a:solidFill>
              </a:rPr>
              <a:t>that there is information in the Solar Wind that correspond to </a:t>
            </a:r>
            <a:r>
              <a:rPr lang="en-US" sz="2200" i="1" dirty="0" err="1" smtClean="0">
                <a:solidFill>
                  <a:srgbClr val="DDDDDD"/>
                </a:solidFill>
              </a:rPr>
              <a:t>Qpar</a:t>
            </a:r>
            <a:r>
              <a:rPr lang="en-US" sz="2200" i="1" dirty="0" smtClean="0">
                <a:solidFill>
                  <a:srgbClr val="DDDDDD"/>
                </a:solidFill>
              </a:rPr>
              <a:t> and </a:t>
            </a:r>
            <a:r>
              <a:rPr lang="en-US" sz="2200" i="1" dirty="0" err="1" smtClean="0">
                <a:solidFill>
                  <a:srgbClr val="DDDDDD"/>
                </a:solidFill>
              </a:rPr>
              <a:t>Qperp</a:t>
            </a:r>
            <a:r>
              <a:rPr lang="en-US" sz="2200" i="1" dirty="0" smtClean="0">
                <a:solidFill>
                  <a:srgbClr val="DDDDDD"/>
                </a:solidFill>
              </a:rPr>
              <a:t> jets and possibly to magnetosheath”</a:t>
            </a:r>
            <a:endParaRPr lang="en-US" sz="2200" i="1" dirty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ym typeface="Wingdings" panose="05000000000000000000" pitchFamily="2" charset="2"/>
            </a:endParaRPr>
          </a:p>
          <a:p>
            <a:r>
              <a:rPr lang="en-US" sz="2200" dirty="0" smtClean="0">
                <a:sym typeface="Wingdings" panose="05000000000000000000" pitchFamily="2" charset="2"/>
              </a:rPr>
              <a:t>(3) Classification of the magnetosheath</a:t>
            </a:r>
            <a:r>
              <a:rPr lang="en-US" sz="2200" dirty="0"/>
              <a:t> </a:t>
            </a:r>
            <a:r>
              <a:rPr lang="en-US" sz="2200" dirty="0" smtClean="0"/>
              <a:t>(Karlsson et al. (2021) | JGR – Under review)</a:t>
            </a:r>
            <a:r>
              <a:rPr lang="en-US" sz="2200" dirty="0" smtClean="0">
                <a:sym typeface="Wingdings" panose="05000000000000000000" pitchFamily="2" charset="2"/>
              </a:rPr>
              <a:t> </a:t>
            </a:r>
          </a:p>
          <a:p>
            <a:pPr marL="0" indent="0" algn="ctr">
              <a:buNone/>
            </a:pPr>
            <a:r>
              <a:rPr lang="en-US" sz="2200" i="1" dirty="0" smtClean="0"/>
              <a:t>“Showed us that we can have strong statistical relationship between upstream and downstream measurements. Supporting the findings of (1) and (2)”</a:t>
            </a:r>
            <a:endParaRPr lang="en-US" sz="2200" i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(4) Mapping magnetosheath &amp; shock transitions using neural networks </a:t>
            </a:r>
            <a:r>
              <a:rPr lang="en-US" sz="2200" dirty="0" smtClean="0">
                <a:solidFill>
                  <a:srgbClr val="DDDDDD"/>
                </a:solidFill>
              </a:rPr>
              <a:t>(Raptis </a:t>
            </a:r>
            <a:r>
              <a:rPr lang="en-US" sz="2200" dirty="0">
                <a:solidFill>
                  <a:srgbClr val="DDDDDD"/>
                </a:solidFill>
              </a:rPr>
              <a:t>et al. (2021) </a:t>
            </a:r>
            <a:r>
              <a:rPr lang="en-US" sz="2200" dirty="0" smtClean="0">
                <a:solidFill>
                  <a:srgbClr val="DDDDDD"/>
                </a:solidFill>
              </a:rPr>
              <a:t>| To be submitted)</a:t>
            </a:r>
          </a:p>
          <a:p>
            <a:endParaRPr lang="en-US" sz="2200" dirty="0">
              <a:solidFill>
                <a:srgbClr val="DDDDDD"/>
              </a:solidFill>
            </a:endParaRPr>
          </a:p>
          <a:p>
            <a:pPr marL="0" indent="0" algn="ctr">
              <a:buNone/>
            </a:pPr>
            <a:r>
              <a:rPr lang="en-US" sz="2200" i="1" dirty="0" smtClean="0">
                <a:solidFill>
                  <a:srgbClr val="DDDDDD"/>
                </a:solidFill>
              </a:rPr>
              <a:t>“Will proceed to map the relation between the different plasma population upstream and downstream by using machine learning techniques similarly to (2) and the datasets of (1-3)”</a:t>
            </a:r>
            <a:endParaRPr lang="en-US" sz="2200" i="1" dirty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endParaRPr lang="sv-SE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620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Review of current work</a:t>
            </a:r>
            <a:endParaRPr lang="sv-SE" dirty="0"/>
          </a:p>
        </p:txBody>
      </p:sp>
      <p:sp>
        <p:nvSpPr>
          <p:cNvPr id="4" name="Arc 3"/>
          <p:cNvSpPr/>
          <p:nvPr/>
        </p:nvSpPr>
        <p:spPr>
          <a:xfrm flipH="1">
            <a:off x="8826260" y="1472481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Arc 4"/>
          <p:cNvSpPr/>
          <p:nvPr/>
        </p:nvSpPr>
        <p:spPr>
          <a:xfrm flipH="1">
            <a:off x="9928620" y="2051601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11045926" y="1834871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23439" y="1191592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4" descr="ÎÏÎ¿ÏÎ­Î»ÎµÏÎ¼Î± ÎµÎ¹ÎºÏÎ½Î±Ï Î³Î¹Î± circle half black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737" y="2979009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607801" y="2826040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49838" y="983411"/>
            <a:ext cx="0" cy="535412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874926" y="3684726"/>
            <a:ext cx="795411" cy="323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</a:rPr>
              <a:t>Cluster</a:t>
            </a:r>
            <a:endParaRPr lang="sv-SE" sz="1500" dirty="0">
              <a:solidFill>
                <a:srgbClr val="FF0000"/>
              </a:solidFill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flipV="1">
            <a:off x="8792377" y="3869392"/>
            <a:ext cx="467015" cy="1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8622022" y="3861450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SW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160094" y="3858236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MSH</a:t>
            </a:r>
            <a:endParaRPr lang="sv-SE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7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864" y="938165"/>
            <a:ext cx="2985047" cy="5677081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192" y="676556"/>
            <a:ext cx="4559641" cy="578961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Magnetosheath vs Solar Wind/Foreshock </a:t>
            </a: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-55581" y="6353636"/>
            <a:ext cx="44850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 smtClean="0">
                <a:solidFill>
                  <a:srgbClr val="000000"/>
                </a:solidFill>
              </a:rPr>
              <a:t>Karlsson, </a:t>
            </a:r>
            <a:r>
              <a:rPr lang="sv-SE" sz="1100" b="1" dirty="0" smtClean="0">
                <a:solidFill>
                  <a:srgbClr val="000000"/>
                </a:solidFill>
              </a:rPr>
              <a:t>Raptis</a:t>
            </a:r>
            <a:r>
              <a:rPr lang="sv-SE" sz="1100" dirty="0" smtClean="0">
                <a:solidFill>
                  <a:srgbClr val="000000"/>
                </a:solidFill>
              </a:rPr>
              <a:t> et al (2021) | JGR (Under </a:t>
            </a:r>
            <a:r>
              <a:rPr lang="sv-SE" sz="1100" dirty="0" err="1" smtClean="0">
                <a:solidFill>
                  <a:srgbClr val="000000"/>
                </a:solidFill>
              </a:rPr>
              <a:t>review</a:t>
            </a:r>
            <a:r>
              <a:rPr lang="sv-SE" sz="1100" dirty="0" smtClean="0">
                <a:solidFill>
                  <a:srgbClr val="000000"/>
                </a:solidFill>
              </a:rPr>
              <a:t>)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5400" y="1059952"/>
            <a:ext cx="2326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Downstream satellite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2877" y="158135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Upstream </a:t>
            </a:r>
            <a:r>
              <a:rPr lang="en-US" dirty="0">
                <a:solidFill>
                  <a:srgbClr val="000000"/>
                </a:solidFill>
              </a:rPr>
              <a:t>satellite</a:t>
            </a:r>
            <a:endParaRPr lang="sv-S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564483" y="1059952"/>
                <a:ext cx="1616015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smtClean="0">
                    <a:solidFill>
                      <a:srgbClr val="000000"/>
                    </a:solidFill>
                  </a:rPr>
                  <a:t>Classification results using</a:t>
                </a:r>
              </a:p>
              <a:p>
                <a:endParaRPr lang="en-US" sz="150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</m:oMath>
                  </m:oMathPara>
                </a14:m>
                <a:endParaRPr lang="sv-SE" sz="1500" dirty="0" smtClean="0">
                  <a:solidFill>
                    <a:srgbClr val="000000"/>
                  </a:solidFill>
                </a:endParaRPr>
              </a:p>
              <a:p>
                <a:endParaRPr lang="en-US" sz="1500" dirty="0">
                  <a:solidFill>
                    <a:srgbClr val="000000"/>
                  </a:solidFill>
                </a:endParaRPr>
              </a:p>
              <a:p>
                <a:r>
                  <a:rPr lang="en-US" sz="1500" dirty="0" smtClean="0">
                    <a:solidFill>
                      <a:srgbClr val="000000"/>
                    </a:solidFill>
                  </a:rPr>
                  <a:t>Similar results were found with:</a:t>
                </a:r>
              </a:p>
              <a:p>
                <a:endParaRPr lang="en-US" sz="150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1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l-GR" sz="15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1500" b="1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𝚩</m:t>
                          </m:r>
                        </m:e>
                      </m:d>
                    </m:oMath>
                  </m:oMathPara>
                </a14:m>
                <a:endParaRPr lang="el-GR" sz="1500" b="0" dirty="0" smtClean="0">
                  <a:solidFill>
                    <a:srgbClr val="000000"/>
                  </a:solidFill>
                </a:endParaRPr>
              </a:p>
              <a:p>
                <a:r>
                  <a:rPr lang="en-US" sz="1500" dirty="0" smtClean="0">
                    <a:solidFill>
                      <a:srgbClr val="000000"/>
                    </a:solidFill>
                  </a:rPr>
                  <a:t>And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sv-SE" sz="1500" dirty="0" smtClean="0">
                  <a:solidFill>
                    <a:srgbClr val="000000"/>
                  </a:solidFill>
                </a:endParaRPr>
              </a:p>
              <a:p>
                <a:endParaRPr lang="en-US" sz="150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4483" y="1059952"/>
                <a:ext cx="1616015" cy="2862322"/>
              </a:xfrm>
              <a:prstGeom prst="rect">
                <a:avLst/>
              </a:prstGeom>
              <a:blipFill>
                <a:blip r:embed="rId4"/>
                <a:stretch>
                  <a:fillRect l="-1509" t="-42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792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Characterization of the Magnetosheath</a:t>
            </a:r>
          </a:p>
          <a:p>
            <a:pPr marL="0" indent="0" algn="ctr">
              <a:buNone/>
            </a:pPr>
            <a:r>
              <a:rPr lang="en-US" sz="3400" dirty="0" smtClean="0"/>
              <a:t>Using Neural Networks (ongoing)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55581" y="6353636"/>
            <a:ext cx="44850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 smtClean="0">
                <a:solidFill>
                  <a:srgbClr val="000000"/>
                </a:solidFill>
              </a:rPr>
              <a:t>Raptis</a:t>
            </a:r>
            <a:r>
              <a:rPr lang="sv-SE" sz="1100" dirty="0">
                <a:solidFill>
                  <a:srgbClr val="000000"/>
                </a:solidFill>
              </a:rPr>
              <a:t> </a:t>
            </a:r>
            <a:r>
              <a:rPr lang="sv-SE" sz="1100" dirty="0" smtClean="0">
                <a:solidFill>
                  <a:srgbClr val="000000"/>
                </a:solidFill>
              </a:rPr>
              <a:t>et al. (2021) | (</a:t>
            </a:r>
            <a:r>
              <a:rPr lang="sv-SE" sz="1100" dirty="0" err="1" smtClean="0">
                <a:solidFill>
                  <a:srgbClr val="000000"/>
                </a:solidFill>
              </a:rPr>
              <a:t>Ongoing</a:t>
            </a:r>
            <a:r>
              <a:rPr lang="sv-SE" sz="1100" dirty="0" smtClean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1701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812775"/>
            <a:ext cx="6854220" cy="5790288"/>
          </a:xfrm>
        </p:spPr>
        <p:txBody>
          <a:bodyPr>
            <a:normAutofit fontScale="70000" lnSpcReduction="20000"/>
          </a:bodyPr>
          <a:lstStyle/>
          <a:p>
            <a:r>
              <a:rPr lang="en-US" sz="2200" dirty="0" smtClean="0">
                <a:solidFill>
                  <a:srgbClr val="DDDDDD"/>
                </a:solidFill>
              </a:rPr>
              <a:t>(1) Statistical properties of jets (Raptis </a:t>
            </a:r>
            <a:r>
              <a:rPr lang="en-US" sz="2200" dirty="0">
                <a:solidFill>
                  <a:srgbClr val="DDDDDD"/>
                </a:solidFill>
              </a:rPr>
              <a:t>et al. </a:t>
            </a:r>
            <a:r>
              <a:rPr lang="en-US" sz="2200" dirty="0" smtClean="0">
                <a:solidFill>
                  <a:srgbClr val="DDDDDD"/>
                </a:solidFill>
              </a:rPr>
              <a:t>(2020 | JGR) </a:t>
            </a:r>
            <a:r>
              <a:rPr lang="el-GR" sz="2200" dirty="0" smtClean="0">
                <a:solidFill>
                  <a:srgbClr val="DDDDDD"/>
                </a:solidFill>
              </a:rPr>
              <a:t> </a:t>
            </a:r>
            <a:endParaRPr lang="en-US" sz="2200" dirty="0" smtClean="0">
              <a:solidFill>
                <a:srgbClr val="DDDDDD"/>
              </a:solidFill>
            </a:endParaRPr>
          </a:p>
          <a:p>
            <a:pPr marL="0" indent="0" algn="ctr">
              <a:buNone/>
            </a:pPr>
            <a:r>
              <a:rPr lang="en-US" sz="2200" i="1" dirty="0" smtClean="0">
                <a:solidFill>
                  <a:srgbClr val="DDDDDD"/>
                </a:solidFill>
              </a:rPr>
              <a:t>“Showed us which quantities can be used for in-situ classification using MMS”</a:t>
            </a:r>
            <a:endParaRPr lang="en-US" sz="2200" i="1" dirty="0" smtClean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(2) Classification of jets using Neural networks </a:t>
            </a:r>
            <a:r>
              <a:rPr lang="en-US" sz="2200" dirty="0" smtClean="0">
                <a:solidFill>
                  <a:srgbClr val="DDDDDD"/>
                </a:solidFill>
              </a:rPr>
              <a:t>(Raptis </a:t>
            </a:r>
            <a:r>
              <a:rPr lang="en-US" sz="2200" dirty="0">
                <a:solidFill>
                  <a:srgbClr val="DDDDDD"/>
                </a:solidFill>
              </a:rPr>
              <a:t>et al. (</a:t>
            </a:r>
            <a:r>
              <a:rPr lang="en-US" sz="2200" dirty="0" smtClean="0">
                <a:solidFill>
                  <a:srgbClr val="DDDDDD"/>
                </a:solidFill>
              </a:rPr>
              <a:t>2020) | </a:t>
            </a:r>
            <a:r>
              <a:rPr lang="en-US" sz="2200" dirty="0">
                <a:solidFill>
                  <a:srgbClr val="DDDDDD"/>
                </a:solidFill>
              </a:rPr>
              <a:t>Front. Astron. </a:t>
            </a:r>
            <a:r>
              <a:rPr lang="en-US" sz="2200" dirty="0" smtClean="0">
                <a:solidFill>
                  <a:srgbClr val="DDDDDD"/>
                </a:solidFill>
              </a:rPr>
              <a:t>Space </a:t>
            </a:r>
            <a:r>
              <a:rPr lang="en-US" sz="2200" dirty="0" err="1" smtClean="0">
                <a:solidFill>
                  <a:srgbClr val="DDDDDD"/>
                </a:solidFill>
              </a:rPr>
              <a:t>Sci</a:t>
            </a:r>
            <a:r>
              <a:rPr lang="en-US" sz="2200" dirty="0" smtClean="0">
                <a:solidFill>
                  <a:srgbClr val="DDDDDD"/>
                </a:solidFill>
              </a:rPr>
              <a:t>)</a:t>
            </a:r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 </a:t>
            </a:r>
          </a:p>
          <a:p>
            <a:pPr marL="0" indent="0" algn="ctr">
              <a:buNone/>
            </a:pPr>
            <a:r>
              <a:rPr lang="en-US" sz="2200" i="1" dirty="0">
                <a:solidFill>
                  <a:srgbClr val="DDDDDD"/>
                </a:solidFill>
              </a:rPr>
              <a:t>“Showed us </a:t>
            </a:r>
            <a:r>
              <a:rPr lang="en-US" sz="2200" i="1" dirty="0" smtClean="0">
                <a:solidFill>
                  <a:srgbClr val="DDDDDD"/>
                </a:solidFill>
              </a:rPr>
              <a:t>that there is information in the Solar Wind that correspond to </a:t>
            </a:r>
            <a:r>
              <a:rPr lang="en-US" sz="2200" i="1" dirty="0" err="1" smtClean="0">
                <a:solidFill>
                  <a:srgbClr val="DDDDDD"/>
                </a:solidFill>
              </a:rPr>
              <a:t>Qpar</a:t>
            </a:r>
            <a:r>
              <a:rPr lang="en-US" sz="2200" i="1" dirty="0" smtClean="0">
                <a:solidFill>
                  <a:srgbClr val="DDDDDD"/>
                </a:solidFill>
              </a:rPr>
              <a:t> and </a:t>
            </a:r>
            <a:r>
              <a:rPr lang="en-US" sz="2200" i="1" dirty="0" err="1" smtClean="0">
                <a:solidFill>
                  <a:srgbClr val="DDDDDD"/>
                </a:solidFill>
              </a:rPr>
              <a:t>Qperp</a:t>
            </a:r>
            <a:r>
              <a:rPr lang="en-US" sz="2200" i="1" dirty="0" smtClean="0">
                <a:solidFill>
                  <a:srgbClr val="DDDDDD"/>
                </a:solidFill>
              </a:rPr>
              <a:t> jets and possibly to magnetosheath”</a:t>
            </a:r>
            <a:endParaRPr lang="en-US" sz="2200" i="1" dirty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(3) Classification of the magnetosheath</a:t>
            </a:r>
            <a:r>
              <a:rPr lang="en-US" sz="2200" dirty="0">
                <a:solidFill>
                  <a:srgbClr val="DDDDDD"/>
                </a:solidFill>
              </a:rPr>
              <a:t> </a:t>
            </a:r>
            <a:r>
              <a:rPr lang="en-US" sz="2200" dirty="0" smtClean="0">
                <a:solidFill>
                  <a:srgbClr val="DDDDDD"/>
                </a:solidFill>
              </a:rPr>
              <a:t>(Karlsson et al. (2021) | JGR – Under review)</a:t>
            </a:r>
            <a:r>
              <a:rPr lang="en-US" sz="2200" dirty="0" smtClean="0">
                <a:solidFill>
                  <a:srgbClr val="DDDDDD"/>
                </a:solidFill>
                <a:sym typeface="Wingdings" panose="05000000000000000000" pitchFamily="2" charset="2"/>
              </a:rPr>
              <a:t> </a:t>
            </a:r>
          </a:p>
          <a:p>
            <a:pPr marL="0" indent="0" algn="ctr">
              <a:buNone/>
            </a:pPr>
            <a:r>
              <a:rPr lang="en-US" sz="2200" i="1" dirty="0" smtClean="0">
                <a:solidFill>
                  <a:srgbClr val="DDDDDD"/>
                </a:solidFill>
              </a:rPr>
              <a:t>“Showed us that we can have strong statistical relationship between upstream and downstream measurements. Supporting the findings of (1) and (2)”</a:t>
            </a:r>
            <a:endParaRPr lang="en-US" sz="2200" i="1" dirty="0">
              <a:solidFill>
                <a:srgbClr val="DDDDDD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200" dirty="0" smtClean="0">
              <a:sym typeface="Wingdings" panose="05000000000000000000" pitchFamily="2" charset="2"/>
            </a:endParaRPr>
          </a:p>
          <a:p>
            <a:r>
              <a:rPr lang="en-US" sz="2200" dirty="0" smtClean="0">
                <a:sym typeface="Wingdings" panose="05000000000000000000" pitchFamily="2" charset="2"/>
              </a:rPr>
              <a:t>(4) Mapping magnetosheath &amp; shock transitions using neural networks </a:t>
            </a:r>
            <a:r>
              <a:rPr lang="en-US" sz="2200" dirty="0" smtClean="0"/>
              <a:t>(Raptis </a:t>
            </a:r>
            <a:r>
              <a:rPr lang="en-US" sz="2200" dirty="0"/>
              <a:t>et al. (2021) </a:t>
            </a:r>
            <a:r>
              <a:rPr lang="en-US" sz="2200" dirty="0" smtClean="0"/>
              <a:t>| To be submitted)</a:t>
            </a:r>
          </a:p>
          <a:p>
            <a:endParaRPr lang="en-US" sz="2200" dirty="0"/>
          </a:p>
          <a:p>
            <a:pPr marL="0" indent="0" algn="ctr">
              <a:buNone/>
            </a:pPr>
            <a:r>
              <a:rPr lang="en-US" sz="2200" i="1" dirty="0" smtClean="0"/>
              <a:t>“Will proceed to map the relation between the different plasma population upstream and downstream by using machine learning techniques similarly to (2) and the datasets of (1-3)”</a:t>
            </a:r>
            <a:endParaRPr lang="en-US" sz="2200" i="1" dirty="0">
              <a:sym typeface="Wingdings" panose="05000000000000000000" pitchFamily="2" charset="2"/>
            </a:endParaRPr>
          </a:p>
          <a:p>
            <a:endParaRPr lang="sv-SE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620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Review of current work</a:t>
            </a:r>
            <a:endParaRPr lang="sv-SE" dirty="0"/>
          </a:p>
        </p:txBody>
      </p:sp>
      <p:sp>
        <p:nvSpPr>
          <p:cNvPr id="4" name="Arc 3"/>
          <p:cNvSpPr/>
          <p:nvPr/>
        </p:nvSpPr>
        <p:spPr>
          <a:xfrm flipH="1">
            <a:off x="8826260" y="1472481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Arc 4"/>
          <p:cNvSpPr/>
          <p:nvPr/>
        </p:nvSpPr>
        <p:spPr>
          <a:xfrm flipH="1">
            <a:off x="9928620" y="2051601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11045926" y="1834871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07801" y="2826040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49838" y="983411"/>
            <a:ext cx="0" cy="535412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8040755" y="2842549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SW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277461" y="2842550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MSH</a:t>
            </a:r>
            <a:endParaRPr lang="sv-SE" sz="1200" dirty="0">
              <a:solidFill>
                <a:srgbClr val="000000"/>
              </a:solidFill>
            </a:endParaRPr>
          </a:p>
        </p:txBody>
      </p:sp>
      <p:cxnSp>
        <p:nvCxnSpPr>
          <p:cNvPr id="65" name="Straight Arrow Connector 64"/>
          <p:cNvCxnSpPr>
            <a:stCxn id="62" idx="3"/>
            <a:endCxn id="63" idx="1"/>
          </p:cNvCxnSpPr>
          <p:nvPr/>
        </p:nvCxnSpPr>
        <p:spPr>
          <a:xfrm>
            <a:off x="8473887" y="2981049"/>
            <a:ext cx="803574" cy="1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599732" y="33240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  <p:pic>
        <p:nvPicPr>
          <p:cNvPr id="67" name="Content Placeholder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566" y="3148809"/>
            <a:ext cx="1017198" cy="572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8" name="TextBox 67"/>
          <p:cNvSpPr txBox="1"/>
          <p:nvPr/>
        </p:nvSpPr>
        <p:spPr>
          <a:xfrm>
            <a:off x="8202364" y="2489072"/>
            <a:ext cx="1515158" cy="323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</a:rPr>
              <a:t>Cluster + MMS</a:t>
            </a:r>
            <a:endParaRPr lang="sv-SE" sz="1500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823439" y="1191592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99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772" y="1134140"/>
            <a:ext cx="2422386" cy="46761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916" y="1137666"/>
            <a:ext cx="2424949" cy="467258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Motivation &amp; Current approach</a:t>
            </a: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-55581" y="6353636"/>
            <a:ext cx="44850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 smtClean="0">
                <a:solidFill>
                  <a:srgbClr val="000000"/>
                </a:solidFill>
              </a:rPr>
              <a:t>Raptis</a:t>
            </a:r>
            <a:r>
              <a:rPr lang="sv-SE" sz="1100" dirty="0">
                <a:solidFill>
                  <a:srgbClr val="000000"/>
                </a:solidFill>
              </a:rPr>
              <a:t> </a:t>
            </a:r>
            <a:r>
              <a:rPr lang="sv-SE" sz="1100" dirty="0" smtClean="0">
                <a:solidFill>
                  <a:srgbClr val="000000"/>
                </a:solidFill>
              </a:rPr>
              <a:t>et al. (2021) | (</a:t>
            </a:r>
            <a:r>
              <a:rPr lang="sv-SE" sz="1100" dirty="0" err="1" smtClean="0">
                <a:solidFill>
                  <a:srgbClr val="000000"/>
                </a:solidFill>
              </a:rPr>
              <a:t>Ongoing</a:t>
            </a:r>
            <a:r>
              <a:rPr lang="sv-SE" sz="1100" dirty="0" smtClean="0">
                <a:solidFill>
                  <a:srgbClr val="000000"/>
                </a:solidFill>
              </a:rPr>
              <a:t>)</a:t>
            </a:r>
          </a:p>
        </p:txBody>
      </p:sp>
      <p:cxnSp>
        <p:nvCxnSpPr>
          <p:cNvPr id="7" name="Straight Arrow Connector 6"/>
          <p:cNvCxnSpPr>
            <a:stCxn id="11" idx="6"/>
          </p:cNvCxnSpPr>
          <p:nvPr/>
        </p:nvCxnSpPr>
        <p:spPr>
          <a:xfrm flipV="1">
            <a:off x="5810588" y="2254250"/>
            <a:ext cx="1860212" cy="619353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615576" y="924575"/>
            <a:ext cx="441816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Full dataset of cross correlated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Upstream &amp; downstream measurements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High linear correlation </a:t>
            </a:r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 Good news</a:t>
            </a:r>
          </a:p>
          <a:p>
            <a:endParaRPr lang="en-US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r>
              <a:rPr lang="en-US" u="sng" dirty="0" smtClean="0">
                <a:solidFill>
                  <a:srgbClr val="000000"/>
                </a:solidFill>
                <a:sym typeface="Wingdings" panose="05000000000000000000" pitchFamily="2" charset="2"/>
              </a:rPr>
              <a:t>Input</a:t>
            </a:r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: Upstream data </a:t>
            </a:r>
          </a:p>
          <a:p>
            <a:r>
              <a:rPr lang="en-US" u="sng" dirty="0" smtClean="0">
                <a:solidFill>
                  <a:srgbClr val="000000"/>
                </a:solidFill>
                <a:sym typeface="Wingdings" panose="05000000000000000000" pitchFamily="2" charset="2"/>
              </a:rPr>
              <a:t>Output</a:t>
            </a:r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: Downstream Flux &amp; </a:t>
            </a:r>
          </a:p>
          <a:p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classification to </a:t>
            </a:r>
            <a:r>
              <a:rPr lang="en-US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Qpar</a:t>
            </a:r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/</a:t>
            </a:r>
            <a:r>
              <a:rPr lang="en-US" dirty="0" err="1" smtClean="0">
                <a:solidFill>
                  <a:srgbClr val="000000"/>
                </a:solidFill>
                <a:sym typeface="Wingdings" panose="05000000000000000000" pitchFamily="2" charset="2"/>
              </a:rPr>
              <a:t>Qperp</a:t>
            </a:r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/FS/No-FS</a:t>
            </a:r>
          </a:p>
          <a:p>
            <a:endParaRPr lang="en-US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Or vice versa!  </a:t>
            </a:r>
          </a:p>
          <a:p>
            <a:endParaRPr lang="en-US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endParaRPr lang="en-US" dirty="0" smtClean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r>
              <a:rPr lang="en-US" u="sng" dirty="0" smtClean="0">
                <a:solidFill>
                  <a:srgbClr val="000000"/>
                </a:solidFill>
                <a:sym typeface="Wingdings" panose="05000000000000000000" pitchFamily="2" charset="2"/>
              </a:rPr>
              <a:t>Finally</a:t>
            </a:r>
            <a:r>
              <a:rPr lang="en-US" dirty="0" smtClean="0">
                <a:solidFill>
                  <a:srgbClr val="000000"/>
                </a:solidFill>
                <a:sym typeface="Wingdings" panose="05000000000000000000" pitchFamily="2" charset="2"/>
              </a:rPr>
              <a:t>: Can we use Cluster for MMS and MMS for cluster ? (generalizing dataset for magnetospheric physics) </a:t>
            </a:r>
          </a:p>
          <a:p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674917" y="2642008"/>
            <a:ext cx="615351" cy="3738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Oval 10"/>
          <p:cNvSpPr/>
          <p:nvPr/>
        </p:nvSpPr>
        <p:spPr>
          <a:xfrm>
            <a:off x="5195237" y="2686697"/>
            <a:ext cx="615351" cy="3738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878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Successfully used Neural networks to classify jets </a:t>
            </a:r>
            <a:r>
              <a:rPr lang="en-US" dirty="0" smtClean="0"/>
              <a:t>in the magnetosheath in different categories </a:t>
            </a:r>
            <a:r>
              <a:rPr lang="en-US" b="1" dirty="0" smtClean="0"/>
              <a:t>using MMS</a:t>
            </a:r>
          </a:p>
          <a:p>
            <a:r>
              <a:rPr lang="en-US" b="1" dirty="0" smtClean="0"/>
              <a:t>Found correlations and relationships between upstream and downstream measurements using Cluster </a:t>
            </a:r>
            <a:r>
              <a:rPr lang="en-US" dirty="0" smtClean="0"/>
              <a:t>that sufficiently separate the regions of a shock even in the absence of upstream or downstream data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u="sng" dirty="0" smtClean="0"/>
              <a:t>Ongoing work:</a:t>
            </a:r>
            <a:endParaRPr lang="en-US" dirty="0"/>
          </a:p>
          <a:p>
            <a:r>
              <a:rPr lang="en-US" dirty="0" smtClean="0"/>
              <a:t>Use the extended </a:t>
            </a:r>
            <a:r>
              <a:rPr lang="en-US" b="1" dirty="0" smtClean="0"/>
              <a:t>dataset (MMS &amp; Cluster</a:t>
            </a:r>
            <a:r>
              <a:rPr lang="en-US" dirty="0" smtClean="0"/>
              <a:t>) generated from previous works to </a:t>
            </a:r>
            <a:r>
              <a:rPr lang="en-US" b="1" dirty="0" smtClean="0"/>
              <a:t>train a neural network </a:t>
            </a:r>
            <a:r>
              <a:rPr lang="en-US" dirty="0" smtClean="0"/>
              <a:t>to </a:t>
            </a:r>
            <a:r>
              <a:rPr lang="en-US" b="1" dirty="0" smtClean="0"/>
              <a:t>map upstream to downstream and vice versa of Earth’s bow shock </a:t>
            </a:r>
            <a:r>
              <a:rPr lang="en-US" dirty="0" smtClean="0"/>
              <a:t>and test resulting using both MMS and Cluster missions</a:t>
            </a:r>
          </a:p>
          <a:p>
            <a:pPr lvl="1"/>
            <a:r>
              <a:rPr lang="en-US" dirty="0" smtClean="0"/>
              <a:t>Generalize multiple spacecraft measurements (Cluster &amp; MMS)</a:t>
            </a:r>
          </a:p>
          <a:p>
            <a:pPr lvl="1"/>
            <a:r>
              <a:rPr lang="en-US" dirty="0" smtClean="0"/>
              <a:t>Provide indirect classification of foreshock environment when magnetosheath measurements </a:t>
            </a:r>
            <a:r>
              <a:rPr lang="en-US" dirty="0"/>
              <a:t>are available and vice </a:t>
            </a:r>
            <a:r>
              <a:rPr lang="en-US" dirty="0" smtClean="0"/>
              <a:t>versa.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 &amp; Ongoing work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4105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1863</Words>
  <Application>Microsoft Office PowerPoint</Application>
  <PresentationFormat>Widescreen</PresentationFormat>
  <Paragraphs>252</Paragraphs>
  <Slides>23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Cambria Math</vt:lpstr>
      <vt:lpstr>Garamond</vt:lpstr>
      <vt:lpstr>Garamond Premr Pro</vt:lpstr>
      <vt:lpstr>Times New Roman</vt:lpstr>
      <vt:lpstr>Wingdings</vt:lpstr>
      <vt:lpstr>KU Leuven</vt:lpstr>
      <vt:lpstr>Characterization of the Earth’s Magnetosheath and its Fast Plasma Flows Using Upstream Measurements and Machine Learning  Savvas Raptis1, Tomas Karlsson1, Sigiava Aminalragia-Giamini2, P-A. Lindqvist1, Martin Lindberg1 , Henriette Trollvik1   1Division of Space and Plasma Physics, KTH Royal Institute of Technology, Sweden 2Space Applications &amp; Research Consultancy (SPARC), Greece    Asia Oceania Geosciences Society 2021 Meeting 03 August 2021</vt:lpstr>
      <vt:lpstr>PowerPoint Presentation</vt:lpstr>
      <vt:lpstr>Neural Networks &amp; Backpropagation</vt:lpstr>
      <vt:lpstr>A Trained Neural Network</vt:lpstr>
      <vt:lpstr>PowerPoint Presentation</vt:lpstr>
      <vt:lpstr>Magnetosheath Jets</vt:lpstr>
      <vt:lpstr>Shock, Magnetosheath &amp; Jet classification</vt:lpstr>
      <vt:lpstr>PowerPoint Presentation</vt:lpstr>
      <vt:lpstr>Review of current work</vt:lpstr>
      <vt:lpstr>Review of current work</vt:lpstr>
      <vt:lpstr>Main Categories of magnetosheath &amp; jets</vt:lpstr>
      <vt:lpstr>Classification Procedure in progress</vt:lpstr>
      <vt:lpstr>PowerPoint Presentation</vt:lpstr>
      <vt:lpstr>Review of current work</vt:lpstr>
      <vt:lpstr>Schematic of Procedure</vt:lpstr>
      <vt:lpstr>Neural Networks vs Physical Models</vt:lpstr>
      <vt:lpstr>PowerPoint Presentation</vt:lpstr>
      <vt:lpstr>Review of current work</vt:lpstr>
      <vt:lpstr>Magnetosheath vs Solar Wind/Foreshock </vt:lpstr>
      <vt:lpstr>PowerPoint Presentation</vt:lpstr>
      <vt:lpstr>Review of current work</vt:lpstr>
      <vt:lpstr>Motivation &amp; Current approach</vt:lpstr>
      <vt:lpstr>Summary &amp; Ongoing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2021-08-29T13:16:04Z</dcterms:modified>
</cp:coreProperties>
</file>