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1" r:id="rId2"/>
    <p:sldId id="439" r:id="rId3"/>
    <p:sldId id="458" r:id="rId4"/>
    <p:sldId id="448" r:id="rId5"/>
    <p:sldId id="453" r:id="rId6"/>
    <p:sldId id="456" r:id="rId7"/>
    <p:sldId id="455" r:id="rId8"/>
    <p:sldId id="441" r:id="rId9"/>
    <p:sldId id="444" r:id="rId10"/>
    <p:sldId id="450" r:id="rId11"/>
    <p:sldId id="443" r:id="rId12"/>
    <p:sldId id="457" r:id="rId13"/>
    <p:sldId id="436" r:id="rId14"/>
    <p:sldId id="445" r:id="rId15"/>
    <p:sldId id="451" r:id="rId16"/>
    <p:sldId id="447" r:id="rId17"/>
    <p:sldId id="452" r:id="rId18"/>
    <p:sldId id="446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5F5F5F"/>
    <a:srgbClr val="4D4D4D"/>
    <a:srgbClr val="DDDDD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0" autoAdjust="0"/>
    <p:restoredTop sz="93221" autoAdjust="0"/>
  </p:normalViewPr>
  <p:slideViewPr>
    <p:cSldViewPr snapToGrid="0" snapToObjects="1">
      <p:cViewPr varScale="1">
        <p:scale>
          <a:sx n="66" d="100"/>
          <a:sy n="66" d="100"/>
        </p:scale>
        <p:origin x="736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4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41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1760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39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Mention DT vs DV</a:t>
            </a:r>
            <a:endParaRPr lang="sv-SE" dirty="0" smtClean="0"/>
          </a:p>
          <a:p>
            <a:r>
              <a:rPr lang="en-US" dirty="0" smtClean="0"/>
              <a:t>Mention DB</a:t>
            </a:r>
            <a:r>
              <a:rPr lang="en-US" baseline="0" dirty="0" smtClean="0"/>
              <a:t> vs </a:t>
            </a:r>
            <a:r>
              <a:rPr lang="en-US" baseline="0" dirty="0" err="1" smtClean="0"/>
              <a:t>Dn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381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893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94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3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50434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Magnetosheath Jets using MMS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COSPAR</a:t>
            </a:r>
            <a:r>
              <a:rPr lang="en-US" sz="1300" baseline="0" dirty="0" smtClean="0">
                <a:solidFill>
                  <a:srgbClr val="5F5F5F"/>
                </a:solidFill>
              </a:rPr>
              <a:t> 2021</a:t>
            </a:r>
            <a:r>
              <a:rPr lang="en-US" sz="1300" dirty="0" smtClean="0">
                <a:solidFill>
                  <a:srgbClr val="5F5F5F"/>
                </a:solidFill>
              </a:rPr>
              <a:t> |</a:t>
            </a:r>
            <a:r>
              <a:rPr lang="en-US" sz="1300" baseline="0" dirty="0" smtClean="0">
                <a:solidFill>
                  <a:srgbClr val="5F5F5F"/>
                </a:solidFill>
              </a:rPr>
              <a:t> 31/01/2021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0.png"/><Relationship Id="rId7" Type="http://schemas.openxmlformats.org/officeDocument/2006/relationships/image" Target="../media/image2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Magnetosheath jets using MMS: classification and generation mechanisms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 smtClean="0"/>
              <a:t>1</a:t>
            </a:r>
            <a:r>
              <a:rPr lang="nl-BE" sz="2200" dirty="0" smtClean="0"/>
              <a:t>, Tomas Karlsson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Ferdinand Plaschke</a:t>
            </a:r>
            <a:r>
              <a:rPr lang="nl-BE" sz="2200" baseline="30000" dirty="0" smtClean="0"/>
              <a:t>2</a:t>
            </a:r>
            <a:r>
              <a:rPr lang="nl-BE" sz="2200" dirty="0" smtClean="0"/>
              <a:t>, Anita Kullen</a:t>
            </a:r>
            <a:r>
              <a:rPr lang="nl-BE" sz="2200" baseline="30000" dirty="0" smtClean="0"/>
              <a:t>1</a:t>
            </a:r>
            <a:r>
              <a:rPr lang="nl-BE" sz="2200" dirty="0" smtClean="0"/>
              <a:t>, P-A. Lindqvist</a:t>
            </a:r>
            <a:r>
              <a:rPr lang="nl-BE" sz="2200" baseline="30000" dirty="0" smtClean="0"/>
              <a:t>1</a:t>
            </a: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1800" baseline="30000" dirty="0" smtClean="0"/>
              <a:t>1</a:t>
            </a: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nl-BE" sz="1800" baseline="30000" dirty="0" smtClean="0"/>
              <a:t>2</a:t>
            </a:r>
            <a:r>
              <a:rPr lang="en-US" sz="1800" dirty="0" smtClean="0"/>
              <a:t>Space Research Institute, Austrian Academy of Sciences, Graz, Austria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COSPAR 2021</a:t>
            </a:r>
            <a:br>
              <a:rPr lang="en-US" sz="2000" dirty="0" smtClean="0"/>
            </a:br>
            <a:r>
              <a:rPr lang="en-US" sz="2000" dirty="0" smtClean="0"/>
              <a:t>31/01/2021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– Magnetosheath 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87" y="1042702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66560" y="1147346"/>
            <a:ext cx="521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”Found ~9 times more often behind the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bow shock”</a:t>
            </a:r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96" y="1470511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656676" y="3538804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435956" y="3009501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1" t="-1149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966" t="-1149" r="-96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Rectangle 48"/>
          <p:cNvSpPr/>
          <p:nvPr/>
        </p:nvSpPr>
        <p:spPr>
          <a:xfrm>
            <a:off x="7955390" y="1847741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9220522" y="1847579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080026" y="3380000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899426" y="3734593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55581" y="6393025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rgbClr val="000000"/>
                </a:solidFill>
              </a:rPr>
              <a:t>L. B. Wilson (2016) </a:t>
            </a:r>
            <a:r>
              <a:rPr lang="sv-SE" sz="1100" dirty="0" smtClean="0">
                <a:solidFill>
                  <a:srgbClr val="000000"/>
                </a:solidFill>
              </a:rPr>
              <a:t>| </a:t>
            </a:r>
            <a:r>
              <a:rPr lang="sv-SE" sz="1100" dirty="0" err="1" smtClean="0">
                <a:solidFill>
                  <a:srgbClr val="000000"/>
                </a:solidFill>
              </a:rPr>
              <a:t>Geophysical</a:t>
            </a:r>
            <a:r>
              <a:rPr lang="sv-SE" sz="1100" dirty="0" smtClean="0">
                <a:solidFill>
                  <a:srgbClr val="000000"/>
                </a:solidFill>
              </a:rPr>
              <a:t> </a:t>
            </a:r>
            <a:r>
              <a:rPr lang="sv-SE" sz="1100" dirty="0" err="1">
                <a:solidFill>
                  <a:srgbClr val="000000"/>
                </a:solidFill>
              </a:rPr>
              <a:t>Monograph</a:t>
            </a:r>
            <a:r>
              <a:rPr lang="sv-SE" sz="1100" dirty="0">
                <a:solidFill>
                  <a:srgbClr val="000000"/>
                </a:solidFill>
              </a:rPr>
              <a:t> Series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40" y="2434228"/>
            <a:ext cx="3163813" cy="40185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782069" y="6383575"/>
            <a:ext cx="22028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, et al. (2019)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49" grpId="0" animBg="1"/>
      <p:bldP spid="49" grpId="1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232962"/>
            <a:ext cx="3988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 </a:t>
            </a:r>
            <a:endParaRPr lang="el-GR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Karlsson,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789089"/>
            <a:ext cx="11041200" cy="579028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Multispacecraft</a:t>
            </a:r>
            <a:r>
              <a:rPr lang="en-US" dirty="0" smtClean="0"/>
              <a:t> validation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012" y="1218872"/>
            <a:ext cx="7845301" cy="4928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526280" y="2321560"/>
            <a:ext cx="457200" cy="284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7934960" y="2524760"/>
            <a:ext cx="457200" cy="2844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/>
          <p:cNvSpPr/>
          <p:nvPr/>
        </p:nvSpPr>
        <p:spPr>
          <a:xfrm>
            <a:off x="4140200" y="4851400"/>
            <a:ext cx="553720" cy="335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291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789089"/>
            <a:ext cx="11041200" cy="579028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Multispacecraft</a:t>
            </a:r>
            <a:r>
              <a:rPr lang="en-US" dirty="0" smtClean="0"/>
              <a:t> validation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012" y="1218872"/>
            <a:ext cx="7845301" cy="4928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119880" y="2280920"/>
            <a:ext cx="457200" cy="365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/>
          <p:cNvSpPr/>
          <p:nvPr/>
        </p:nvSpPr>
        <p:spPr>
          <a:xfrm>
            <a:off x="7569200" y="2240280"/>
            <a:ext cx="457200" cy="365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/>
          <p:cNvSpPr/>
          <p:nvPr/>
        </p:nvSpPr>
        <p:spPr>
          <a:xfrm>
            <a:off x="4196080" y="4516120"/>
            <a:ext cx="553720" cy="3759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7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Classification using Cluster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402" y="684810"/>
            <a:ext cx="8635195" cy="576472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38448" y="2171152"/>
            <a:ext cx="15744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Field 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1295369" y="2723355"/>
            <a:ext cx="15744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Field </a:t>
            </a:r>
            <a:endParaRPr lang="sv-SE" dirty="0"/>
          </a:p>
        </p:txBody>
      </p:sp>
      <p:sp>
        <p:nvSpPr>
          <p:cNvPr id="14" name="Rectangle 13"/>
          <p:cNvSpPr/>
          <p:nvPr/>
        </p:nvSpPr>
        <p:spPr>
          <a:xfrm>
            <a:off x="1232870" y="3170820"/>
            <a:ext cx="1574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06059" y="3759011"/>
            <a:ext cx="1152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2028" y="431034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2339" y="486254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Flux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927" y="542703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Theta </a:t>
            </a:r>
            <a:r>
              <a:rPr lang="en-US" sz="1600" dirty="0" err="1" smtClean="0">
                <a:solidFill>
                  <a:srgbClr val="000000"/>
                </a:solidFill>
              </a:rPr>
              <a:t>Bn</a:t>
            </a:r>
            <a:endParaRPr lang="sv-SE" sz="1600" dirty="0">
              <a:solidFill>
                <a:srgbClr val="00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134099" y="981695"/>
            <a:ext cx="0" cy="48827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078186" y="981696"/>
            <a:ext cx="0" cy="4882736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41677" y="5653088"/>
            <a:ext cx="5791198" cy="0"/>
          </a:xfrm>
          <a:prstGeom prst="line">
            <a:avLst/>
          </a:prstGeom>
          <a:ln w="127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4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678426" y="5121516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56196" y="5135547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20" y="1145918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986" y="1145918"/>
            <a:ext cx="2957134" cy="3960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Qpar</a:t>
            </a:r>
            <a:r>
              <a:rPr lang="en-US" dirty="0" smtClean="0"/>
              <a:t> and </a:t>
            </a:r>
            <a:r>
              <a:rPr lang="en-US" dirty="0" err="1" smtClean="0"/>
              <a:t>Qperp</a:t>
            </a:r>
            <a:r>
              <a:rPr lang="en-US" dirty="0" smtClean="0"/>
              <a:t> Jets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24298" y="5505036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298" y="5505036"/>
                <a:ext cx="2129494" cy="343812"/>
              </a:xfrm>
              <a:prstGeom prst="rect">
                <a:avLst/>
              </a:prstGeom>
              <a:blipFill>
                <a:blip r:embed="rId5"/>
                <a:stretch>
                  <a:fillRect l="-1433" t="-5357" r="-573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82944" y="5503730"/>
                <a:ext cx="2129494" cy="343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944" y="5503730"/>
                <a:ext cx="2129494" cy="343812"/>
              </a:xfrm>
              <a:prstGeom prst="rect">
                <a:avLst/>
              </a:prstGeom>
              <a:blipFill>
                <a:blip r:embed="rId6"/>
                <a:stretch>
                  <a:fillRect l="-1433" t="-5357" r="-573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</a:t>
            </a:r>
            <a:r>
              <a:rPr lang="en-US" sz="1100" dirty="0" smtClean="0">
                <a:solidFill>
                  <a:srgbClr val="000000"/>
                </a:solidFill>
              </a:rPr>
              <a:t>T., </a:t>
            </a:r>
            <a:r>
              <a:rPr lang="en-US" sz="1100" dirty="0">
                <a:solidFill>
                  <a:srgbClr val="000000"/>
                </a:solidFill>
              </a:rPr>
              <a:t>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6670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“</a:t>
            </a:r>
            <a:r>
              <a:rPr lang="en-US" sz="3400" i="1" dirty="0" smtClean="0"/>
              <a:t>Jets are there but we are not 100% sure why and how </a:t>
            </a:r>
            <a:r>
              <a:rPr lang="en-US" sz="3400" dirty="0" smtClean="0"/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51112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Connecting to existent mechanisms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86980" y="857250"/>
            <a:ext cx="18039" cy="5566299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48494" y="107141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Bow shock </a:t>
            </a:r>
            <a:r>
              <a:rPr lang="en-US" u="sng" dirty="0">
                <a:solidFill>
                  <a:srgbClr val="000000"/>
                </a:solidFill>
              </a:rPr>
              <a:t>r</a:t>
            </a:r>
            <a:r>
              <a:rPr lang="en-US" u="sng" dirty="0" smtClean="0">
                <a:solidFill>
                  <a:srgbClr val="000000"/>
                </a:solidFill>
              </a:rPr>
              <a:t>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643" y="107141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SLAMS </a:t>
            </a:r>
            <a:r>
              <a:rPr lang="en-US" u="sng" dirty="0" smtClean="0">
                <a:solidFill>
                  <a:srgbClr val="000000"/>
                </a:solidFill>
              </a:rPr>
              <a:t>penetration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35" y="1562376"/>
            <a:ext cx="3865922" cy="366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071620" y="6423549"/>
            <a:ext cx="32207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(2009,2012), Karlsson et al. (2015)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0374" y="6379483"/>
            <a:ext cx="4262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Qpar</a:t>
            </a:r>
            <a:r>
              <a:rPr lang="en-US" sz="1100" dirty="0" smtClean="0">
                <a:solidFill>
                  <a:srgbClr val="000000"/>
                </a:solidFill>
              </a:rPr>
              <a:t> :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 | </a:t>
            </a:r>
            <a:r>
              <a:rPr lang="en-US" sz="1100" dirty="0" err="1" smtClean="0">
                <a:solidFill>
                  <a:srgbClr val="000000"/>
                </a:solidFill>
              </a:rPr>
              <a:t>Qperp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: </a:t>
            </a:r>
            <a:r>
              <a:rPr lang="en-US" sz="1100" dirty="0" err="1" smtClean="0">
                <a:solidFill>
                  <a:srgbClr val="000000"/>
                </a:solidFill>
              </a:rPr>
              <a:t>Johlander</a:t>
            </a:r>
            <a:r>
              <a:rPr lang="en-US" sz="1100" dirty="0" smtClean="0">
                <a:solidFill>
                  <a:srgbClr val="000000"/>
                </a:solidFill>
              </a:rPr>
              <a:t> et al. (2016)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Faster flow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r>
                  <a:rPr lang="el-GR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 Less heated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) 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blipFill>
                <a:blip r:embed="rId4"/>
                <a:stretch>
                  <a:fillRect l="-1347" t="-9836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207667" y="5617114"/>
                <a:ext cx="45423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SLAMS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 </a:t>
                </a:r>
                <a:r>
                  <a:rPr lang="en-US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Density enhancement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667" y="5617114"/>
                <a:ext cx="4542397" cy="369332"/>
              </a:xfrm>
              <a:prstGeom prst="rect">
                <a:avLst/>
              </a:prstGeom>
              <a:blipFill>
                <a:blip r:embed="rId5"/>
                <a:stretch>
                  <a:fillRect l="-1072" t="-8197" r="-268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6544998" y="2301144"/>
            <a:ext cx="4646434" cy="2406322"/>
            <a:chOff x="6629400" y="1838863"/>
            <a:chExt cx="4348920" cy="2191896"/>
          </a:xfrm>
        </p:grpSpPr>
        <p:grpSp>
          <p:nvGrpSpPr>
            <p:cNvPr id="37" name="Group 36"/>
            <p:cNvGrpSpPr/>
            <p:nvPr/>
          </p:nvGrpSpPr>
          <p:grpSpPr>
            <a:xfrm>
              <a:off x="6629400" y="1838863"/>
              <a:ext cx="3975100" cy="2191896"/>
              <a:chOff x="6629400" y="1838863"/>
              <a:chExt cx="3975100" cy="219189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8072438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158817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629400" y="32639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8072438" y="2413000"/>
                <a:ext cx="1086379" cy="850900"/>
              </a:xfrm>
              <a:prstGeom prst="line">
                <a:avLst/>
              </a:prstGeom>
              <a:ln w="38100">
                <a:solidFill>
                  <a:srgbClr val="FF3B3B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9139767" y="24130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0604500" y="2282195"/>
              <a:ext cx="3738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BS</a:t>
              </a:r>
              <a:endParaRPr lang="sv-SE" sz="1100" dirty="0">
                <a:solidFill>
                  <a:srgbClr val="FF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8175039" y="267779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9515477" y="225234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Straight Arrow Connector 45"/>
            <p:cNvCxnSpPr>
              <a:stCxn id="43" idx="4"/>
            </p:cNvCxnSpPr>
            <p:nvPr/>
          </p:nvCxnSpPr>
          <p:spPr>
            <a:xfrm>
              <a:off x="8615627" y="2999102"/>
              <a:ext cx="0" cy="535731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5" idx="4"/>
            </p:cNvCxnSpPr>
            <p:nvPr/>
          </p:nvCxnSpPr>
          <p:spPr>
            <a:xfrm>
              <a:off x="9956065" y="2573652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280599" y="3270036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7275191" y="3257834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576606" y="3119300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930019" y="2517363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282643" y="1955184"/>
              <a:ext cx="14718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Embedded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84070" y="1956523"/>
              <a:ext cx="10631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Fast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1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(1)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42" y="1002992"/>
            <a:ext cx="4309516" cy="48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(2)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39236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351" y="1266235"/>
            <a:ext cx="9817298" cy="496182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080349" y="1111623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550" y="1200745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12493" y="80426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SLAMS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4829" y="82238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Ripples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jet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BG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blipFill>
                <a:blip r:embed="rId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Ongoing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7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work – Approaching the shock</a:t>
            </a:r>
            <a:endParaRPr lang="sv-SE" dirty="0"/>
          </a:p>
        </p:txBody>
      </p:sp>
      <p:pic>
        <p:nvPicPr>
          <p:cNvPr id="4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425" y="1404294"/>
            <a:ext cx="3352208" cy="46790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8" y="6219525"/>
            <a:ext cx="40142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</a:p>
          <a:p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M., </a:t>
            </a:r>
            <a:r>
              <a:rPr lang="en-US" sz="1100" dirty="0">
                <a:solidFill>
                  <a:srgbClr val="000000"/>
                </a:solidFill>
              </a:rPr>
              <a:t>et al. (</a:t>
            </a:r>
            <a:r>
              <a:rPr lang="en-US" sz="1100" dirty="0" smtClean="0">
                <a:solidFill>
                  <a:srgbClr val="000000"/>
                </a:solidFill>
              </a:rPr>
              <a:t>2018) </a:t>
            </a:r>
            <a:r>
              <a:rPr lang="en-US" sz="1100" dirty="0">
                <a:solidFill>
                  <a:srgbClr val="000000"/>
                </a:solidFill>
              </a:rPr>
              <a:t>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89" y="1404294"/>
            <a:ext cx="7454551" cy="4661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20290" y="6388802"/>
            <a:ext cx="38058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7554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Close to the bow shock jet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954" y="789089"/>
            <a:ext cx="7580092" cy="573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1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Updated database of jets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76950" y="762456"/>
            <a:ext cx="37089" cy="58642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ontent Placeholder 1"/>
          <p:cNvSpPr txBox="1">
            <a:spLocks/>
          </p:cNvSpPr>
          <p:nvPr/>
        </p:nvSpPr>
        <p:spPr>
          <a:xfrm>
            <a:off x="0" y="812775"/>
            <a:ext cx="61150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Initial</a:t>
            </a:r>
            <a:r>
              <a:rPr lang="en-US" dirty="0" smtClean="0"/>
              <a:t>: N = 8499</a:t>
            </a:r>
            <a:endParaRPr lang="sv-SE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115792" y="812775"/>
            <a:ext cx="60769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u="sng" dirty="0" smtClean="0"/>
          </a:p>
          <a:p>
            <a:pPr marL="0" indent="0" algn="ctr">
              <a:buNone/>
            </a:pPr>
            <a:r>
              <a:rPr lang="en-US" u="sng" dirty="0" smtClean="0"/>
              <a:t>Updated</a:t>
            </a:r>
            <a:r>
              <a:rPr lang="en-US" dirty="0" smtClean="0"/>
              <a:t>: N </a:t>
            </a:r>
            <a:r>
              <a:rPr lang="en-US" dirty="0"/>
              <a:t>= </a:t>
            </a:r>
            <a:r>
              <a:rPr lang="en-US" dirty="0" smtClean="0"/>
              <a:t>9196</a:t>
            </a: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24" y="1746250"/>
            <a:ext cx="5403624" cy="36465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78937" y="5320158"/>
            <a:ext cx="1749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>
                <a:solidFill>
                  <a:srgbClr val="000000"/>
                </a:solidFill>
              </a:rPr>
              <a:t>09/2015 - 04/2019</a:t>
            </a:r>
          </a:p>
        </p:txBody>
      </p:sp>
      <p:sp>
        <p:nvSpPr>
          <p:cNvPr id="6" name="Rectangle 5"/>
          <p:cNvSpPr/>
          <p:nvPr/>
        </p:nvSpPr>
        <p:spPr>
          <a:xfrm>
            <a:off x="8360620" y="5391720"/>
            <a:ext cx="15872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9/2015 - </a:t>
            </a:r>
            <a:r>
              <a:rPr lang="en-US" sz="1500" dirty="0" smtClean="0">
                <a:solidFill>
                  <a:srgbClr val="FF0000"/>
                </a:solidFill>
              </a:rPr>
              <a:t>9/2020</a:t>
            </a:r>
            <a:endParaRPr lang="sv-SE" sz="15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3791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60" y="1833285"/>
            <a:ext cx="5526338" cy="364845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08050" y="4699000"/>
            <a:ext cx="401955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6855544" y="4723108"/>
            <a:ext cx="4019550" cy="228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8" name="Straight Arrow Connector 17"/>
          <p:cNvCxnSpPr>
            <a:stCxn id="15" idx="3"/>
          </p:cNvCxnSpPr>
          <p:nvPr/>
        </p:nvCxnSpPr>
        <p:spPr>
          <a:xfrm>
            <a:off x="4927600" y="4813300"/>
            <a:ext cx="1927944" cy="24108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23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Results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75" y="1709262"/>
            <a:ext cx="4918080" cy="824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:[−0.81 , −0.6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blipFill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 rot="16200000">
            <a:off x="1944362" y="1507722"/>
            <a:ext cx="127799" cy="40307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320" y="1710530"/>
            <a:ext cx="4910510" cy="82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:[0.27 , 0.62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blipFill>
                <a:blip r:embed="rId6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9917289" y="1388554"/>
            <a:ext cx="127800" cy="63784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80349" y="1299868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9550" y="13889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12493" y="90784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Ripples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24829" y="92596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SLAMS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 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746" y="2603650"/>
            <a:ext cx="4773177" cy="374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5" y="2603649"/>
            <a:ext cx="4850902" cy="37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Good indication that </a:t>
            </a:r>
            <a:r>
              <a:rPr lang="en-US" dirty="0" smtClean="0">
                <a:solidFill>
                  <a:srgbClr val="FF0000"/>
                </a:solidFill>
              </a:rPr>
              <a:t>existent mechanism are at least </a:t>
            </a:r>
            <a:r>
              <a:rPr lang="en-US" smtClean="0">
                <a:solidFill>
                  <a:srgbClr val="FF0000"/>
                </a:solidFill>
              </a:rPr>
              <a:t>partially              responsible </a:t>
            </a:r>
            <a:r>
              <a:rPr lang="en-US" smtClean="0"/>
              <a:t>for </a:t>
            </a:r>
            <a:r>
              <a:rPr lang="en-US" dirty="0" smtClean="0"/>
              <a:t>what we see.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Quite a few things to be done: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3B3B"/>
                </a:solidFill>
              </a:rPr>
              <a:t>class specific correlations</a:t>
            </a:r>
            <a:r>
              <a:rPr lang="en-US" dirty="0" smtClean="0"/>
              <a:t> close to the bow shock.</a:t>
            </a:r>
          </a:p>
          <a:p>
            <a:pPr lvl="1"/>
            <a:r>
              <a:rPr lang="en-US" dirty="0" smtClean="0"/>
              <a:t>Check</a:t>
            </a:r>
            <a:r>
              <a:rPr lang="en-US" dirty="0" smtClean="0">
                <a:solidFill>
                  <a:srgbClr val="FF0000"/>
                </a:solidFill>
              </a:rPr>
              <a:t> other tools </a:t>
            </a:r>
            <a:r>
              <a:rPr lang="en-US" dirty="0" smtClean="0"/>
              <a:t>of connecting mechanisms (time series analysis, mutual information, prediction power scores, machine learning etc.) </a:t>
            </a:r>
            <a:endParaRPr lang="en-US" dirty="0"/>
          </a:p>
          <a:p>
            <a:pPr lvl="1"/>
            <a:r>
              <a:rPr lang="en-US" dirty="0" smtClean="0"/>
              <a:t>Search for </a:t>
            </a:r>
            <a:r>
              <a:rPr lang="en-US" dirty="0" smtClean="0">
                <a:solidFill>
                  <a:srgbClr val="FF0000"/>
                </a:solidFill>
              </a:rPr>
              <a:t>other generation mechanisms </a:t>
            </a:r>
            <a:r>
              <a:rPr lang="en-US" dirty="0" smtClean="0"/>
              <a:t>(e.g. reconnection</a:t>
            </a:r>
            <a:r>
              <a:rPr lang="en-US" dirty="0"/>
              <a:t> </a:t>
            </a:r>
            <a:r>
              <a:rPr lang="en-US" dirty="0" err="1" smtClean="0"/>
              <a:t>Preisser</a:t>
            </a:r>
            <a:r>
              <a:rPr lang="en-US" dirty="0" smtClean="0"/>
              <a:t> et. al. </a:t>
            </a:r>
            <a:r>
              <a:rPr lang="en-US" dirty="0"/>
              <a:t>2020 | </a:t>
            </a:r>
            <a:r>
              <a:rPr lang="en-US" dirty="0" err="1" smtClean="0"/>
              <a:t>ApJL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Inspect for </a:t>
            </a:r>
            <a:r>
              <a:rPr lang="en-US" dirty="0" smtClean="0">
                <a:solidFill>
                  <a:srgbClr val="FF3B3B"/>
                </a:solidFill>
              </a:rPr>
              <a:t>statistical artifacts </a:t>
            </a:r>
            <a:r>
              <a:rPr lang="en-US" dirty="0" smtClean="0"/>
              <a:t>(e.g. </a:t>
            </a:r>
            <a:r>
              <a:rPr lang="en-US" dirty="0"/>
              <a:t>p</a:t>
            </a:r>
            <a:r>
              <a:rPr lang="en-US" dirty="0" smtClean="0"/>
              <a:t>artial shock crossings)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Excited results in the upcoming months!</a:t>
            </a:r>
            <a:endParaRPr lang="el-GR" dirty="0" smtClean="0"/>
          </a:p>
          <a:p>
            <a:endParaRPr lang="el-GR" dirty="0"/>
          </a:p>
          <a:p>
            <a:pPr marL="0" indent="0">
              <a:buNone/>
            </a:pPr>
            <a:endParaRPr lang="el-G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762</Words>
  <Application>Microsoft Office PowerPoint</Application>
  <PresentationFormat>Widescreen</PresentationFormat>
  <Paragraphs>113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KU Leuven</vt:lpstr>
      <vt:lpstr>Magnetosheath jets using MMS: classification and generation mechanisms  Savvas Raptis1, Tomas Karlsson1, Ferdinand Plaschke2, Anita Kullen1, P-A. Lindqvist1  1Division of Space and Plasma Physics, KTH Royal Institute of Technology, Sweden 2Space Research Institute, Austrian Academy of Sciences, Graz, Austria   COSPAR 2021 31/01/2021</vt:lpstr>
      <vt:lpstr>Introduction – Magnetosheath Jets</vt:lpstr>
      <vt:lpstr>Motivation – Main Subcategories</vt:lpstr>
      <vt:lpstr>Classification Procedure in progress</vt:lpstr>
      <vt:lpstr>Classification using Cluster</vt:lpstr>
      <vt:lpstr>Classification using Cluster</vt:lpstr>
      <vt:lpstr>Classification using Cluster</vt:lpstr>
      <vt:lpstr>Qpar and Qperp Jets</vt:lpstr>
      <vt:lpstr>PowerPoint Presentation</vt:lpstr>
      <vt:lpstr>Connecting to existent mechanisms</vt:lpstr>
      <vt:lpstr>Current main results (1)</vt:lpstr>
      <vt:lpstr>Current main results (2)</vt:lpstr>
      <vt:lpstr>PowerPoint Presentation</vt:lpstr>
      <vt:lpstr>Ongoing work – Approaching the shock</vt:lpstr>
      <vt:lpstr>Close to the bow shock jet</vt:lpstr>
      <vt:lpstr>Updated database of jets</vt:lpstr>
      <vt:lpstr>Ongoing Results</vt:lpstr>
      <vt:lpstr>Summary &amp;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2021-09-22T15:02:18Z</dcterms:modified>
</cp:coreProperties>
</file>