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503" r:id="rId2"/>
    <p:sldId id="449" r:id="rId3"/>
    <p:sldId id="507" r:id="rId4"/>
    <p:sldId id="446" r:id="rId5"/>
    <p:sldId id="544" r:id="rId6"/>
    <p:sldId id="545" r:id="rId7"/>
    <p:sldId id="546" r:id="rId8"/>
    <p:sldId id="468" r:id="rId9"/>
    <p:sldId id="508" r:id="rId10"/>
    <p:sldId id="509" r:id="rId11"/>
    <p:sldId id="488" r:id="rId12"/>
    <p:sldId id="514" r:id="rId13"/>
    <p:sldId id="517" r:id="rId14"/>
    <p:sldId id="518" r:id="rId15"/>
    <p:sldId id="513" r:id="rId16"/>
    <p:sldId id="515" r:id="rId17"/>
    <p:sldId id="441" r:id="rId18"/>
    <p:sldId id="464" r:id="rId19"/>
    <p:sldId id="483" r:id="rId20"/>
    <p:sldId id="548" r:id="rId21"/>
    <p:sldId id="492" r:id="rId22"/>
    <p:sldId id="496" r:id="rId23"/>
    <p:sldId id="452" r:id="rId24"/>
    <p:sldId id="463" r:id="rId25"/>
    <p:sldId id="549" r:id="rId26"/>
    <p:sldId id="498" r:id="rId27"/>
    <p:sldId id="547" r:id="rId2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0000"/>
    <a:srgbClr val="E0E2D0"/>
    <a:srgbClr val="FF3B3B"/>
    <a:srgbClr val="A167B2"/>
    <a:srgbClr val="DDDDDD"/>
    <a:srgbClr val="FFCCCC"/>
    <a:srgbClr val="5F5F5F"/>
    <a:srgbClr val="7F7F7F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8549E2-E8A5-4D2E-8A40-ACD3D7015C5E}" v="1683" dt="2022-06-08T21:08:13.6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592" autoAdjust="0"/>
    <p:restoredTop sz="94849" autoAdjust="0"/>
  </p:normalViewPr>
  <p:slideViewPr>
    <p:cSldViewPr snapToGrid="0" snapToObjects="1">
      <p:cViewPr varScale="1">
        <p:scale>
          <a:sx n="165" d="100"/>
          <a:sy n="165" d="100"/>
        </p:scale>
        <p:origin x="104" y="180"/>
      </p:cViewPr>
      <p:guideLst/>
    </p:cSldViewPr>
  </p:slideViewPr>
  <p:outlineViewPr>
    <p:cViewPr>
      <p:scale>
        <a:sx n="33" d="100"/>
        <a:sy n="33" d="100"/>
      </p:scale>
      <p:origin x="0" y="-36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39" d="100"/>
        <a:sy n="139" d="100"/>
      </p:scale>
      <p:origin x="0" y="-1828"/>
    </p:cViewPr>
  </p:sorterViewPr>
  <p:notesViewPr>
    <p:cSldViewPr snapToGrid="0" snapToObjects="1">
      <p:cViewPr varScale="1">
        <p:scale>
          <a:sx n="126" d="100"/>
          <a:sy n="126" d="100"/>
        </p:scale>
        <p:origin x="4912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22-6-2022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22-6-2022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4901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7150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6968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9741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51261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95503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690286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33606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69452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577952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01910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738204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33349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25323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0"/>
            <a:ext cx="12193200" cy="5104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nl-NL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76000" y="812775"/>
            <a:ext cx="11041200" cy="5790288"/>
          </a:xfrm>
        </p:spPr>
        <p:txBody>
          <a:bodyPr/>
          <a:lstStyle>
            <a:lvl1pPr>
              <a:defRPr lang="en-US" dirty="0" smtClean="0">
                <a:solidFill>
                  <a:srgbClr val="000000"/>
                </a:solidFill>
              </a:defRPr>
            </a:lvl1pPr>
            <a:lvl2pPr>
              <a:defRPr lang="en-US" dirty="0" smtClean="0">
                <a:solidFill>
                  <a:srgbClr val="000000"/>
                </a:solidFill>
              </a:defRPr>
            </a:lvl2pPr>
            <a:lvl3pPr>
              <a:defRPr lang="en-US" dirty="0" smtClean="0">
                <a:solidFill>
                  <a:srgbClr val="000000"/>
                </a:solidFill>
              </a:defRPr>
            </a:lvl3pPr>
            <a:lvl4pPr>
              <a:defRPr lang="en-US" dirty="0" smtClean="0">
                <a:solidFill>
                  <a:srgbClr val="000000"/>
                </a:solidFill>
              </a:defRPr>
            </a:lvl4pPr>
            <a:lvl5pPr>
              <a:defRPr lang="nl-NL" dirty="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nl-NL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>
            <a:normAutofit/>
          </a:bodyPr>
          <a:lstStyle>
            <a:lvl1pPr>
              <a:defRPr sz="3200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nl-NL" dirty="0"/>
          </a:p>
        </p:txBody>
      </p:sp>
      <p:sp>
        <p:nvSpPr>
          <p:cNvPr id="8" name="Tijdelijke aanduiding voor datum 3"/>
          <p:cNvSpPr txBox="1">
            <a:spLocks/>
          </p:cNvSpPr>
          <p:nvPr userDrawn="1"/>
        </p:nvSpPr>
        <p:spPr>
          <a:xfrm>
            <a:off x="0" y="6628375"/>
            <a:ext cx="12192000" cy="231250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00" dirty="0">
                <a:solidFill>
                  <a:srgbClr val="5F5F5F"/>
                </a:solidFill>
                <a:effectLst/>
              </a:rPr>
              <a:t>Savvas</a:t>
            </a:r>
            <a:r>
              <a:rPr lang="en-US" sz="1300" baseline="0" dirty="0">
                <a:solidFill>
                  <a:srgbClr val="5F5F5F"/>
                </a:solidFill>
                <a:effectLst/>
              </a:rPr>
              <a:t> Raptis – Magnetosheath Jets</a:t>
            </a:r>
            <a:endParaRPr lang="nl-NL" sz="1300" dirty="0">
              <a:solidFill>
                <a:srgbClr val="5F5F5F"/>
              </a:solidFill>
              <a:effectLst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177421" y="634933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jdelijke aanduiding voor datum 3"/>
          <p:cNvSpPr txBox="1">
            <a:spLocks/>
          </p:cNvSpPr>
          <p:nvPr userDrawn="1"/>
        </p:nvSpPr>
        <p:spPr>
          <a:xfrm>
            <a:off x="8313020" y="6628374"/>
            <a:ext cx="3840480" cy="231253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300" dirty="0">
                <a:solidFill>
                  <a:srgbClr val="5F5F5F"/>
                </a:solidFill>
              </a:rPr>
              <a:t>SSPM 2022 – Umea, Sweden |</a:t>
            </a:r>
            <a:r>
              <a:rPr lang="en-US" sz="1300" baseline="0" dirty="0">
                <a:solidFill>
                  <a:srgbClr val="5F5F5F"/>
                </a:solidFill>
              </a:rPr>
              <a:t> 09/06/22</a:t>
            </a:r>
            <a:endParaRPr lang="nl-NL" sz="1300" dirty="0">
              <a:solidFill>
                <a:srgbClr val="5F5F5F"/>
              </a:solidFill>
            </a:endParaRPr>
          </a:p>
        </p:txBody>
      </p:sp>
      <p:sp>
        <p:nvSpPr>
          <p:cNvPr id="11" name="Tijdelijke aanduiding voor datum 3"/>
          <p:cNvSpPr txBox="1">
            <a:spLocks/>
          </p:cNvSpPr>
          <p:nvPr userDrawn="1"/>
        </p:nvSpPr>
        <p:spPr>
          <a:xfrm>
            <a:off x="38500" y="6638591"/>
            <a:ext cx="3840480" cy="21081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nl-NL"/>
            </a:defPPr>
            <a:lvl1pPr marL="0" algn="l" defTabSz="914400" rtl="0" eaLnBrk="1" latinLnBrk="0" hangingPunct="1">
              <a:defRPr sz="1000" kern="1200" baseline="0">
                <a:solidFill>
                  <a:schemeClr val="bg1"/>
                </a:solidFill>
                <a:latin typeface="Arial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CA71291-1C34-4771-A37E-677F2182E258}" type="slidenum">
              <a:rPr lang="en-US" sz="1300" smtClean="0">
                <a:solidFill>
                  <a:srgbClr val="5F5F5F"/>
                </a:solidFill>
              </a:rPr>
              <a:pPr/>
              <a:t>‹#›</a:t>
            </a:fld>
            <a:endParaRPr lang="en-US" sz="1300" dirty="0">
              <a:solidFill>
                <a:srgbClr val="5F5F5F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0" y="6626748"/>
            <a:ext cx="12192000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soli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rgbClr val="000000"/>
                </a:solidFill>
                <a:latin typeface="Arial" charset="0"/>
              </a:defRPr>
            </a:lvl1pPr>
          </a:lstStyle>
          <a:p>
            <a:fld id="{07099480-D11A-4789-80EE-022E820CF635}" type="datetime1">
              <a:rPr lang="nl-BE" smtClean="0"/>
              <a:pPr/>
              <a:t>22/06/2022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lang="en-US" dirty="0" smtClean="0">
                <a:solidFill>
                  <a:srgbClr val="000000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rgbClr val="000000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rgbClr val="000000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rgbClr val="000000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rgbClr val="000000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7" Type="http://schemas.openxmlformats.org/officeDocument/2006/relationships/image" Target="../media/image1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5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link.springer.com/article/10.1007/s11214-018-0516-3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0.png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3683743" y="290223"/>
            <a:ext cx="6974980" cy="650442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Magnetosheath Jets</a:t>
            </a:r>
            <a:br>
              <a:rPr lang="en-US" dirty="0"/>
            </a:br>
            <a:r>
              <a:rPr lang="en-US" dirty="0"/>
              <a:t>using MMS</a:t>
            </a:r>
            <a:br>
              <a:rPr lang="en-US" dirty="0"/>
            </a:br>
            <a:r>
              <a:rPr lang="nl-B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l-B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l-BE" sz="2200" dirty="0"/>
              <a:t>Savvas Raptis</a:t>
            </a:r>
            <a:r>
              <a:rPr lang="nl-BE" sz="2200" b="1" dirty="0"/>
              <a:t/>
            </a:r>
            <a:br>
              <a:rPr lang="nl-BE" sz="2200" b="1" dirty="0"/>
            </a:br>
            <a:r>
              <a:rPr lang="nl-BE" sz="2200" b="1" dirty="0"/>
              <a:t/>
            </a:r>
            <a:br>
              <a:rPr lang="nl-BE" sz="2200" b="1" dirty="0"/>
            </a:br>
            <a:r>
              <a:rPr lang="en-US" sz="1800" dirty="0"/>
              <a:t>Division of Space and Plasma Physics</a:t>
            </a:r>
            <a:br>
              <a:rPr lang="en-US" sz="1800" dirty="0"/>
            </a:br>
            <a:r>
              <a:rPr lang="en-US" sz="1800" dirty="0"/>
              <a:t>KTH Royal Institute of Technology, Stockholm, Sweden</a:t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 </a:t>
            </a:r>
            <a:r>
              <a:rPr lang="en-US" sz="2000" dirty="0"/>
              <a:t/>
            </a:r>
            <a:br>
              <a:rPr lang="en-US" sz="2000" dirty="0"/>
            </a:br>
            <a:r>
              <a:rPr lang="en-US" sz="2000" dirty="0"/>
              <a:t>Swedish Space Plasma Meeting 2022</a:t>
            </a:r>
            <a:br>
              <a:rPr lang="en-US" sz="2000" dirty="0"/>
            </a:br>
            <a:r>
              <a:rPr lang="en-US" sz="2000" dirty="0"/>
              <a:t>Umea, Sweden</a:t>
            </a:r>
            <a:br>
              <a:rPr lang="en-US" sz="2000" dirty="0"/>
            </a:br>
            <a:r>
              <a:rPr lang="en-US" sz="2000" dirty="0"/>
              <a:t>09/06/2022</a:t>
            </a:r>
            <a:endParaRPr lang="nl-NL" sz="1700" dirty="0"/>
          </a:p>
        </p:txBody>
      </p:sp>
      <p:pic>
        <p:nvPicPr>
          <p:cNvPr id="10" name="Picture 2" descr="https://upload.wikimedia.org/wikipedia/en/thumb/4/41/Kth_logo.svg/1200px-Kth_logo.svg.pn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87" y="1151275"/>
            <a:ext cx="3319732" cy="374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0480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Magnetosheath Jets</a:t>
            </a:r>
            <a:endParaRPr lang="sv-SE" dirty="0"/>
          </a:p>
        </p:txBody>
      </p:sp>
      <p:pic>
        <p:nvPicPr>
          <p:cNvPr id="7" name="Picture 2" descr="https://media.springernature.com/original/springer-static/image/art%3A10.1007%2Fs11214-018-0516-3/MediaObjects/11214_2018_516_Fig1_HTM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76" y="1048108"/>
            <a:ext cx="5907024" cy="50858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-55581" y="6393025"/>
            <a:ext cx="41525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err="1">
                <a:solidFill>
                  <a:srgbClr val="000000"/>
                </a:solidFill>
              </a:rPr>
              <a:t>Plaschke</a:t>
            </a:r>
            <a:r>
              <a:rPr lang="en-US" sz="1100" dirty="0">
                <a:solidFill>
                  <a:srgbClr val="000000"/>
                </a:solidFill>
              </a:rPr>
              <a:t> F. et al. (2018); sketch by H. </a:t>
            </a:r>
            <a:r>
              <a:rPr lang="en-US" sz="1100" dirty="0" err="1">
                <a:solidFill>
                  <a:srgbClr val="000000"/>
                </a:solidFill>
              </a:rPr>
              <a:t>Hietala</a:t>
            </a:r>
            <a:r>
              <a:rPr lang="en-US" sz="1100" dirty="0">
                <a:solidFill>
                  <a:srgbClr val="000000"/>
                </a:solidFill>
              </a:rPr>
              <a:t> | Space Sci. Rev </a:t>
            </a: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72262" y="1652637"/>
            <a:ext cx="4521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</a:rPr>
              <a:t>Magnetosheath jets are </a:t>
            </a:r>
            <a:r>
              <a:rPr lang="en-US" b="1" dirty="0">
                <a:solidFill>
                  <a:srgbClr val="000000"/>
                </a:solidFill>
              </a:rPr>
              <a:t>transient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localized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enhancements</a:t>
            </a:r>
            <a:r>
              <a:rPr lang="en-US" dirty="0">
                <a:solidFill>
                  <a:srgbClr val="000000"/>
                </a:solidFill>
              </a:rPr>
              <a:t> of </a:t>
            </a:r>
            <a:r>
              <a:rPr lang="en-US" b="1" dirty="0">
                <a:solidFill>
                  <a:srgbClr val="000000"/>
                </a:solidFill>
              </a:rPr>
              <a:t>dynamic pressure </a:t>
            </a:r>
            <a:r>
              <a:rPr lang="en-US" dirty="0">
                <a:solidFill>
                  <a:srgbClr val="000000"/>
                </a:solidFill>
              </a:rPr>
              <a:t>(density and/or velocity increase)</a:t>
            </a:r>
          </a:p>
          <a:p>
            <a:pPr algn="ctr"/>
            <a:endParaRPr lang="en-US" i="1" dirty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859628" y="1370738"/>
            <a:ext cx="11464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>
                <a:solidFill>
                  <a:srgbClr val="000000"/>
                </a:solidFill>
              </a:rPr>
              <a:t>Definition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72262" y="3941304"/>
            <a:ext cx="4521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000000"/>
                </a:solidFill>
              </a:rPr>
              <a:t>Radiation belts</a:t>
            </a:r>
          </a:p>
          <a:p>
            <a:pPr algn="ctr"/>
            <a:r>
              <a:rPr lang="en-US" i="1" dirty="0">
                <a:solidFill>
                  <a:srgbClr val="000000"/>
                </a:solidFill>
              </a:rPr>
              <a:t>Throat aurora</a:t>
            </a:r>
          </a:p>
          <a:p>
            <a:pPr algn="ctr"/>
            <a:r>
              <a:rPr lang="en-US" i="1" dirty="0">
                <a:solidFill>
                  <a:srgbClr val="000000"/>
                </a:solidFill>
              </a:rPr>
              <a:t>Magnetopause reconnection</a:t>
            </a:r>
          </a:p>
          <a:p>
            <a:pPr algn="ctr"/>
            <a:r>
              <a:rPr lang="en-US" i="1" dirty="0">
                <a:solidFill>
                  <a:srgbClr val="000000"/>
                </a:solidFill>
              </a:rPr>
              <a:t>Magnetopause penetration</a:t>
            </a:r>
          </a:p>
          <a:p>
            <a:pPr algn="ctr"/>
            <a:r>
              <a:rPr lang="en-US" i="1" dirty="0">
                <a:solidFill>
                  <a:srgbClr val="000000"/>
                </a:solidFill>
              </a:rPr>
              <a:t>Shock acceleration</a:t>
            </a:r>
          </a:p>
          <a:p>
            <a:pPr algn="ctr"/>
            <a:r>
              <a:rPr lang="en-US" i="1" dirty="0">
                <a:solidFill>
                  <a:srgbClr val="000000"/>
                </a:solidFill>
              </a:rPr>
              <a:t>Magnetopause surface </a:t>
            </a:r>
            <a:r>
              <a:rPr lang="en-US" i="1" dirty="0" err="1">
                <a:solidFill>
                  <a:srgbClr val="000000"/>
                </a:solidFill>
              </a:rPr>
              <a:t>eigenmodes</a:t>
            </a:r>
            <a:endParaRPr lang="en-US" i="1" dirty="0">
              <a:solidFill>
                <a:srgbClr val="000000"/>
              </a:solidFill>
            </a:endParaRPr>
          </a:p>
          <a:p>
            <a:pPr algn="ctr"/>
            <a:r>
              <a:rPr lang="en-US" i="1" dirty="0">
                <a:solidFill>
                  <a:srgbClr val="000000"/>
                </a:solidFill>
              </a:rPr>
              <a:t>ULF waves</a:t>
            </a:r>
            <a:endParaRPr lang="sv-SE" i="1" dirty="0">
              <a:solidFill>
                <a:srgbClr val="00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01166" y="3587509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>
                <a:solidFill>
                  <a:srgbClr val="000000"/>
                </a:solidFill>
              </a:rPr>
              <a:t>Related phenomena</a:t>
            </a:r>
            <a:endParaRPr lang="sv-SE" u="sng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493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/>
              <a:t>Jets</a:t>
            </a:r>
          </a:p>
          <a:p>
            <a:pPr marL="0" indent="0" algn="ctr">
              <a:buNone/>
            </a:pPr>
            <a:r>
              <a:rPr lang="en-US" sz="1500" dirty="0"/>
              <a:t>Classes &amp; Properties </a:t>
            </a:r>
            <a:r>
              <a:rPr lang="en-US" sz="1500" dirty="0">
                <a:solidFill>
                  <a:srgbClr val="E0E2D0"/>
                </a:solidFill>
              </a:rPr>
              <a:t>| Formation &amp; Evolution</a:t>
            </a:r>
          </a:p>
        </p:txBody>
      </p:sp>
    </p:spTree>
    <p:extLst>
      <p:ext uri="{BB962C8B-B14F-4D97-AF65-F5344CB8AC3E}">
        <p14:creationId xmlns:p14="http://schemas.microsoft.com/office/powerpoint/2010/main" val="37252057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Bow shock sketc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4077" y="934009"/>
            <a:ext cx="8288320" cy="5008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32423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Shock, Magnetosheath &amp; Jet classification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992397" y="3598502"/>
            <a:ext cx="188217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solidFill>
                  <a:srgbClr val="000000"/>
                </a:solidFill>
              </a:rPr>
              <a:t>”Jets found ~9 times more often in the </a:t>
            </a:r>
            <a:r>
              <a:rPr lang="en-US" sz="1400" i="1" dirty="0" err="1">
                <a:solidFill>
                  <a:srgbClr val="000000"/>
                </a:solidFill>
              </a:rPr>
              <a:t>Qpar</a:t>
            </a:r>
            <a:r>
              <a:rPr lang="en-US" sz="1400" i="1" dirty="0">
                <a:solidFill>
                  <a:srgbClr val="000000"/>
                </a:solidFill>
              </a:rPr>
              <a:t> MSH”</a:t>
            </a:r>
            <a:endParaRPr lang="en-US" sz="1400" i="1" dirty="0">
              <a:solidFill>
                <a:srgbClr val="000000"/>
              </a:solidFill>
              <a:sym typeface="Wingdings" panose="05000000000000000000" pitchFamily="2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0059594" y="2826432"/>
                <a:ext cx="1882178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i="1" dirty="0">
                    <a:solidFill>
                      <a:srgbClr val="0070C0"/>
                    </a:solidFill>
                  </a:rPr>
                  <a:t>Qpar</a:t>
                </a:r>
                <a:r>
                  <a:rPr lang="en-US" sz="1400" i="1" dirty="0">
                    <a:solidFill>
                      <a:srgbClr val="000000"/>
                    </a:solidFill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  <m:r>
                          <m:rPr>
                            <m:sty m:val="p"/>
                          </m:rPr>
                          <a:rPr lang="en-US" sz="14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lang="el-GR" sz="14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≲</m:t>
                    </m:r>
                    <m:sSup>
                      <m:sSupPr>
                        <m:ctrlP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sz="1400" i="1" dirty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 </a:t>
                </a:r>
              </a:p>
              <a:p>
                <a:pPr algn="ctr"/>
                <a:r>
                  <a:rPr lang="en-US" sz="1400" i="1" dirty="0" err="1">
                    <a:solidFill>
                      <a:srgbClr val="FF0000"/>
                    </a:solidFill>
                  </a:rPr>
                  <a:t>Qperp</a:t>
                </a:r>
                <a:r>
                  <a:rPr lang="en-US" sz="1400" i="1" dirty="0">
                    <a:solidFill>
                      <a:srgbClr val="000000"/>
                    </a:solidFill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  <m:r>
                          <m:rPr>
                            <m:sty m:val="p"/>
                          </m:rPr>
                          <a:rPr lang="en-US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lang="el-GR" sz="14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≳</m:t>
                    </m:r>
                    <m:sSup>
                      <m:sSupPr>
                        <m:ctrlPr>
                          <a:rPr lang="en-US" sz="1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45</m:t>
                        </m:r>
                      </m:e>
                      <m:sup>
                        <m:r>
                          <a:rPr lang="en-US" sz="1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∘</m:t>
                        </m:r>
                      </m:sup>
                    </m:sSup>
                  </m:oMath>
                </a14:m>
                <a:r>
                  <a:rPr lang="en-US" sz="1400" i="1" dirty="0">
                    <a:solidFill>
                      <a:srgbClr val="000000"/>
                    </a:solidFill>
                    <a:sym typeface="Wingdings" panose="05000000000000000000" pitchFamily="2" charset="2"/>
                  </a:rPr>
                  <a:t> </a:t>
                </a:r>
              </a:p>
              <a:p>
                <a:pPr algn="ctr"/>
                <a:endParaRPr lang="en-US" sz="1400" i="1" dirty="0">
                  <a:solidFill>
                    <a:srgbClr val="000000"/>
                  </a:solidFill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9594" y="2826432"/>
                <a:ext cx="1882178" cy="738664"/>
              </a:xfrm>
              <a:prstGeom prst="rect">
                <a:avLst/>
              </a:prstGeom>
              <a:blipFill>
                <a:blip r:embed="rId4"/>
                <a:stretch>
                  <a:fillRect t="-1653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0052757" y="1587833"/>
                <a:ext cx="1854005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000000"/>
                    </a:solidFill>
                  </a:rPr>
                  <a:t>“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l-GR" sz="14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Θ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l-GR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Β</m:t>
                        </m:r>
                        <m:r>
                          <m:rPr>
                            <m:sty m:val="p"/>
                          </m:rPr>
                          <a:rPr lang="en-US" sz="14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n</m:t>
                        </m:r>
                      </m:sub>
                    </m:sSub>
                  </m:oMath>
                </a14:m>
                <a:r>
                  <a:rPr lang="sv-SE" sz="1400" dirty="0">
                    <a:solidFill>
                      <a:srgbClr val="000000"/>
                    </a:solidFill>
                  </a:rPr>
                  <a:t> is the </a:t>
                </a:r>
                <a:r>
                  <a:rPr lang="sv-SE" sz="1400" dirty="0" err="1">
                    <a:solidFill>
                      <a:srgbClr val="000000"/>
                    </a:solidFill>
                  </a:rPr>
                  <a:t>angle</a:t>
                </a:r>
                <a:r>
                  <a:rPr lang="sv-SE" sz="1400" dirty="0">
                    <a:solidFill>
                      <a:srgbClr val="000000"/>
                    </a:solidFill>
                  </a:rPr>
                  <a:t> </a:t>
                </a:r>
                <a:r>
                  <a:rPr lang="sv-SE" sz="1400" dirty="0" err="1">
                    <a:solidFill>
                      <a:srgbClr val="000000"/>
                    </a:solidFill>
                  </a:rPr>
                  <a:t>between</a:t>
                </a:r>
                <a:r>
                  <a:rPr lang="sv-SE" sz="1400" dirty="0">
                    <a:solidFill>
                      <a:srgbClr val="000000"/>
                    </a:solidFill>
                  </a:rPr>
                  <a:t> the IMF and the </a:t>
                </a:r>
                <a:r>
                  <a:rPr lang="sv-SE" sz="1400" dirty="0" err="1">
                    <a:solidFill>
                      <a:srgbClr val="000000"/>
                    </a:solidFill>
                  </a:rPr>
                  <a:t>shock’s</a:t>
                </a:r>
                <a:r>
                  <a:rPr lang="sv-SE" sz="1400" dirty="0">
                    <a:solidFill>
                      <a:srgbClr val="000000"/>
                    </a:solidFill>
                  </a:rPr>
                  <a:t> normal </a:t>
                </a:r>
                <a:r>
                  <a:rPr lang="sv-SE" sz="1400" dirty="0" err="1">
                    <a:solidFill>
                      <a:srgbClr val="000000"/>
                    </a:solidFill>
                  </a:rPr>
                  <a:t>vector</a:t>
                </a:r>
                <a:r>
                  <a:rPr lang="sv-SE" sz="1400" dirty="0">
                    <a:solidFill>
                      <a:srgbClr val="000000"/>
                    </a:solidFill>
                  </a:rPr>
                  <a:t>”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2757" y="1587833"/>
                <a:ext cx="1854005" cy="954107"/>
              </a:xfrm>
              <a:prstGeom prst="rect">
                <a:avLst/>
              </a:prstGeom>
              <a:blipFill>
                <a:blip r:embed="rId7"/>
                <a:stretch>
                  <a:fillRect l="-658" t="-637" r="-3618" b="-5732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-63320" y="5942336"/>
            <a:ext cx="47963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Raptis</a:t>
            </a:r>
            <a:r>
              <a:rPr lang="en-US" sz="1000" dirty="0">
                <a:solidFill>
                  <a:srgbClr val="000000"/>
                </a:solidFill>
              </a:rPr>
              <a:t>, Karlsson, et al. (2020) | JGR</a:t>
            </a:r>
          </a:p>
          <a:p>
            <a:r>
              <a:rPr lang="en-US" sz="1000" b="1" dirty="0">
                <a:solidFill>
                  <a:srgbClr val="000000"/>
                </a:solidFill>
              </a:rPr>
              <a:t>Raptis</a:t>
            </a:r>
            <a:r>
              <a:rPr lang="en-US" sz="1000" dirty="0">
                <a:solidFill>
                  <a:srgbClr val="000000"/>
                </a:solidFill>
              </a:rPr>
              <a:t>, </a:t>
            </a:r>
            <a:r>
              <a:rPr lang="en-US" sz="1000" dirty="0" err="1">
                <a:solidFill>
                  <a:srgbClr val="000000"/>
                </a:solidFill>
              </a:rPr>
              <a:t>Aminalragia-Giamini</a:t>
            </a:r>
            <a:r>
              <a:rPr lang="en-US" sz="1000" dirty="0">
                <a:solidFill>
                  <a:srgbClr val="000000"/>
                </a:solidFill>
              </a:rPr>
              <a:t> et al. (2020) | Front. Astron. Space </a:t>
            </a:r>
            <a:r>
              <a:rPr lang="en-US" sz="1000" dirty="0" err="1">
                <a:solidFill>
                  <a:srgbClr val="000000"/>
                </a:solidFill>
              </a:rPr>
              <a:t>Sci</a:t>
            </a:r>
          </a:p>
          <a:p>
            <a:r>
              <a:rPr lang="en-US" sz="1000" dirty="0">
                <a:solidFill>
                  <a:srgbClr val="000000"/>
                </a:solidFill>
              </a:rPr>
              <a:t>Karlsson, </a:t>
            </a:r>
            <a:r>
              <a:rPr lang="en-US" sz="1000" b="1" dirty="0">
                <a:solidFill>
                  <a:srgbClr val="000000"/>
                </a:solidFill>
              </a:rPr>
              <a:t>Raptis </a:t>
            </a:r>
            <a:r>
              <a:rPr lang="en-US" sz="1000" dirty="0">
                <a:solidFill>
                  <a:srgbClr val="000000"/>
                </a:solidFill>
              </a:rPr>
              <a:t>et al. (2021) | JGR</a:t>
            </a:r>
          </a:p>
          <a:p>
            <a:r>
              <a:rPr lang="en-US" sz="1000" dirty="0" err="1">
                <a:solidFill>
                  <a:srgbClr val="000000"/>
                </a:solidFill>
              </a:rPr>
              <a:t>Kajdič</a:t>
            </a:r>
            <a:r>
              <a:rPr lang="en-US" sz="1000" dirty="0">
                <a:solidFill>
                  <a:srgbClr val="000000"/>
                </a:solidFill>
              </a:rPr>
              <a:t>, </a:t>
            </a:r>
            <a:r>
              <a:rPr lang="en-US" sz="1000" b="1" dirty="0">
                <a:solidFill>
                  <a:srgbClr val="000000"/>
                </a:solidFill>
              </a:rPr>
              <a:t>Raptis</a:t>
            </a:r>
            <a:r>
              <a:rPr lang="en-US" sz="1000" dirty="0">
                <a:solidFill>
                  <a:srgbClr val="000000"/>
                </a:solidFill>
              </a:rPr>
              <a:t> et al. (2021) | GRL</a:t>
            </a:r>
          </a:p>
        </p:txBody>
      </p:sp>
      <p:sp>
        <p:nvSpPr>
          <p:cNvPr id="5" name="Rectangle 4"/>
          <p:cNvSpPr/>
          <p:nvPr/>
        </p:nvSpPr>
        <p:spPr>
          <a:xfrm>
            <a:off x="10773152" y="4301269"/>
            <a:ext cx="129394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i="1" dirty="0" err="1">
                <a:solidFill>
                  <a:srgbClr val="000000"/>
                </a:solidFill>
              </a:rPr>
              <a:t>Vuorinen</a:t>
            </a:r>
            <a:r>
              <a:rPr lang="en-US" sz="900" i="1" dirty="0">
                <a:solidFill>
                  <a:srgbClr val="000000"/>
                </a:solidFill>
              </a:rPr>
              <a:t> et al. (2019)</a:t>
            </a:r>
          </a:p>
        </p:txBody>
      </p:sp>
    </p:spTree>
    <p:extLst>
      <p:ext uri="{BB962C8B-B14F-4D97-AF65-F5344CB8AC3E}">
        <p14:creationId xmlns:p14="http://schemas.microsoft.com/office/powerpoint/2010/main" val="36608580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29528" y="5295441"/>
            <a:ext cx="17662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>
                <a:solidFill>
                  <a:srgbClr val="0070C0"/>
                </a:solidFill>
              </a:rPr>
              <a:t>Qpar</a:t>
            </a:r>
            <a:r>
              <a:rPr lang="sv-SE" sz="1600" dirty="0">
                <a:solidFill>
                  <a:srgbClr val="0070C0"/>
                </a:solidFill>
              </a:rPr>
              <a:t> Jet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Summarized properties – Quasi Parallel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75400" y="5678961"/>
                <a:ext cx="2129494" cy="3438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000000"/>
                    </a:solidFill>
                  </a:rPr>
                  <a:t>Jets found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sv-SE" sz="1600" dirty="0">
                    <a:solidFill>
                      <a:srgbClr val="000000"/>
                    </a:solidFill>
                  </a:rPr>
                  <a:t> MSH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400" y="5678961"/>
                <a:ext cx="2129494" cy="343812"/>
              </a:xfrm>
              <a:prstGeom prst="rect">
                <a:avLst/>
              </a:prstGeom>
              <a:blipFill>
                <a:blip r:embed="rId7"/>
                <a:stretch>
                  <a:fillRect l="-1429" t="-5357" r="-286" b="-2142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173502" y="1140543"/>
            <a:ext cx="2831690" cy="403187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Most common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High dynamic pressure </a:t>
            </a:r>
            <a:endParaRPr lang="el-GR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Primarily Earthward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Associated with low temperature</a:t>
            </a:r>
            <a:r>
              <a:rPr lang="el-GR" sz="1600" dirty="0">
                <a:solidFill>
                  <a:srgbClr val="000000"/>
                </a:solidFill>
              </a:rPr>
              <a:t> (ΔΤ)</a:t>
            </a: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Associated with high |B|</a:t>
            </a:r>
            <a:r>
              <a:rPr lang="el-GR" sz="1600" dirty="0">
                <a:solidFill>
                  <a:srgbClr val="000000"/>
                </a:solidFill>
              </a:rPr>
              <a:t> &amp; ΔΒ</a:t>
            </a: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High |B| variance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Relevant to magnetospheric effects</a:t>
            </a:r>
            <a:endParaRPr lang="sv-SE" sz="1600" dirty="0">
              <a:solidFill>
                <a:srgbClr val="000000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6424" y="1662302"/>
            <a:ext cx="4963196" cy="3276673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7414732" y="2136775"/>
            <a:ext cx="4423250" cy="40005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7CEB0C96-1C77-F8DD-3AED-688F318857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938" y="861740"/>
            <a:ext cx="4180640" cy="498912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A0EAD38E-D024-DAA5-2291-F8DEE6F66C30}"/>
              </a:ext>
            </a:extLst>
          </p:cNvPr>
          <p:cNvSpPr/>
          <p:nvPr/>
        </p:nvSpPr>
        <p:spPr>
          <a:xfrm>
            <a:off x="-42808" y="6406927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S.</a:t>
            </a:r>
            <a:r>
              <a:rPr lang="en-US" sz="1100" dirty="0">
                <a:solidFill>
                  <a:srgbClr val="000000"/>
                </a:solidFill>
              </a:rPr>
              <a:t>, Karlsson T., et al. (2020) | JGR</a:t>
            </a:r>
            <a:endParaRPr lang="el-GR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62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29528" y="5295441"/>
            <a:ext cx="17662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>
                <a:solidFill>
                  <a:srgbClr val="FF0000"/>
                </a:solidFill>
              </a:rPr>
              <a:t>Qperp</a:t>
            </a:r>
            <a:r>
              <a:rPr lang="sv-SE" sz="1600" dirty="0">
                <a:solidFill>
                  <a:srgbClr val="FF0000"/>
                </a:solidFill>
              </a:rPr>
              <a:t> Jet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Summarized properties – Quasi Perpendicular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75400" y="5678961"/>
                <a:ext cx="2129494" cy="3438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solidFill>
                      <a:srgbClr val="000000"/>
                    </a:solidFill>
                  </a:rPr>
                  <a:t>Jets found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r>
                  <a:rPr lang="sv-SE" sz="1600" dirty="0">
                    <a:solidFill>
                      <a:srgbClr val="000000"/>
                    </a:solidFill>
                  </a:rPr>
                  <a:t>MSH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400" y="5678961"/>
                <a:ext cx="2129494" cy="343812"/>
              </a:xfrm>
              <a:prstGeom prst="rect">
                <a:avLst/>
              </a:prstGeom>
              <a:blipFill>
                <a:blip r:embed="rId3"/>
                <a:stretch>
                  <a:fillRect l="-1429" t="-5357" b="-21429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173502" y="1140543"/>
            <a:ext cx="2831690" cy="3785652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Less common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Less Energetic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Mainly velocity driven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Very small duration (~4 sec)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Could be connected to MSH reconnection or FTEs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Connection mirror mode waves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FE1B11B-91F4-FAC5-2172-17B3AF267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6424" y="1662302"/>
            <a:ext cx="4963196" cy="327667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492D4E5-99BC-9A07-D0DB-AE8A934974A4}"/>
              </a:ext>
            </a:extLst>
          </p:cNvPr>
          <p:cNvSpPr/>
          <p:nvPr/>
        </p:nvSpPr>
        <p:spPr>
          <a:xfrm>
            <a:off x="7414732" y="2560286"/>
            <a:ext cx="4423250" cy="40005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Picture 13" descr="Chart&#10;&#10;Description automatically generated">
            <a:extLst>
              <a:ext uri="{FF2B5EF4-FFF2-40B4-BE49-F238E27FC236}">
                <a16:creationId xmlns:a16="http://schemas.microsoft.com/office/drawing/2014/main" id="{66D54627-41EB-4B49-F807-0FE69D6016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536" y="859536"/>
            <a:ext cx="4162825" cy="4992624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A7EE95D-A5F7-857B-9530-4D49A1479722}"/>
              </a:ext>
            </a:extLst>
          </p:cNvPr>
          <p:cNvSpPr/>
          <p:nvPr/>
        </p:nvSpPr>
        <p:spPr>
          <a:xfrm>
            <a:off x="-42808" y="6406927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S.</a:t>
            </a:r>
            <a:r>
              <a:rPr lang="en-US" sz="1100" dirty="0">
                <a:solidFill>
                  <a:srgbClr val="000000"/>
                </a:solidFill>
              </a:rPr>
              <a:t>, Karlsson T., et al. (2020) | JGR</a:t>
            </a:r>
            <a:endParaRPr lang="el-GR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13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29528" y="5295441"/>
            <a:ext cx="17662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 err="1">
                <a:solidFill>
                  <a:srgbClr val="7030A0"/>
                </a:solidFill>
              </a:rPr>
              <a:t>Boundary</a:t>
            </a:r>
            <a:r>
              <a:rPr lang="sv-SE" sz="1600" dirty="0">
                <a:solidFill>
                  <a:srgbClr val="7030A0"/>
                </a:solidFill>
              </a:rPr>
              <a:t> Jet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Summarized properties – Boundary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21399" y="5614181"/>
                <a:ext cx="3099134" cy="5900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000000"/>
                    </a:solidFill>
                  </a:rPr>
                  <a:t>Jets found in the boundary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sv-SE" sz="1600" dirty="0">
                    <a:solidFill>
                      <a:srgbClr val="000000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r>
                  <a:rPr lang="sv-SE" sz="1600" dirty="0">
                    <a:solidFill>
                      <a:srgbClr val="000000"/>
                    </a:solidFill>
                  </a:rPr>
                  <a:t> MSH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1399" y="5614181"/>
                <a:ext cx="3099134" cy="590033"/>
              </a:xfrm>
              <a:prstGeom prst="rect">
                <a:avLst/>
              </a:prstGeom>
              <a:blipFill>
                <a:blip r:embed="rId3"/>
                <a:stretch>
                  <a:fillRect l="-1181" t="-3093" b="-11340"/>
                </a:stretch>
              </a:blipFill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173502" y="1140543"/>
            <a:ext cx="2831690" cy="403187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Hard to estimate their occurrence rate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Quite energetic and long duration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Similar properties to </a:t>
            </a:r>
            <a:r>
              <a:rPr lang="en-US" sz="1600" dirty="0" err="1">
                <a:solidFill>
                  <a:srgbClr val="000000"/>
                </a:solidFill>
              </a:rPr>
              <a:t>Qpar</a:t>
            </a:r>
            <a:r>
              <a:rPr lang="en-US" sz="1600" dirty="0">
                <a:solidFill>
                  <a:srgbClr val="000000"/>
                </a:solidFill>
              </a:rPr>
              <a:t> jets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Could be geoeffective (GMAGs) [</a:t>
            </a:r>
            <a:r>
              <a:rPr lang="en-US" sz="1600" dirty="0" err="1">
                <a:solidFill>
                  <a:srgbClr val="000000"/>
                </a:solidFill>
              </a:rPr>
              <a:t>Norenius</a:t>
            </a:r>
            <a:r>
              <a:rPr lang="en-US" sz="1600" dirty="0">
                <a:solidFill>
                  <a:srgbClr val="000000"/>
                </a:solidFill>
              </a:rPr>
              <a:t> et al. 2021]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Maybe associated to pressure pulses of SW  [Archer et al. 2012]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2E7868E-93A4-74CA-AE01-91C135EC7A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6424" y="1662302"/>
            <a:ext cx="4963196" cy="327667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C09FE30-681D-0EAC-4783-AE445987ABBD}"/>
              </a:ext>
            </a:extLst>
          </p:cNvPr>
          <p:cNvSpPr/>
          <p:nvPr/>
        </p:nvSpPr>
        <p:spPr>
          <a:xfrm>
            <a:off x="7414732" y="2993425"/>
            <a:ext cx="4423250" cy="40005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800FB7-2842-561E-0350-5242643A380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536" y="859536"/>
            <a:ext cx="4162825" cy="4992624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16D2B29-13C0-6632-37DD-BAD8201496E3}"/>
              </a:ext>
            </a:extLst>
          </p:cNvPr>
          <p:cNvSpPr/>
          <p:nvPr/>
        </p:nvSpPr>
        <p:spPr>
          <a:xfrm>
            <a:off x="-42808" y="6406927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S.</a:t>
            </a:r>
            <a:r>
              <a:rPr lang="en-US" sz="1100" dirty="0">
                <a:solidFill>
                  <a:srgbClr val="000000"/>
                </a:solidFill>
              </a:rPr>
              <a:t>, Karlsson T., et al. (2020) | JGR</a:t>
            </a:r>
            <a:endParaRPr lang="el-GR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45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MMS – Jet Database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919" y="2068702"/>
            <a:ext cx="4963196" cy="3276673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8263015" y="2247174"/>
          <a:ext cx="3310312" cy="222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85570">
                  <a:extLst>
                    <a:ext uri="{9D8B030D-6E8A-4147-A177-3AD203B41FA5}">
                      <a16:colId xmlns:a16="http://schemas.microsoft.com/office/drawing/2014/main" val="3042613376"/>
                    </a:ext>
                  </a:extLst>
                </a:gridCol>
                <a:gridCol w="1224742">
                  <a:extLst>
                    <a:ext uri="{9D8B030D-6E8A-4147-A177-3AD203B41FA5}">
                      <a16:colId xmlns:a16="http://schemas.microsoft.com/office/drawing/2014/main" val="13432404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ysClr val="windowText" lastClr="000000"/>
                          </a:solidFill>
                        </a:rPr>
                        <a:t>Qpar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423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3202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solidFill>
                            <a:sysClr val="windowText" lastClr="000000"/>
                          </a:solidFill>
                        </a:rPr>
                        <a:t>Qperp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34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7779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Boundary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35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1230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Encapsulated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31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6658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000000"/>
                          </a:solidFill>
                        </a:rPr>
                        <a:t>Close to BS / MP</a:t>
                      </a:r>
                      <a:endParaRPr lang="sv-SE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495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1659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Others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ysClr val="windowText" lastClr="000000"/>
                          </a:solidFill>
                        </a:rPr>
                        <a:t>428</a:t>
                      </a:r>
                      <a:endParaRPr lang="sv-SE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4512443"/>
                  </a:ext>
                </a:extLst>
              </a:tr>
            </a:tbl>
          </a:graphicData>
        </a:graphic>
      </p:graphicFrame>
      <p:cxnSp>
        <p:nvCxnSpPr>
          <p:cNvPr id="9" name="Straight Arrow Connector 8"/>
          <p:cNvCxnSpPr/>
          <p:nvPr/>
        </p:nvCxnSpPr>
        <p:spPr>
          <a:xfrm>
            <a:off x="5611115" y="2322109"/>
            <a:ext cx="2358519" cy="636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639982" y="2030364"/>
            <a:ext cx="20056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000000"/>
                </a:solidFill>
              </a:rPr>
              <a:t>Jets with full burst data</a:t>
            </a:r>
            <a:endParaRPr lang="sv-SE" sz="1400" i="1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48741" y="5875231"/>
            <a:ext cx="414968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S.</a:t>
            </a:r>
            <a:r>
              <a:rPr lang="en-US" sz="1100" dirty="0">
                <a:solidFill>
                  <a:srgbClr val="000000"/>
                </a:solidFill>
              </a:rPr>
              <a:t>, Karlsson T., et al. (2020) | JGR</a:t>
            </a:r>
            <a:endParaRPr lang="el-GR" sz="1100" dirty="0">
              <a:solidFill>
                <a:srgbClr val="000000"/>
              </a:solidFill>
            </a:endParaRPr>
          </a:p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</a:t>
            </a:r>
            <a:r>
              <a:rPr lang="en-US" sz="1100" dirty="0" err="1">
                <a:solidFill>
                  <a:srgbClr val="000000"/>
                </a:solidFill>
              </a:rPr>
              <a:t>Aminalragia-Giamini</a:t>
            </a:r>
            <a:r>
              <a:rPr lang="en-US" sz="1100" dirty="0">
                <a:solidFill>
                  <a:srgbClr val="000000"/>
                </a:solidFill>
              </a:rPr>
              <a:t> S., et al. (2020) | Frontiers</a:t>
            </a:r>
          </a:p>
          <a:p>
            <a:pPr lvl="0"/>
            <a:r>
              <a:rPr lang="en-US" sz="1100" dirty="0" err="1">
                <a:solidFill>
                  <a:srgbClr val="000000"/>
                </a:solidFill>
              </a:rPr>
              <a:t>Palmroth</a:t>
            </a:r>
            <a:r>
              <a:rPr lang="en-US" sz="1100" dirty="0">
                <a:solidFill>
                  <a:srgbClr val="000000"/>
                </a:solidFill>
              </a:rPr>
              <a:t> M., </a:t>
            </a:r>
            <a:r>
              <a:rPr lang="en-US" sz="1100" b="1" dirty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et al. (2021) | </a:t>
            </a:r>
            <a:r>
              <a:rPr lang="en-US" sz="1100" dirty="0" err="1">
                <a:solidFill>
                  <a:srgbClr val="000000"/>
                </a:solidFill>
              </a:rPr>
              <a:t>Annales</a:t>
            </a:r>
            <a:endParaRPr lang="en-US" sz="1100" dirty="0">
              <a:solidFill>
                <a:srgbClr val="000000"/>
              </a:solidFill>
            </a:endParaRPr>
          </a:p>
          <a:p>
            <a:r>
              <a:rPr lang="en-US" sz="1100" dirty="0" err="1">
                <a:solidFill>
                  <a:srgbClr val="000000"/>
                </a:solidFill>
              </a:rPr>
              <a:t>Kajdic</a:t>
            </a:r>
            <a:r>
              <a:rPr lang="en-US" sz="1100" dirty="0">
                <a:solidFill>
                  <a:srgbClr val="000000"/>
                </a:solidFill>
              </a:rPr>
              <a:t> P., </a:t>
            </a:r>
            <a:r>
              <a:rPr lang="en-US" sz="1100" b="1" dirty="0">
                <a:solidFill>
                  <a:srgbClr val="000000"/>
                </a:solidFill>
              </a:rPr>
              <a:t>Raptis S</a:t>
            </a:r>
            <a:r>
              <a:rPr lang="en-US" sz="1100" dirty="0">
                <a:solidFill>
                  <a:srgbClr val="000000"/>
                </a:solidFill>
              </a:rPr>
              <a:t>., et al. (2021) | GRL</a:t>
            </a:r>
            <a:endParaRPr lang="el-GR" sz="1100" dirty="0">
              <a:solidFill>
                <a:srgbClr val="0000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6079155" y="765560"/>
            <a:ext cx="33690" cy="5326881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08356" y="1188636"/>
            <a:ext cx="1185672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2091343" y="819304"/>
            <a:ext cx="2505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>
                <a:solidFill>
                  <a:srgbClr val="000000"/>
                </a:solidFill>
              </a:rPr>
              <a:t>Fast/Survey</a:t>
            </a:r>
            <a:r>
              <a:rPr lang="el-GR" b="1" u="sng" dirty="0">
                <a:solidFill>
                  <a:srgbClr val="000000"/>
                </a:solidFill>
              </a:rPr>
              <a:t> (</a:t>
            </a:r>
            <a:r>
              <a:rPr lang="en-US" b="1" u="sng" dirty="0">
                <a:solidFill>
                  <a:srgbClr val="000000"/>
                </a:solidFill>
              </a:rPr>
              <a:t>low res)</a:t>
            </a:r>
            <a:endParaRPr lang="sv-SE" b="1" u="sng" dirty="0">
              <a:solidFill>
                <a:srgbClr val="00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8804508" y="819304"/>
            <a:ext cx="1903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>
                <a:solidFill>
                  <a:srgbClr val="000000"/>
                </a:solidFill>
              </a:rPr>
              <a:t>Burst (high res)</a:t>
            </a:r>
            <a:endParaRPr lang="sv-SE" b="1" u="sng" dirty="0">
              <a:solidFill>
                <a:srgbClr val="00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229270" y="176418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9/2015 - 9/2020</a:t>
            </a:r>
            <a:endParaRPr lang="sv-SE" dirty="0">
              <a:solidFill>
                <a:srgbClr val="00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8886297" y="6210300"/>
            <a:ext cx="33874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S.</a:t>
            </a:r>
            <a:r>
              <a:rPr lang="en-US" sz="1100" dirty="0">
                <a:solidFill>
                  <a:srgbClr val="000000"/>
                </a:solidFill>
              </a:rPr>
              <a:t>, Karlsson T., et al. (2022) | Nat. </a:t>
            </a:r>
            <a:r>
              <a:rPr lang="en-US" sz="1100" dirty="0" err="1">
                <a:solidFill>
                  <a:srgbClr val="000000"/>
                </a:solidFill>
              </a:rPr>
              <a:t>Commun</a:t>
            </a:r>
            <a:endParaRPr lang="sv-SE" sz="1100" dirty="0">
              <a:solidFill>
                <a:srgbClr val="0000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886297" y="6383062"/>
            <a:ext cx="313098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S.</a:t>
            </a:r>
            <a:r>
              <a:rPr lang="en-US" sz="1100" dirty="0">
                <a:solidFill>
                  <a:srgbClr val="000000"/>
                </a:solidFill>
              </a:rPr>
              <a:t>, Karlsson T,, et al. (2022) | Ongoing</a:t>
            </a:r>
            <a:endParaRPr lang="sv-SE" sz="11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32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/>
              <a:t>Jets</a:t>
            </a:r>
          </a:p>
          <a:p>
            <a:pPr marL="0" indent="0" algn="ctr">
              <a:buNone/>
            </a:pPr>
            <a:r>
              <a:rPr lang="en-US" sz="1500" dirty="0">
                <a:solidFill>
                  <a:srgbClr val="E0E2D0"/>
                </a:solidFill>
              </a:rPr>
              <a:t>Classes &amp; Properties | </a:t>
            </a:r>
            <a:r>
              <a:rPr lang="en-US" sz="1500" dirty="0"/>
              <a:t>Formation &amp; Evolution</a:t>
            </a:r>
            <a:endParaRPr lang="en-US" sz="1500" dirty="0">
              <a:solidFill>
                <a:srgbClr val="E0E2D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091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are these jets created (</a:t>
            </a:r>
            <a:r>
              <a:rPr lang="en-US" dirty="0" err="1"/>
              <a:t>Qpar</a:t>
            </a:r>
            <a:r>
              <a:rPr lang="en-US" dirty="0"/>
              <a:t>/Boundary) ?</a:t>
            </a:r>
            <a:endParaRPr lang="sv-SE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3959990" y="903520"/>
            <a:ext cx="36026" cy="5696213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077999" y="903520"/>
            <a:ext cx="100101" cy="5696213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219030" y="108194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Shock ripples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941" y="1058779"/>
            <a:ext cx="20697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SW discontinuities</a:t>
            </a:r>
            <a:endParaRPr lang="sv-SE" u="sng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59201" y="1077178"/>
            <a:ext cx="3916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Foreshock Structures &amp; Reformation</a:t>
            </a:r>
            <a:endParaRPr lang="sv-SE" u="sng" dirty="0">
              <a:solidFill>
                <a:srgbClr val="00000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8258" y="2615398"/>
            <a:ext cx="3895162" cy="2272456"/>
          </a:xfrm>
          <a:prstGeom prst="rect">
            <a:avLst/>
          </a:prstGeom>
        </p:spPr>
      </p:pic>
      <p:pic>
        <p:nvPicPr>
          <p:cNvPr id="14" name="Picture 2" descr="https://www.researchgate.net/publication/325920264/figure/fig8/AS:640151671828480@1529635460052/Sketch-of-bow-shock-rippling-and-of-the-mechanism-leading-to-magnetosheath-jets-as-the_W64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3140" y="2161379"/>
            <a:ext cx="3001690" cy="2847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-79585" y="6416249"/>
            <a:ext cx="17813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>
                <a:solidFill>
                  <a:srgbClr val="000000"/>
                </a:solidFill>
              </a:rPr>
              <a:t>Hietala</a:t>
            </a:r>
            <a:r>
              <a:rPr lang="en-US" sz="900" dirty="0">
                <a:solidFill>
                  <a:srgbClr val="000000"/>
                </a:solidFill>
              </a:rPr>
              <a:t> et al. (</a:t>
            </a:r>
            <a:r>
              <a:rPr lang="el-GR" sz="900" dirty="0">
                <a:solidFill>
                  <a:srgbClr val="000000"/>
                </a:solidFill>
              </a:rPr>
              <a:t>2009,</a:t>
            </a:r>
            <a:r>
              <a:rPr lang="en-US" sz="900" dirty="0">
                <a:solidFill>
                  <a:srgbClr val="000000"/>
                </a:solidFill>
              </a:rPr>
              <a:t>2012)  </a:t>
            </a:r>
            <a:endParaRPr lang="sv-SE" sz="900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023390" y="6408369"/>
            <a:ext cx="12570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</a:rPr>
              <a:t>Archer et al. (2012)  </a:t>
            </a:r>
            <a:endParaRPr lang="sv-SE" sz="900" dirty="0">
              <a:solidFill>
                <a:srgbClr val="000000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08356" y="1499190"/>
            <a:ext cx="1185672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159201" y="6408369"/>
            <a:ext cx="33398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</a:rPr>
              <a:t>Karlsson et al.(2015), </a:t>
            </a:r>
            <a:r>
              <a:rPr lang="en-US" sz="900" dirty="0" err="1">
                <a:solidFill>
                  <a:srgbClr val="000000"/>
                </a:solidFill>
              </a:rPr>
              <a:t>Suni</a:t>
            </a:r>
            <a:r>
              <a:rPr lang="en-US" sz="900" dirty="0">
                <a:solidFill>
                  <a:srgbClr val="000000"/>
                </a:solidFill>
              </a:rPr>
              <a:t> et al. (2021), Raptis et al. (2022)</a:t>
            </a:r>
            <a:endParaRPr lang="sv-SE" sz="900" dirty="0">
              <a:solidFill>
                <a:srgbClr val="0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E9B6AD-7BF3-4E44-9B20-409F4D1C5DAD}"/>
              </a:ext>
            </a:extLst>
          </p:cNvPr>
          <p:cNvSpPr txBox="1"/>
          <p:nvPr/>
        </p:nvSpPr>
        <p:spPr>
          <a:xfrm>
            <a:off x="305802" y="5234734"/>
            <a:ext cx="325376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SW </a:t>
            </a:r>
            <a:r>
              <a:rPr lang="en-US" sz="1500" dirty="0">
                <a:solidFill>
                  <a:srgbClr val="000000"/>
                </a:solidFill>
                <a:sym typeface="Wingdings" panose="05000000000000000000" pitchFamily="2" charset="2"/>
              </a:rPr>
              <a:t></a:t>
            </a:r>
            <a:r>
              <a:rPr lang="en-US" sz="1500" dirty="0">
                <a:solidFill>
                  <a:srgbClr val="000000"/>
                </a:solidFill>
              </a:rPr>
              <a:t> locally inclined part of the bow shock </a:t>
            </a:r>
            <a:r>
              <a:rPr lang="en-US" sz="1500" dirty="0">
                <a:solidFill>
                  <a:srgbClr val="000000"/>
                </a:solidFill>
                <a:sym typeface="Wingdings" panose="05000000000000000000" pitchFamily="2" charset="2"/>
              </a:rPr>
              <a:t> </a:t>
            </a:r>
            <a:r>
              <a:rPr lang="en-US" sz="1500" dirty="0">
                <a:solidFill>
                  <a:srgbClr val="000000"/>
                </a:solidFill>
              </a:rPr>
              <a:t>less deceleration and heating</a:t>
            </a:r>
            <a:endParaRPr lang="LID4096" sz="1500" dirty="0">
              <a:solidFill>
                <a:srgbClr val="000000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843A8C4-76B6-E991-D24B-04AAE289D3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2679" y="2236395"/>
            <a:ext cx="3872561" cy="303046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240C3302-F1DF-75B6-13FD-B33F6F688F48}"/>
              </a:ext>
            </a:extLst>
          </p:cNvPr>
          <p:cNvSpPr txBox="1"/>
          <p:nvPr/>
        </p:nvSpPr>
        <p:spPr>
          <a:xfrm>
            <a:off x="4410123" y="5255696"/>
            <a:ext cx="325376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RD </a:t>
            </a:r>
            <a:r>
              <a:rPr lang="en-US" sz="1500" dirty="0">
                <a:solidFill>
                  <a:srgbClr val="000000"/>
                </a:solidFill>
                <a:sym typeface="Wingdings" panose="05000000000000000000" pitchFamily="2" charset="2"/>
              </a:rPr>
              <a:t> Change in Foreshock position  Pressure pulses</a:t>
            </a:r>
            <a:endParaRPr lang="LID4096" sz="15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67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742924"/>
          </a:xfrm>
        </p:spPr>
        <p:txBody>
          <a:bodyPr/>
          <a:lstStyle/>
          <a:p>
            <a:pPr algn="ctr"/>
            <a:r>
              <a:rPr lang="en-US" dirty="0"/>
              <a:t>Shock Reformation &amp; Magnetosheath Jets</a:t>
            </a:r>
            <a:endParaRPr lang="sv-SE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B85DCA3-8D1C-0BBE-3032-E28B22F85035}"/>
              </a:ext>
            </a:extLst>
          </p:cNvPr>
          <p:cNvSpPr/>
          <p:nvPr/>
        </p:nvSpPr>
        <p:spPr>
          <a:xfrm>
            <a:off x="0" y="6286884"/>
            <a:ext cx="64287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</a:rPr>
              <a:t>Raptis, S., Karlsson, T., </a:t>
            </a:r>
            <a:r>
              <a:rPr lang="en-US" sz="900" dirty="0" err="1">
                <a:solidFill>
                  <a:srgbClr val="000000"/>
                </a:solidFill>
              </a:rPr>
              <a:t>Vaivads</a:t>
            </a:r>
            <a:r>
              <a:rPr lang="en-US" sz="900" dirty="0">
                <a:solidFill>
                  <a:srgbClr val="000000"/>
                </a:solidFill>
              </a:rPr>
              <a:t>, A. et al. Downstream high-speed plasma jet generation as a direct consequence of shock reformation. Nature Communications 13, 598 (2022). https://doi.org/10.1038/s41467-022-28110-4</a:t>
            </a:r>
            <a:endParaRPr lang="sv-SE" sz="900" dirty="0">
              <a:solidFill>
                <a:srgbClr val="000000"/>
              </a:solidFill>
            </a:endParaRPr>
          </a:p>
        </p:txBody>
      </p:sp>
      <p:pic>
        <p:nvPicPr>
          <p:cNvPr id="4" name="Picture 3" descr="A picture containing table&#10;&#10;Description automatically generated">
            <a:extLst>
              <a:ext uri="{FF2B5EF4-FFF2-40B4-BE49-F238E27FC236}">
                <a16:creationId xmlns:a16="http://schemas.microsoft.com/office/drawing/2014/main" id="{05D056D4-C7E7-DD4A-D5D8-8A5EAED4EA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715" y="1097242"/>
            <a:ext cx="6628571" cy="3845043"/>
          </a:xfrm>
          <a:prstGeom prst="rect">
            <a:avLst/>
          </a:prstGeom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859BA8B2-6AD9-C9DB-8275-CFBF4080BE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1304997"/>
              </p:ext>
            </p:extLst>
          </p:nvPr>
        </p:nvGraphicFramePr>
        <p:xfrm>
          <a:off x="4695838" y="4942285"/>
          <a:ext cx="4279268" cy="10364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Εικόνα Bitmap" r:id="rId5" imgW="10382400" imgH="2514600" progId="Paint.Picture">
                  <p:embed/>
                </p:oleObj>
              </mc:Choice>
              <mc:Fallback>
                <p:oleObj name="Εικόνα Bitmap" r:id="rId5" imgW="10382400" imgH="2514600" progId="Paint.Picture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859BA8B2-6AD9-C9DB-8275-CFBF4080BE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95838" y="4942285"/>
                        <a:ext cx="4279268" cy="10364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22136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/>
              <a:t>Recent Results</a:t>
            </a:r>
          </a:p>
          <a:p>
            <a:pPr marL="0" indent="0" algn="ctr">
              <a:buNone/>
            </a:pPr>
            <a:r>
              <a:rPr lang="en-US" sz="1500" dirty="0"/>
              <a:t>MMS</a:t>
            </a:r>
            <a:r>
              <a:rPr lang="en-US" sz="1500" dirty="0">
                <a:solidFill>
                  <a:srgbClr val="E0E2D0"/>
                </a:solidFill>
              </a:rPr>
              <a:t> | Schematic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1EF880-65C5-1CFA-7974-FFEB50DF45B6}"/>
              </a:ext>
            </a:extLst>
          </p:cNvPr>
          <p:cNvSpPr txBox="1"/>
          <p:nvPr/>
        </p:nvSpPr>
        <p:spPr>
          <a:xfrm>
            <a:off x="-65714" y="6439871"/>
            <a:ext cx="616171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</a:rPr>
              <a:t>Raptis, Karlsson, et al,. 2022 | (Ongoing)</a:t>
            </a:r>
          </a:p>
        </p:txBody>
      </p:sp>
    </p:spTree>
    <p:extLst>
      <p:ext uri="{BB962C8B-B14F-4D97-AF65-F5344CB8AC3E}">
        <p14:creationId xmlns:p14="http://schemas.microsoft.com/office/powerpoint/2010/main" val="3183188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Qpar</a:t>
            </a:r>
            <a:r>
              <a:rPr lang="en-US" dirty="0"/>
              <a:t> Magnetosheath jet – Fast data</a:t>
            </a:r>
            <a:endParaRPr lang="sv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C38896-5A3C-AF7D-B368-6F4E292F4A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1204" y="1079331"/>
            <a:ext cx="4469592" cy="536054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55A6BB8-31CD-76E1-9B28-A558B4DAA9AC}"/>
                  </a:ext>
                </a:extLst>
              </p:cNvPr>
              <p:cNvSpPr txBox="1"/>
              <p:nvPr/>
            </p:nvSpPr>
            <p:spPr>
              <a:xfrm>
                <a:off x="9176362" y="1857886"/>
                <a:ext cx="2170787" cy="233025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u="sng" dirty="0">
                    <a:solidFill>
                      <a:srgbClr val="000000"/>
                    </a:solidFill>
                  </a:rPr>
                  <a:t>Magnetosheath Jet</a:t>
                </a: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i="1" dirty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|↑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sub>
                      </m:sSub>
                      <m:r>
                        <a:rPr lang="en-US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</m:t>
                      </m:r>
                    </m:oMath>
                  </m:oMathPara>
                </a14:m>
                <a:endParaRPr lang="en-US" b="0" dirty="0">
                  <a:solidFill>
                    <a:srgbClr val="0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i="1" dirty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</m:t>
                      </m:r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𝑑𝑦𝑛</m:t>
                          </m:r>
                        </m:sub>
                      </m:sSub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&gt;2 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𝑑𝑦𝑛</m:t>
                          </m:r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𝐵𝐺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555A6BB8-31CD-76E1-9B28-A558B4DAA9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6362" y="1857886"/>
                <a:ext cx="2170787" cy="2330253"/>
              </a:xfrm>
              <a:prstGeom prst="rect">
                <a:avLst/>
              </a:prstGeom>
              <a:blipFill>
                <a:blip r:embed="rId4"/>
                <a:stretch>
                  <a:fillRect l="-1404" t="-1571" r="-1404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6FC87BE9-74D5-13E1-0E62-B0C3CFCFF2EF}"/>
              </a:ext>
            </a:extLst>
          </p:cNvPr>
          <p:cNvSpPr txBox="1"/>
          <p:nvPr/>
        </p:nvSpPr>
        <p:spPr>
          <a:xfrm>
            <a:off x="208449" y="1857886"/>
            <a:ext cx="333296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u="sng" dirty="0" err="1">
                <a:solidFill>
                  <a:srgbClr val="000000"/>
                </a:solidFill>
              </a:rPr>
              <a:t>Qpar</a:t>
            </a:r>
            <a:r>
              <a:rPr lang="en-US" u="sng" dirty="0">
                <a:solidFill>
                  <a:srgbClr val="000000"/>
                </a:solidFill>
              </a:rPr>
              <a:t> Magnetosheath: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High energy ions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Low temperature anisotropy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rgbClr val="000000"/>
                </a:solidFill>
              </a:rPr>
              <a:t>High </a:t>
            </a:r>
            <a:r>
              <a:rPr lang="en-US" b="1" dirty="0">
                <a:solidFill>
                  <a:srgbClr val="000000"/>
                </a:solidFill>
              </a:rPr>
              <a:t>B</a:t>
            </a:r>
            <a:r>
              <a:rPr lang="en-US" dirty="0">
                <a:solidFill>
                  <a:srgbClr val="000000"/>
                </a:solidFill>
              </a:rPr>
              <a:t> Variance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E36B55-F4F9-7613-36C2-26247F615416}"/>
              </a:ext>
            </a:extLst>
          </p:cNvPr>
          <p:cNvSpPr txBox="1"/>
          <p:nvPr/>
        </p:nvSpPr>
        <p:spPr>
          <a:xfrm>
            <a:off x="-65714" y="6439871"/>
            <a:ext cx="616171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</a:rPr>
              <a:t>Raptis, Karlsson, et al,. 2022 | (Ongoing)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17A907-2C59-B732-4294-7A1B00834530}"/>
              </a:ext>
            </a:extLst>
          </p:cNvPr>
          <p:cNvSpPr/>
          <p:nvPr/>
        </p:nvSpPr>
        <p:spPr>
          <a:xfrm>
            <a:off x="4603805" y="1240403"/>
            <a:ext cx="1129085" cy="4794637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4ADE66-B672-AB32-3F30-6DAAA90CFB94}"/>
              </a:ext>
            </a:extLst>
          </p:cNvPr>
          <p:cNvSpPr/>
          <p:nvPr/>
        </p:nvSpPr>
        <p:spPr>
          <a:xfrm>
            <a:off x="6459112" y="1240403"/>
            <a:ext cx="1129085" cy="4794637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56516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/>
              <a:t>Qpar</a:t>
            </a:r>
            <a:r>
              <a:rPr lang="en-US" dirty="0"/>
              <a:t> Magnetosheath jet – Burst data</a:t>
            </a:r>
            <a:endParaRPr lang="sv-S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994DF5-70AC-3721-5A3A-ED2AFC46FD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732" y="888521"/>
            <a:ext cx="9144682" cy="55233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F4D64EB-1B56-E66F-EDF5-C10A712FD86A}"/>
                  </a:ext>
                </a:extLst>
              </p:cNvPr>
              <p:cNvSpPr txBox="1"/>
              <p:nvPr/>
            </p:nvSpPr>
            <p:spPr>
              <a:xfrm>
                <a:off x="67112" y="1510018"/>
                <a:ext cx="2773620" cy="23726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u="sng" dirty="0">
                    <a:solidFill>
                      <a:srgbClr val="000000"/>
                    </a:solidFill>
                  </a:rPr>
                  <a:t>Areas of Interest</a:t>
                </a:r>
              </a:p>
              <a:p>
                <a:pPr algn="ctr"/>
                <a:endParaRPr lang="en-US" sz="1500" u="sng" dirty="0">
                  <a:solidFill>
                    <a:srgbClr val="000000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500" dirty="0">
                    <a:solidFill>
                      <a:srgbClr val="000000"/>
                    </a:solidFill>
                  </a:rPr>
                  <a:t>Pre jet = Typical MSH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15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5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5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15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𝑑𝑦𝑛</m:t>
                        </m:r>
                      </m:sub>
                    </m:sSub>
                  </m:oMath>
                </a14:m>
                <a:r>
                  <a:rPr lang="en-US" sz="1500" dirty="0">
                    <a:solidFill>
                      <a:srgbClr val="000000"/>
                    </a:solidFill>
                  </a:rPr>
                  <a:t> peak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15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5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15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5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=|</m:t>
                    </m:r>
                    <m:r>
                      <m:rPr>
                        <m:sty m:val="p"/>
                      </m:rPr>
                      <a:rPr lang="en-US" sz="15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V</m:t>
                    </m:r>
                    <m:r>
                      <a:rPr lang="en-US" sz="1500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sz="1500" dirty="0">
                    <a:solidFill>
                      <a:srgbClr val="000000"/>
                    </a:solidFill>
                  </a:rPr>
                  <a:t> peak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1500" dirty="0">
                    <a:solidFill>
                      <a:srgbClr val="000000"/>
                    </a:solidFill>
                  </a:rPr>
                  <a:t>Post jet = atypical MSH</a:t>
                </a: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endParaRPr lang="en-US" dirty="0">
                  <a:solidFill>
                    <a:srgbClr val="000000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LID4096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F4D64EB-1B56-E66F-EDF5-C10A712FD8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12" y="1510018"/>
                <a:ext cx="2773620" cy="2372637"/>
              </a:xfrm>
              <a:prstGeom prst="rect">
                <a:avLst/>
              </a:prstGeom>
              <a:blipFill>
                <a:blip r:embed="rId4"/>
                <a:stretch>
                  <a:fillRect l="-659" t="-1542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A8216540-8C50-0CA4-BECC-7A1EA12D7A77}"/>
              </a:ext>
            </a:extLst>
          </p:cNvPr>
          <p:cNvSpPr txBox="1"/>
          <p:nvPr/>
        </p:nvSpPr>
        <p:spPr>
          <a:xfrm>
            <a:off x="-65714" y="6439871"/>
            <a:ext cx="616171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</a:rPr>
              <a:t>Raptis, Karlsson, et al,. 2022 | (Ongoing)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358DD12-7825-4B11-39DA-0A02C0C459C9}"/>
              </a:ext>
            </a:extLst>
          </p:cNvPr>
          <p:cNvCxnSpPr/>
          <p:nvPr/>
        </p:nvCxnSpPr>
        <p:spPr>
          <a:xfrm>
            <a:off x="8189843" y="3882655"/>
            <a:ext cx="3919994" cy="0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C31D7D2-2460-D8D3-2C34-C6BBA65AC1B0}"/>
              </a:ext>
            </a:extLst>
          </p:cNvPr>
          <p:cNvCxnSpPr>
            <a:cxnSpLocks/>
          </p:cNvCxnSpPr>
          <p:nvPr/>
        </p:nvCxnSpPr>
        <p:spPr>
          <a:xfrm>
            <a:off x="8612587" y="1522989"/>
            <a:ext cx="0" cy="4719331"/>
          </a:xfrm>
          <a:prstGeom prst="lin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B553D24-B396-657D-33E6-604EB47198DC}"/>
                  </a:ext>
                </a:extLst>
              </p:cNvPr>
              <p:cNvSpPr txBox="1"/>
              <p:nvPr/>
            </p:nvSpPr>
            <p:spPr>
              <a:xfrm>
                <a:off x="8243184" y="2511670"/>
                <a:ext cx="31606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LID4096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B553D24-B396-657D-33E6-604EB47198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3184" y="2511670"/>
                <a:ext cx="316063" cy="369332"/>
              </a:xfrm>
              <a:prstGeom prst="rect">
                <a:avLst/>
              </a:prstGeom>
              <a:blipFill>
                <a:blip r:embed="rId5"/>
                <a:stretch>
                  <a:fillRect r="-3846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36BF729-3223-6336-E3B7-FA36CBC180C7}"/>
                  </a:ext>
                </a:extLst>
              </p:cNvPr>
              <p:cNvSpPr txBox="1"/>
              <p:nvPr/>
            </p:nvSpPr>
            <p:spPr>
              <a:xfrm>
                <a:off x="8237552" y="4867340"/>
                <a:ext cx="31606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LID4096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36BF729-3223-6336-E3B7-FA36CBC180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7552" y="4867340"/>
                <a:ext cx="316063" cy="369332"/>
              </a:xfrm>
              <a:prstGeom prst="rect">
                <a:avLst/>
              </a:prstGeom>
              <a:blipFill>
                <a:blip r:embed="rId6"/>
                <a:stretch>
                  <a:fillRect r="-5769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E50058F-5F65-95A7-F9F6-49189621702B}"/>
                  </a:ext>
                </a:extLst>
              </p:cNvPr>
              <p:cNvSpPr txBox="1"/>
              <p:nvPr/>
            </p:nvSpPr>
            <p:spPr>
              <a:xfrm>
                <a:off x="4865205" y="689844"/>
                <a:ext cx="31606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LID4096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E50058F-5F65-95A7-F9F6-4918962170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5205" y="689844"/>
                <a:ext cx="316063" cy="369332"/>
              </a:xfrm>
              <a:prstGeom prst="rect">
                <a:avLst/>
              </a:prstGeom>
              <a:blipFill>
                <a:blip r:embed="rId7"/>
                <a:stretch>
                  <a:fillRect r="-3846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CF8ECE5-ABB4-C552-8BCF-5EC1F79A235A}"/>
                  </a:ext>
                </a:extLst>
              </p:cNvPr>
              <p:cNvSpPr txBox="1"/>
              <p:nvPr/>
            </p:nvSpPr>
            <p:spPr>
              <a:xfrm>
                <a:off x="5333668" y="703855"/>
                <a:ext cx="31606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LID4096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CF8ECE5-ABB4-C552-8BCF-5EC1F79A23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3668" y="703855"/>
                <a:ext cx="316063" cy="369332"/>
              </a:xfrm>
              <a:prstGeom prst="rect">
                <a:avLst/>
              </a:prstGeom>
              <a:blipFill>
                <a:blip r:embed="rId8"/>
                <a:stretch>
                  <a:fillRect r="-3846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id="{AA34A56B-97DF-E420-5003-F84FF7E6CA0E}"/>
              </a:ext>
            </a:extLst>
          </p:cNvPr>
          <p:cNvSpPr/>
          <p:nvPr/>
        </p:nvSpPr>
        <p:spPr>
          <a:xfrm>
            <a:off x="3437615" y="1174842"/>
            <a:ext cx="1129085" cy="4929624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14B6C3-9111-79F9-3CD4-C6C67929052B}"/>
              </a:ext>
            </a:extLst>
          </p:cNvPr>
          <p:cNvSpPr/>
          <p:nvPr/>
        </p:nvSpPr>
        <p:spPr>
          <a:xfrm>
            <a:off x="4864725" y="1185372"/>
            <a:ext cx="375035" cy="4929624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D0AD68-9B6D-4E2C-DDA3-666258655CAB}"/>
              </a:ext>
            </a:extLst>
          </p:cNvPr>
          <p:cNvSpPr/>
          <p:nvPr/>
        </p:nvSpPr>
        <p:spPr>
          <a:xfrm>
            <a:off x="5391828" y="1165591"/>
            <a:ext cx="375035" cy="4929624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59C45CF-A5F0-51A7-1DE6-678E6D54D33D}"/>
              </a:ext>
            </a:extLst>
          </p:cNvPr>
          <p:cNvSpPr/>
          <p:nvPr/>
        </p:nvSpPr>
        <p:spPr>
          <a:xfrm>
            <a:off x="5916030" y="1165591"/>
            <a:ext cx="1129085" cy="4929624"/>
          </a:xfrm>
          <a:prstGeom prst="rect">
            <a:avLst/>
          </a:prstGeom>
          <a:solidFill>
            <a:srgbClr val="FF0000">
              <a:alpha val="1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22092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-1"/>
            <a:ext cx="11196286" cy="6653719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/>
              <a:t>Recent Results</a:t>
            </a:r>
          </a:p>
          <a:p>
            <a:pPr marL="0" indent="0" algn="ctr">
              <a:buNone/>
            </a:pPr>
            <a:r>
              <a:rPr lang="en-US" sz="1500" dirty="0">
                <a:solidFill>
                  <a:srgbClr val="E0E2D0"/>
                </a:solidFill>
              </a:rPr>
              <a:t>MMS | </a:t>
            </a:r>
            <a:r>
              <a:rPr lang="en-US" sz="1500" dirty="0"/>
              <a:t>Schematic</a:t>
            </a:r>
            <a:endParaRPr lang="en-US" sz="1500" dirty="0">
              <a:solidFill>
                <a:srgbClr val="E0E2D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DB0CD6-1CDE-91EA-F3BE-CE5EB9D328A7}"/>
              </a:ext>
            </a:extLst>
          </p:cNvPr>
          <p:cNvSpPr txBox="1"/>
          <p:nvPr/>
        </p:nvSpPr>
        <p:spPr>
          <a:xfrm>
            <a:off x="-65714" y="6439871"/>
            <a:ext cx="616171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</a:rPr>
              <a:t>Raptis, Karlsson, et al,. 2022 | (Ongoing)</a:t>
            </a:r>
          </a:p>
        </p:txBody>
      </p:sp>
    </p:spTree>
    <p:extLst>
      <p:ext uri="{BB962C8B-B14F-4D97-AF65-F5344CB8AC3E}">
        <p14:creationId xmlns:p14="http://schemas.microsoft.com/office/powerpoint/2010/main" val="8178355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5400" y="46165"/>
            <a:ext cx="11041200" cy="34811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Jet evolution in </a:t>
            </a:r>
            <a:r>
              <a:rPr lang="en-US" dirty="0" err="1"/>
              <a:t>Qpar</a:t>
            </a:r>
            <a:r>
              <a:rPr lang="en-US" dirty="0"/>
              <a:t> Magnetosheath</a:t>
            </a:r>
            <a:endParaRPr lang="sv-S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65A4B8-8945-DE1C-0900-A3B9792D3A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21" y="419449"/>
            <a:ext cx="10670958" cy="609106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EF8368-C107-CA30-F142-32B796D0D3C6}"/>
              </a:ext>
            </a:extLst>
          </p:cNvPr>
          <p:cNvSpPr txBox="1"/>
          <p:nvPr/>
        </p:nvSpPr>
        <p:spPr>
          <a:xfrm>
            <a:off x="-65714" y="6439871"/>
            <a:ext cx="616171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</a:rPr>
              <a:t>Raptis, Karlsson, et al,. 2022 | (Ongoing)</a:t>
            </a:r>
          </a:p>
        </p:txBody>
      </p:sp>
    </p:spTree>
    <p:extLst>
      <p:ext uri="{BB962C8B-B14F-4D97-AF65-F5344CB8AC3E}">
        <p14:creationId xmlns:p14="http://schemas.microsoft.com/office/powerpoint/2010/main" val="9593522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576000" y="820726"/>
                <a:ext cx="11041200" cy="5790288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 algn="ctr">
                  <a:buNone/>
                </a:pPr>
                <a:r>
                  <a:rPr lang="en-US" sz="1600" u="sng" dirty="0"/>
                  <a:t>Main points</a:t>
                </a:r>
              </a:p>
              <a:p>
                <a:pPr marL="0" indent="0" algn="ctr">
                  <a:buNone/>
                </a:pPr>
                <a:r>
                  <a:rPr lang="en-US" sz="1600" dirty="0"/>
                  <a:t>(A) </a:t>
                </a:r>
              </a:p>
              <a:p>
                <a:pPr marL="0" indent="0">
                  <a:buNone/>
                </a:pPr>
                <a:r>
                  <a:rPr lang="en-US" sz="1600" dirty="0"/>
                  <a:t>Jets = “Umbrella” term = Many different phenomena can cause downstream </a:t>
                </a:r>
                <a:r>
                  <a:rPr lang="en-US" sz="1600" dirty="0">
                    <a:solidFill>
                      <a:srgbClr val="00B0F0"/>
                    </a:solidFill>
                  </a:rPr>
                  <a:t>density</a:t>
                </a:r>
                <a:r>
                  <a:rPr lang="en-US" sz="1600" dirty="0"/>
                  <a:t> and/or </a:t>
                </a:r>
                <a:r>
                  <a:rPr lang="en-US" sz="1600" dirty="0">
                    <a:solidFill>
                      <a:srgbClr val="FF0000"/>
                    </a:solidFill>
                  </a:rPr>
                  <a:t>velocity</a:t>
                </a:r>
                <a:r>
                  <a:rPr lang="en-US" sz="1600" dirty="0"/>
                  <a:t> enhancement  = many classes and generation mechanisms</a:t>
                </a:r>
                <a:r>
                  <a:rPr lang="el-GR" sz="1600" dirty="0"/>
                  <a:t>.</a:t>
                </a:r>
              </a:p>
              <a:p>
                <a:pPr marL="0" indent="0" algn="ctr">
                  <a:buNone/>
                </a:pPr>
                <a:r>
                  <a:rPr lang="en-US" sz="1600" dirty="0"/>
                  <a:t>(B)</a:t>
                </a:r>
              </a:p>
              <a:p>
                <a:pPr marL="0" indent="0">
                  <a:buNone/>
                </a:pPr>
                <a:r>
                  <a:rPr lang="en-US" sz="1600" dirty="0"/>
                  <a:t>We recently showed two, relevant to </a:t>
                </a:r>
                <a:r>
                  <a:rPr lang="en-US" sz="1600" dirty="0" err="1"/>
                  <a:t>Qpar</a:t>
                </a:r>
                <a:r>
                  <a:rPr lang="en-US" sz="1600" dirty="0"/>
                  <a:t> shock dynamics:</a:t>
                </a:r>
              </a:p>
              <a:p>
                <a:pPr marL="0" indent="0">
                  <a:buNone/>
                </a:pPr>
                <a:r>
                  <a:rPr lang="en-US" sz="1600" dirty="0"/>
                  <a:t>Shock reformation </a:t>
                </a:r>
                <a:r>
                  <a:rPr lang="en-US" sz="1600" dirty="0">
                    <a:sym typeface="Wingdings" panose="05000000000000000000" pitchFamily="2" charset="2"/>
                  </a:rPr>
                  <a:t> Embedded plasmoids (SLAMS / old shock fronts : </a:t>
                </a:r>
                <a:r>
                  <a:rPr lang="en-US" sz="1600" dirty="0">
                    <a:solidFill>
                      <a:srgbClr val="00B0F0"/>
                    </a:solidFill>
                    <a:sym typeface="Wingdings" panose="05000000000000000000" pitchFamily="2" charset="2"/>
                  </a:rPr>
                  <a:t>n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↑</m:t>
                    </m:r>
                  </m:oMath>
                </a14:m>
                <a:r>
                  <a:rPr lang="en-US" sz="1600" dirty="0">
                    <a:sym typeface="Wingdings" panose="05000000000000000000" pitchFamily="2" charset="2"/>
                  </a:rPr>
                  <a:t>) &amp; “trapped” SW within evolving upstream waves (</a:t>
                </a:r>
                <a:r>
                  <a:rPr lang="en-US" sz="1600" dirty="0">
                    <a:solidFill>
                      <a:srgbClr val="00B0F0"/>
                    </a:solidFill>
                    <a:sym typeface="Wingdings" panose="05000000000000000000" pitchFamily="2" charset="2"/>
                  </a:rPr>
                  <a:t>n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00B0F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↑</m:t>
                    </m:r>
                  </m:oMath>
                </a14:m>
                <a:r>
                  <a:rPr lang="en-US" sz="1600" dirty="0">
                    <a:sym typeface="Wingdings" panose="05000000000000000000" pitchFamily="2" charset="2"/>
                  </a:rPr>
                  <a:t>,</a:t>
                </a:r>
                <a:r>
                  <a:rPr lang="en-US" sz="1600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V</a:t>
                </a:r>
                <a14:m>
                  <m:oMath xmlns:m="http://schemas.openxmlformats.org/officeDocument/2006/math">
                    <m:r>
                      <a:rPr lang="en-US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↑</m:t>
                    </m:r>
                  </m:oMath>
                </a14:m>
                <a:r>
                  <a:rPr lang="en-US" sz="1600" dirty="0">
                    <a:sym typeface="Wingdings" panose="05000000000000000000" pitchFamily="2" charset="2"/>
                  </a:rPr>
                  <a:t>)</a:t>
                </a:r>
              </a:p>
              <a:p>
                <a:pPr marL="0" indent="0" algn="ctr">
                  <a:buNone/>
                </a:pPr>
                <a:r>
                  <a:rPr lang="en-US" sz="1600" dirty="0">
                    <a:sym typeface="Wingdings" panose="05000000000000000000" pitchFamily="2" charset="2"/>
                  </a:rPr>
                  <a:t>(C)</a:t>
                </a:r>
                <a:endParaRPr lang="en-US" sz="1600" dirty="0"/>
              </a:p>
              <a:p>
                <a:pPr marL="0" indent="0">
                  <a:buNone/>
                </a:pPr>
                <a:r>
                  <a:rPr lang="en-US" sz="1600" dirty="0"/>
                  <a:t>Jets in </a:t>
                </a:r>
                <a:r>
                  <a:rPr lang="en-US" sz="1600" dirty="0" err="1"/>
                  <a:t>Qpar</a:t>
                </a:r>
                <a:r>
                  <a:rPr lang="en-US" sz="1600" dirty="0"/>
                  <a:t> </a:t>
                </a:r>
                <a:r>
                  <a:rPr lang="en-US" sz="1600" dirty="0" err="1"/>
                  <a:t>MSh</a:t>
                </a:r>
                <a:r>
                  <a:rPr lang="en-US" sz="1600" dirty="0"/>
                  <a:t> = different VDFs throughout their life </a:t>
                </a:r>
                <a:endParaRPr lang="el-GR" sz="1600" dirty="0"/>
              </a:p>
              <a:p>
                <a:pPr>
                  <a:buFontTx/>
                  <a:buChar char="-"/>
                </a:pPr>
                <a:r>
                  <a:rPr lang="en-US" sz="1600" dirty="0"/>
                  <a:t>“wrong” properties due to more than 1 plasma population co-existing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600" dirty="0"/>
                  <a:t>)</a:t>
                </a:r>
                <a:endParaRPr lang="el-GR" sz="1600" dirty="0"/>
              </a:p>
              <a:p>
                <a:pPr>
                  <a:buFontTx/>
                  <a:buChar char="-"/>
                </a:pPr>
                <a:r>
                  <a:rPr lang="en-US" sz="1600" dirty="0"/>
                  <a:t>Interaction with MSH magnetic field changing velocity direction</a:t>
                </a:r>
              </a:p>
              <a:p>
                <a:pPr>
                  <a:buFontTx/>
                  <a:buChar char="-"/>
                </a:pPr>
                <a:r>
                  <a:rPr lang="en-US" sz="1600" dirty="0"/>
                  <a:t>VDFs connected to wave generation</a:t>
                </a:r>
              </a:p>
              <a:p>
                <a:pPr>
                  <a:buFontTx/>
                  <a:buChar char="-"/>
                </a:pPr>
                <a:r>
                  <a:rPr lang="en-US" sz="1600" dirty="0"/>
                  <a:t>Consequences on statistics/properties (size, propagation time, ability to generate bow waves, etc.) </a:t>
                </a:r>
              </a:p>
              <a:p>
                <a:pPr marL="0" indent="0" algn="ctr">
                  <a:buNone/>
                </a:pPr>
                <a:r>
                  <a:rPr lang="en-US" sz="1600" u="sng" dirty="0"/>
                  <a:t>Future work</a:t>
                </a:r>
              </a:p>
              <a:p>
                <a:r>
                  <a:rPr lang="en-US" sz="1600" dirty="0"/>
                  <a:t>Statistics : Need more events (I have quite a few but process is hard to automate it and manual labor is painful)</a:t>
                </a:r>
              </a:p>
              <a:p>
                <a:r>
                  <a:rPr lang="en-US" sz="1600" dirty="0"/>
                  <a:t>Simulations : (TBD – Quite some interesting results already though </a:t>
                </a:r>
                <a:r>
                  <a:rPr lang="en-US" sz="1600" dirty="0">
                    <a:sym typeface="Wingdings" panose="05000000000000000000" pitchFamily="2" charset="2"/>
                  </a:rPr>
                  <a:t></a:t>
                </a:r>
                <a:r>
                  <a:rPr lang="en-US" sz="1600" dirty="0"/>
                  <a:t>)</a:t>
                </a:r>
              </a:p>
              <a:p>
                <a:r>
                  <a:rPr lang="en-US" sz="1600" dirty="0"/>
                  <a:t>Investigation of wave generation (Eva: Jets &amp; Ida : </a:t>
                </a:r>
                <a:r>
                  <a:rPr lang="en-US" sz="1600" dirty="0" err="1"/>
                  <a:t>MSh</a:t>
                </a:r>
                <a:r>
                  <a:rPr lang="en-US" sz="1600" dirty="0"/>
                  <a:t>)</a:t>
                </a:r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6000" y="820726"/>
                <a:ext cx="11041200" cy="5790288"/>
              </a:xfrm>
              <a:blipFill>
                <a:blip r:embed="rId2"/>
                <a:stretch>
                  <a:fillRect l="-221" t="-632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Summary &amp; Conclusion</a:t>
            </a:r>
            <a:endParaRPr lang="sv-SE" dirty="0"/>
          </a:p>
        </p:txBody>
      </p:sp>
      <p:pic>
        <p:nvPicPr>
          <p:cNvPr id="1026" name="Picture 2" descr="KTH Logo Vector (.EPS) Free Download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9" y="7649"/>
            <a:ext cx="546041" cy="613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54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0914" y="0"/>
            <a:ext cx="11196286" cy="621000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400" dirty="0"/>
              <a:t>Extras</a:t>
            </a:r>
          </a:p>
        </p:txBody>
      </p:sp>
    </p:spTree>
    <p:extLst>
      <p:ext uri="{BB962C8B-B14F-4D97-AF65-F5344CB8AC3E}">
        <p14:creationId xmlns:p14="http://schemas.microsoft.com/office/powerpoint/2010/main" val="843573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Partial moments</a:t>
            </a:r>
            <a:endParaRPr lang="sv-SE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9A351F7-CB66-76B1-E7B7-48DD22A621C5}"/>
              </a:ext>
            </a:extLst>
          </p:cNvPr>
          <p:cNvSpPr txBox="1"/>
          <p:nvPr/>
        </p:nvSpPr>
        <p:spPr>
          <a:xfrm>
            <a:off x="-65714" y="6439871"/>
            <a:ext cx="616171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000000"/>
                </a:solidFill>
              </a:rPr>
              <a:t>Raptis, Karlsson, et al,. 2022 | (Ongoing)</a:t>
            </a:r>
          </a:p>
        </p:txBody>
      </p:sp>
      <p:pic>
        <p:nvPicPr>
          <p:cNvPr id="4" name="Picture 3" descr="Chart&#10;&#10;Description automatically generated">
            <a:extLst>
              <a:ext uri="{FF2B5EF4-FFF2-40B4-BE49-F238E27FC236}">
                <a16:creationId xmlns:a16="http://schemas.microsoft.com/office/drawing/2014/main" id="{DB7E275D-3B85-B79F-7A99-94418322FA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617" y="789089"/>
            <a:ext cx="9460766" cy="562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7172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Jets – references update (&gt;2019)</a:t>
            </a:r>
            <a:endParaRPr lang="sv-SE" dirty="0"/>
          </a:p>
        </p:txBody>
      </p:sp>
      <p:sp>
        <p:nvSpPr>
          <p:cNvPr id="12" name="Rectangle 11"/>
          <p:cNvSpPr/>
          <p:nvPr/>
        </p:nvSpPr>
        <p:spPr>
          <a:xfrm>
            <a:off x="4781640" y="1189705"/>
            <a:ext cx="741035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500" u="sng" dirty="0">
                <a:solidFill>
                  <a:srgbClr val="000000"/>
                </a:solidFill>
              </a:rPr>
              <a:t>Associated phenomena &amp; effects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500" b="1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Excitation</a:t>
            </a:r>
            <a:r>
              <a:rPr lang="en-US" sz="1500" dirty="0">
                <a:solidFill>
                  <a:srgbClr val="000000"/>
                </a:solidFill>
              </a:rPr>
              <a:t> of surface </a:t>
            </a:r>
            <a:r>
              <a:rPr lang="en-US" sz="1500" b="1" dirty="0" err="1">
                <a:solidFill>
                  <a:srgbClr val="000000"/>
                </a:solidFill>
              </a:rPr>
              <a:t>eigenmodes</a:t>
            </a:r>
            <a:r>
              <a:rPr lang="en-US" sz="1500" dirty="0">
                <a:solidFill>
                  <a:srgbClr val="000000"/>
                </a:solidFill>
              </a:rPr>
              <a:t> at magnetopause: </a:t>
            </a:r>
            <a:r>
              <a:rPr lang="en-US" sz="1500" dirty="0">
                <a:solidFill>
                  <a:srgbClr val="0070C0"/>
                </a:solidFill>
              </a:rPr>
              <a:t>Archer et al. (2019, 2021)</a:t>
            </a:r>
            <a:endParaRPr lang="en-US" sz="1500" b="1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Mirror mode waves </a:t>
            </a:r>
            <a:r>
              <a:rPr lang="en-US" sz="1500" dirty="0">
                <a:solidFill>
                  <a:srgbClr val="000000"/>
                </a:solidFill>
              </a:rPr>
              <a:t>and jets </a:t>
            </a:r>
            <a:r>
              <a:rPr lang="en-US" sz="1500" b="1" dirty="0">
                <a:solidFill>
                  <a:srgbClr val="000000"/>
                </a:solidFill>
              </a:rPr>
              <a:t>: </a:t>
            </a:r>
            <a:r>
              <a:rPr lang="en-US" sz="1500" dirty="0">
                <a:solidFill>
                  <a:srgbClr val="0070C0"/>
                </a:solidFill>
              </a:rPr>
              <a:t>Bianco-Cano et al. (2020)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Bursty </a:t>
            </a:r>
            <a:r>
              <a:rPr lang="en-US" sz="1500" b="1" dirty="0">
                <a:solidFill>
                  <a:srgbClr val="000000"/>
                </a:solidFill>
              </a:rPr>
              <a:t>magnetic reconnection</a:t>
            </a:r>
            <a:r>
              <a:rPr lang="en-US" sz="1500" dirty="0">
                <a:solidFill>
                  <a:srgbClr val="000000"/>
                </a:solidFill>
              </a:rPr>
              <a:t> at the Earth's magnetopause : </a:t>
            </a:r>
            <a:r>
              <a:rPr lang="en-US" sz="1500" dirty="0">
                <a:solidFill>
                  <a:srgbClr val="0070C0"/>
                </a:solidFill>
              </a:rPr>
              <a:t>Ng et al. (2021)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Ground-based magnetometer </a:t>
            </a:r>
            <a:r>
              <a:rPr lang="en-US" sz="1500" dirty="0">
                <a:solidFill>
                  <a:srgbClr val="000000"/>
                </a:solidFill>
              </a:rPr>
              <a:t>response  : </a:t>
            </a:r>
            <a:r>
              <a:rPr lang="en-US" sz="1500" dirty="0" err="1">
                <a:solidFill>
                  <a:srgbClr val="0070C0"/>
                </a:solidFill>
              </a:rPr>
              <a:t>Norenius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Generation </a:t>
            </a:r>
            <a:r>
              <a:rPr lang="en-US" sz="1500" b="1" dirty="0">
                <a:solidFill>
                  <a:srgbClr val="000000"/>
                </a:solidFill>
              </a:rPr>
              <a:t>of Pi2 pulsations </a:t>
            </a:r>
            <a:r>
              <a:rPr lang="en-US" sz="1500" dirty="0">
                <a:solidFill>
                  <a:srgbClr val="000000"/>
                </a:solidFill>
              </a:rPr>
              <a:t>: </a:t>
            </a:r>
            <a:r>
              <a:rPr lang="en-US" sz="1500" dirty="0" err="1">
                <a:solidFill>
                  <a:srgbClr val="0070C0"/>
                </a:solidFill>
              </a:rPr>
              <a:t>Katsavrias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B in jets, </a:t>
            </a:r>
            <a:r>
              <a:rPr lang="en-US" sz="1500" b="1" dirty="0" err="1">
                <a:solidFill>
                  <a:srgbClr val="000000"/>
                </a:solidFill>
              </a:rPr>
              <a:t>Bz</a:t>
            </a:r>
            <a:r>
              <a:rPr lang="en-US" sz="1500" b="1" dirty="0">
                <a:solidFill>
                  <a:srgbClr val="000000"/>
                </a:solidFill>
              </a:rPr>
              <a:t> variations near magnetopause</a:t>
            </a:r>
            <a:r>
              <a:rPr lang="en-US" sz="1500" dirty="0">
                <a:solidFill>
                  <a:srgbClr val="000000"/>
                </a:solidFill>
              </a:rPr>
              <a:t> : </a:t>
            </a:r>
            <a:r>
              <a:rPr lang="en-US" sz="1500" dirty="0" err="1">
                <a:solidFill>
                  <a:srgbClr val="0070C0"/>
                </a:solidFill>
              </a:rPr>
              <a:t>Vuorinen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</a:endParaRPr>
          </a:p>
          <a:p>
            <a:pPr algn="ctr"/>
            <a:r>
              <a:rPr lang="en-US" sz="1500" u="sng" dirty="0">
                <a:solidFill>
                  <a:srgbClr val="000000"/>
                </a:solidFill>
              </a:rPr>
              <a:t>Modeling &amp; formation</a:t>
            </a:r>
          </a:p>
          <a:p>
            <a:pPr algn="ctr"/>
            <a:endParaRPr lang="en-US" sz="1500" u="sng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Velocity &amp; magnetic field alignment </a:t>
            </a:r>
            <a:r>
              <a:rPr lang="en-US" sz="1500" dirty="0">
                <a:solidFill>
                  <a:srgbClr val="000000"/>
                </a:solidFill>
              </a:rPr>
              <a:t>in jets </a:t>
            </a:r>
            <a:r>
              <a:rPr lang="en-US" sz="1500" b="1" dirty="0">
                <a:solidFill>
                  <a:srgbClr val="000000"/>
                </a:solidFill>
              </a:rPr>
              <a:t>: </a:t>
            </a:r>
            <a:r>
              <a:rPr lang="en-US" sz="1500" dirty="0">
                <a:solidFill>
                  <a:srgbClr val="0070C0"/>
                </a:solidFill>
              </a:rPr>
              <a:t>Plaschke et al. (2020)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Classification</a:t>
            </a:r>
            <a:r>
              <a:rPr lang="en-US" sz="1500" dirty="0">
                <a:solidFill>
                  <a:srgbClr val="000000"/>
                </a:solidFill>
              </a:rPr>
              <a:t> of jets using MMS &amp; Neural Networks : </a:t>
            </a:r>
            <a:r>
              <a:rPr lang="en-US" sz="1500" dirty="0">
                <a:solidFill>
                  <a:srgbClr val="0070C0"/>
                </a:solidFill>
              </a:rPr>
              <a:t>Raptis et al. (2020a,</a:t>
            </a:r>
            <a:r>
              <a:rPr lang="en-US" sz="1500">
                <a:solidFill>
                  <a:srgbClr val="0070C0"/>
                </a:solidFill>
              </a:rPr>
              <a:t>2020b)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Comparison </a:t>
            </a:r>
            <a:r>
              <a:rPr lang="en-US" sz="1500" b="1" dirty="0">
                <a:solidFill>
                  <a:srgbClr val="000000"/>
                </a:solidFill>
              </a:rPr>
              <a:t>MMS vs simulations </a:t>
            </a:r>
            <a:r>
              <a:rPr lang="en-US" sz="1500" dirty="0">
                <a:solidFill>
                  <a:srgbClr val="000000"/>
                </a:solidFill>
              </a:rPr>
              <a:t>: </a:t>
            </a:r>
            <a:r>
              <a:rPr lang="en-US" sz="1500" dirty="0" err="1">
                <a:solidFill>
                  <a:srgbClr val="0070C0"/>
                </a:solidFill>
              </a:rPr>
              <a:t>Palmroth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Solar wind effect </a:t>
            </a:r>
            <a:r>
              <a:rPr lang="en-US" sz="1500" dirty="0">
                <a:solidFill>
                  <a:srgbClr val="000000"/>
                </a:solidFill>
              </a:rPr>
              <a:t>on jet formation : </a:t>
            </a:r>
            <a:r>
              <a:rPr lang="en-US" sz="1500" dirty="0" err="1">
                <a:solidFill>
                  <a:srgbClr val="0070C0"/>
                </a:solidFill>
              </a:rPr>
              <a:t>LaMoury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000000"/>
                </a:solidFill>
              </a:rPr>
              <a:t>Magnetosheath Jets and </a:t>
            </a:r>
            <a:r>
              <a:rPr lang="en-US" sz="1500" b="1" dirty="0">
                <a:solidFill>
                  <a:srgbClr val="000000"/>
                </a:solidFill>
              </a:rPr>
              <a:t>Plasmoids</a:t>
            </a:r>
            <a:r>
              <a:rPr lang="en-US" sz="1500" dirty="0">
                <a:solidFill>
                  <a:srgbClr val="000000"/>
                </a:solidFill>
              </a:rPr>
              <a:t> - Hybrid Simulations : </a:t>
            </a:r>
            <a:r>
              <a:rPr lang="en-US" sz="1500" dirty="0" err="1">
                <a:solidFill>
                  <a:srgbClr val="0070C0"/>
                </a:solidFill>
              </a:rPr>
              <a:t>Preisser</a:t>
            </a:r>
            <a:r>
              <a:rPr lang="en-US" sz="1500" dirty="0">
                <a:solidFill>
                  <a:srgbClr val="0070C0"/>
                </a:solidFill>
              </a:rPr>
              <a:t> et al. (2020)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b="1" dirty="0">
                <a:solidFill>
                  <a:srgbClr val="000000"/>
                </a:solidFill>
              </a:rPr>
              <a:t>Formation</a:t>
            </a:r>
            <a:r>
              <a:rPr lang="en-US" sz="1500" dirty="0">
                <a:solidFill>
                  <a:srgbClr val="000000"/>
                </a:solidFill>
              </a:rPr>
              <a:t> of jets in </a:t>
            </a:r>
            <a:r>
              <a:rPr lang="en-US" sz="1500" b="1" dirty="0">
                <a:solidFill>
                  <a:srgbClr val="000000"/>
                </a:solidFill>
              </a:rPr>
              <a:t>Quasi-perpendicular </a:t>
            </a:r>
            <a:r>
              <a:rPr lang="en-US" sz="1500" b="1" dirty="0" err="1">
                <a:solidFill>
                  <a:srgbClr val="000000"/>
                </a:solidFill>
              </a:rPr>
              <a:t>magnetosheath</a:t>
            </a:r>
            <a:r>
              <a:rPr lang="en-US" sz="1500" b="1" dirty="0">
                <a:solidFill>
                  <a:srgbClr val="000000"/>
                </a:solidFill>
              </a:rPr>
              <a:t> </a:t>
            </a:r>
            <a:r>
              <a:rPr lang="en-US" sz="1500" dirty="0">
                <a:solidFill>
                  <a:srgbClr val="000000"/>
                </a:solidFill>
              </a:rPr>
              <a:t>:  </a:t>
            </a:r>
            <a:r>
              <a:rPr lang="en-US" sz="1500" dirty="0" err="1">
                <a:solidFill>
                  <a:srgbClr val="0070C0"/>
                </a:solidFill>
              </a:rPr>
              <a:t>Primoz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330848"/>
            <a:ext cx="1221905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solidFill>
                  <a:srgbClr val="000000"/>
                </a:solidFill>
              </a:rPr>
              <a:t>And more : </a:t>
            </a:r>
            <a:r>
              <a:rPr lang="en-US" sz="1500" dirty="0">
                <a:solidFill>
                  <a:srgbClr val="0070C0"/>
                </a:solidFill>
              </a:rPr>
              <a:t>Liu et al. (2020a,2020b)</a:t>
            </a:r>
            <a:r>
              <a:rPr lang="en-US" sz="1500" dirty="0">
                <a:solidFill>
                  <a:srgbClr val="000000"/>
                </a:solidFill>
              </a:rPr>
              <a:t>,</a:t>
            </a:r>
            <a:r>
              <a:rPr lang="en-US" sz="1500" dirty="0">
                <a:solidFill>
                  <a:srgbClr val="0070C0"/>
                </a:solidFill>
              </a:rPr>
              <a:t> </a:t>
            </a:r>
            <a:r>
              <a:rPr lang="en-US" sz="1500" dirty="0" err="1">
                <a:solidFill>
                  <a:srgbClr val="0070C0"/>
                </a:solidFill>
              </a:rPr>
              <a:t>Omelchenko</a:t>
            </a:r>
            <a:r>
              <a:rPr lang="en-US" sz="1500" dirty="0">
                <a:solidFill>
                  <a:srgbClr val="0070C0"/>
                </a:solidFill>
              </a:rPr>
              <a:t> et al (2021)</a:t>
            </a:r>
            <a:r>
              <a:rPr lang="en-US" sz="1500" dirty="0">
                <a:solidFill>
                  <a:srgbClr val="000000"/>
                </a:solidFill>
              </a:rPr>
              <a:t>,</a:t>
            </a:r>
            <a:r>
              <a:rPr lang="en-US" sz="1500" dirty="0">
                <a:solidFill>
                  <a:srgbClr val="0070C0"/>
                </a:solidFill>
              </a:rPr>
              <a:t> </a:t>
            </a:r>
            <a:r>
              <a:rPr lang="en-US" sz="1500" dirty="0" err="1">
                <a:solidFill>
                  <a:srgbClr val="0070C0"/>
                </a:solidFill>
              </a:rPr>
              <a:t>Sibeck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  <a:r>
              <a:rPr lang="en-US" sz="1500" dirty="0">
                <a:solidFill>
                  <a:srgbClr val="000000"/>
                </a:solidFill>
              </a:rPr>
              <a:t>, </a:t>
            </a:r>
            <a:r>
              <a:rPr lang="en-US" sz="1500" dirty="0" err="1">
                <a:solidFill>
                  <a:srgbClr val="0070C0"/>
                </a:solidFill>
              </a:rPr>
              <a:t>Suni</a:t>
            </a:r>
            <a:r>
              <a:rPr lang="en-US" sz="1500" dirty="0">
                <a:solidFill>
                  <a:srgbClr val="0070C0"/>
                </a:solidFill>
              </a:rPr>
              <a:t> et al. (2021)</a:t>
            </a:r>
            <a:r>
              <a:rPr lang="en-US" sz="1500" dirty="0">
                <a:solidFill>
                  <a:srgbClr val="000000"/>
                </a:solidFill>
              </a:rPr>
              <a:t>, </a:t>
            </a:r>
            <a:r>
              <a:rPr lang="en-US" sz="1500" dirty="0" err="1">
                <a:solidFill>
                  <a:srgbClr val="0070C0"/>
                </a:solidFill>
              </a:rPr>
              <a:t>Tinoco</a:t>
            </a:r>
            <a:r>
              <a:rPr lang="en-US" sz="1500" dirty="0">
                <a:solidFill>
                  <a:srgbClr val="0070C0"/>
                </a:solidFill>
              </a:rPr>
              <a:t>-Arenas et al. (2022) </a:t>
            </a:r>
            <a:r>
              <a:rPr lang="en-US" sz="1500" dirty="0">
                <a:solidFill>
                  <a:srgbClr val="000000"/>
                </a:solidFill>
              </a:rPr>
              <a:t>… etc. etc.  </a:t>
            </a:r>
            <a:r>
              <a:rPr lang="en-US" sz="1500" dirty="0">
                <a:solidFill>
                  <a:srgbClr val="0070C0"/>
                </a:solidFill>
              </a:rPr>
              <a:t> </a:t>
            </a:r>
            <a:endParaRPr lang="sv-SE" sz="1500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6079" y="2682806"/>
            <a:ext cx="446556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>
                <a:solidFill>
                  <a:srgbClr val="000000"/>
                </a:solidFill>
              </a:rPr>
              <a:t>Jets Downstream of Collisionless Shocks</a:t>
            </a:r>
          </a:p>
          <a:p>
            <a:endParaRPr lang="en-US" u="sng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00"/>
                </a:solidFill>
              </a:rPr>
              <a:t>Plaschke et al. (2018)</a:t>
            </a:r>
          </a:p>
          <a:p>
            <a:pPr algn="ctr"/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dirty="0">
                <a:solidFill>
                  <a:srgbClr val="000000"/>
                </a:solidFill>
                <a:hlinkClick r:id="rId3"/>
              </a:rPr>
              <a:t>https://link.springer.com/article/10.1007/s11214-018-0516-3</a:t>
            </a:r>
            <a:r>
              <a:rPr lang="en-US" dirty="0">
                <a:solidFill>
                  <a:srgbClr val="000000"/>
                </a:solidFill>
              </a:rPr>
              <a:t> 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3927107" y="2146434"/>
            <a:ext cx="854533" cy="5363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86679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076531" y="326003"/>
            <a:ext cx="36314" cy="5766438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715618" y="1021659"/>
            <a:ext cx="11317653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-48741" y="6383142"/>
            <a:ext cx="414968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100" dirty="0">
                <a:solidFill>
                  <a:srgbClr val="000000"/>
                </a:solidFill>
              </a:rPr>
              <a:t>More information: Baker, et al. (2016) | Space </a:t>
            </a:r>
            <a:r>
              <a:rPr lang="en-US" sz="1100" dirty="0" err="1">
                <a:solidFill>
                  <a:srgbClr val="000000"/>
                </a:solidFill>
              </a:rPr>
              <a:t>Sci</a:t>
            </a:r>
            <a:r>
              <a:rPr lang="en-US" sz="1100" dirty="0">
                <a:solidFill>
                  <a:srgbClr val="000000"/>
                </a:solidFill>
              </a:rPr>
              <a:t> Rev 19</a:t>
            </a:r>
            <a:endParaRPr lang="el-GR" sz="1100" dirty="0">
              <a:solidFill>
                <a:srgbClr val="0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9006" y="2293970"/>
            <a:ext cx="55901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rgbClr val="0070C0"/>
                </a:solidFill>
              </a:rPr>
              <a:t>Pros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00"/>
                </a:solidFill>
              </a:rPr>
              <a:t>Always available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00"/>
                </a:solidFill>
              </a:rPr>
              <a:t>Decent resolution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00"/>
                </a:solidFill>
              </a:rPr>
              <a:t>Can be good for statistics due to availability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12845" y="2293970"/>
            <a:ext cx="559015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solidFill>
                  <a:srgbClr val="0070C0"/>
                </a:solidFill>
              </a:rPr>
              <a:t>Pros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00"/>
                </a:solidFill>
              </a:rPr>
              <a:t>Very high resolution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000000"/>
                </a:solidFill>
              </a:rPr>
              <a:t>Able to resolve structures close to boundary surfaces (e.g. mix of plasma close to magnetopause, bow shock, foreshock etc.)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506481" y="308457"/>
            <a:ext cx="3552576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b="1" u="sng" dirty="0">
                <a:solidFill>
                  <a:srgbClr val="000000"/>
                </a:solidFill>
              </a:rPr>
              <a:t>Fast/Survey</a:t>
            </a:r>
            <a:r>
              <a:rPr lang="en-US" sz="2500" u="sng" dirty="0">
                <a:solidFill>
                  <a:srgbClr val="000000"/>
                </a:solidFill>
              </a:rPr>
              <a:t> MMS data</a:t>
            </a:r>
            <a:endParaRPr lang="sv-SE" sz="2500" u="sng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768568" y="309977"/>
            <a:ext cx="257314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500" b="1" u="sng" dirty="0">
                <a:solidFill>
                  <a:srgbClr val="000000"/>
                </a:solidFill>
              </a:rPr>
              <a:t>Burst</a:t>
            </a:r>
            <a:r>
              <a:rPr lang="en-US" sz="2500" u="sng" dirty="0">
                <a:solidFill>
                  <a:srgbClr val="000000"/>
                </a:solidFill>
              </a:rPr>
              <a:t> MMS data</a:t>
            </a:r>
            <a:endParaRPr lang="sv-SE" sz="2500" u="sng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2845" y="3776322"/>
            <a:ext cx="559015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solidFill>
                <a:srgbClr val="000000"/>
              </a:solidFill>
            </a:endParaRPr>
          </a:p>
          <a:p>
            <a:pPr algn="ctr"/>
            <a:r>
              <a:rPr lang="en-US" u="sng" dirty="0">
                <a:solidFill>
                  <a:srgbClr val="FF3B3B"/>
                </a:solidFill>
              </a:rPr>
              <a:t>Cons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Blip>
                <a:blip r:embed="rId3"/>
              </a:buBlip>
            </a:pPr>
            <a:r>
              <a:rPr lang="en-US" dirty="0">
                <a:solidFill>
                  <a:srgbClr val="000000"/>
                </a:solidFill>
              </a:rPr>
              <a:t>Not available all the time, mostly available close to vital mission objectives (magnetopause, diffusion regions, shock transitions etc.)</a:t>
            </a:r>
          </a:p>
          <a:p>
            <a:pPr marL="285750" indent="-285750">
              <a:buBlip>
                <a:blip r:embed="rId3"/>
              </a:buBlip>
            </a:pPr>
            <a:r>
              <a:rPr lang="en-US" dirty="0">
                <a:solidFill>
                  <a:srgbClr val="000000"/>
                </a:solidFill>
              </a:rPr>
              <a:t>Hard to do proper large scale statistics due to biases generated from specific availability and manual choice of intervals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9006" y="4038282"/>
            <a:ext cx="55901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u="sng" dirty="0">
                <a:solidFill>
                  <a:srgbClr val="FF3B3B"/>
                </a:solidFill>
              </a:rPr>
              <a:t>Cons</a:t>
            </a:r>
          </a:p>
          <a:p>
            <a:endParaRPr lang="en-US" dirty="0">
              <a:solidFill>
                <a:srgbClr val="000000"/>
              </a:solidFill>
            </a:endParaRPr>
          </a:p>
          <a:p>
            <a:pPr marL="285750" indent="-285750">
              <a:buBlip>
                <a:blip r:embed="rId3"/>
              </a:buBlip>
            </a:pPr>
            <a:r>
              <a:rPr lang="en-US" dirty="0">
                <a:solidFill>
                  <a:srgbClr val="000000"/>
                </a:solidFill>
              </a:rPr>
              <a:t>Not suitable for small scale studies</a:t>
            </a:r>
          </a:p>
          <a:p>
            <a:pPr marL="285750" indent="-285750">
              <a:buBlip>
                <a:blip r:embed="rId3"/>
              </a:buBlip>
            </a:pPr>
            <a:r>
              <a:rPr lang="en-US" dirty="0">
                <a:solidFill>
                  <a:srgbClr val="000000"/>
                </a:solidFill>
              </a:rPr>
              <a:t>Could be misleading close to boundary surfaces (Magnetopause, Bow shock etc.)</a:t>
            </a:r>
            <a:endParaRPr lang="sv-SE" dirty="0">
              <a:solidFill>
                <a:srgbClr val="000000"/>
              </a:solidFill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771277" y="2175941"/>
            <a:ext cx="11293799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-48742" y="1385873"/>
            <a:ext cx="25633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</a:rPr>
              <a:t>FGM (magnetic field):</a:t>
            </a:r>
          </a:p>
          <a:p>
            <a:r>
              <a:rPr lang="en-US" sz="1400" dirty="0">
                <a:solidFill>
                  <a:srgbClr val="000000"/>
                </a:solidFill>
              </a:rPr>
              <a:t>FPI (plasma moments | ions):</a:t>
            </a:r>
          </a:p>
          <a:p>
            <a:r>
              <a:rPr lang="en-US" sz="1400" dirty="0">
                <a:solidFill>
                  <a:srgbClr val="000000"/>
                </a:solidFill>
              </a:rPr>
              <a:t>EDP (electric field):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39954" y="1385873"/>
            <a:ext cx="20882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0.0625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</a:rPr>
              <a:t>4.5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</a:rPr>
              <a:t>0.0313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11014" y="1385873"/>
            <a:ext cx="208825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00"/>
                </a:solidFill>
              </a:rPr>
              <a:t>0.0078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</a:rPr>
              <a:t>0.15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</a:rPr>
              <a:t> 0.00012218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11509" y="1139574"/>
            <a:ext cx="214513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u="sng" dirty="0">
                <a:solidFill>
                  <a:srgbClr val="00B050"/>
                </a:solidFill>
              </a:rPr>
              <a:t>Resolution (samples/s)</a:t>
            </a:r>
            <a:endParaRPr lang="sv-SE" sz="1500" u="sng" dirty="0">
              <a:solidFill>
                <a:srgbClr val="00B05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82569" y="1140472"/>
            <a:ext cx="214513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u="sng" dirty="0">
                <a:solidFill>
                  <a:srgbClr val="00B050"/>
                </a:solidFill>
              </a:rPr>
              <a:t>Resolution (samples/s)</a:t>
            </a:r>
            <a:endParaRPr lang="sv-SE" sz="1500" u="sng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8209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505" y="922122"/>
            <a:ext cx="3504981" cy="558410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SLAMS &amp; wave activity co-moving picture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174" y="1489835"/>
            <a:ext cx="3316785" cy="21651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721639" y="3875503"/>
            <a:ext cx="4113857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700" u="sng" dirty="0">
                <a:solidFill>
                  <a:srgbClr val="000000"/>
                </a:solidFill>
              </a:rPr>
              <a:t>Evolution of SLAMS </a:t>
            </a:r>
          </a:p>
          <a:p>
            <a:endParaRPr lang="en-US" sz="1700" dirty="0">
              <a:solidFill>
                <a:srgbClr val="00000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1700" dirty="0">
                <a:solidFill>
                  <a:srgbClr val="000000"/>
                </a:solidFill>
              </a:rPr>
              <a:t>Interaction with upstream whistler</a:t>
            </a:r>
          </a:p>
          <a:p>
            <a:pPr marL="285750" indent="-285750">
              <a:buFontTx/>
              <a:buChar char="-"/>
            </a:pPr>
            <a:r>
              <a:rPr lang="en-US" sz="1700" dirty="0">
                <a:solidFill>
                  <a:srgbClr val="000000"/>
                </a:solidFill>
              </a:rPr>
              <a:t>New peak /evolution*</a:t>
            </a:r>
          </a:p>
          <a:p>
            <a:pPr marL="285750" indent="-285750">
              <a:buFontTx/>
              <a:buChar char="-"/>
            </a:pPr>
            <a:r>
              <a:rPr lang="en-US" sz="1700" dirty="0">
                <a:solidFill>
                  <a:srgbClr val="000000"/>
                </a:solidFill>
              </a:rPr>
              <a:t>Formation of embedded plasmoid (</a:t>
            </a:r>
            <a:r>
              <a:rPr lang="en-US" sz="1700" i="1" dirty="0">
                <a:solidFill>
                  <a:srgbClr val="000000"/>
                </a:solidFill>
              </a:rPr>
              <a:t>downstream density enhancement</a:t>
            </a:r>
            <a:r>
              <a:rPr lang="en-US" sz="1700" dirty="0">
                <a:solidFill>
                  <a:srgbClr val="000000"/>
                </a:solidFill>
              </a:rPr>
              <a:t>)**</a:t>
            </a:r>
          </a:p>
        </p:txBody>
      </p:sp>
      <p:cxnSp>
        <p:nvCxnSpPr>
          <p:cNvPr id="12" name="Straight Arrow Connector 11"/>
          <p:cNvCxnSpPr>
            <a:cxnSpLocks/>
          </p:cNvCxnSpPr>
          <p:nvPr/>
        </p:nvCxnSpPr>
        <p:spPr>
          <a:xfrm flipV="1">
            <a:off x="4993247" y="2965450"/>
            <a:ext cx="3071253" cy="14606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cxnSpLocks/>
          </p:cNvCxnSpPr>
          <p:nvPr/>
        </p:nvCxnSpPr>
        <p:spPr>
          <a:xfrm flipV="1">
            <a:off x="4042870" y="3835400"/>
            <a:ext cx="3879021" cy="10655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cxnSpLocks/>
          </p:cNvCxnSpPr>
          <p:nvPr/>
        </p:nvCxnSpPr>
        <p:spPr>
          <a:xfrm flipV="1">
            <a:off x="5604509" y="5080000"/>
            <a:ext cx="2034541" cy="2042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57150" y="6136657"/>
            <a:ext cx="5006948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>
                <a:solidFill>
                  <a:srgbClr val="000000"/>
                </a:solidFill>
              </a:rPr>
              <a:t>* See similar examples by Turner et al. (2021), Chen et al. (2021)</a:t>
            </a:r>
            <a:endParaRPr lang="sv-SE" sz="1300" dirty="0"/>
          </a:p>
        </p:txBody>
      </p:sp>
      <p:sp>
        <p:nvSpPr>
          <p:cNvPr id="10" name="Rectangle 9"/>
          <p:cNvSpPr/>
          <p:nvPr/>
        </p:nvSpPr>
        <p:spPr>
          <a:xfrm>
            <a:off x="0" y="6354008"/>
            <a:ext cx="3294492" cy="2923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300" dirty="0">
                <a:solidFill>
                  <a:srgbClr val="000000"/>
                </a:solidFill>
              </a:rPr>
              <a:t>** See similar example by Liu et al. (2021)</a:t>
            </a:r>
            <a:endParaRPr lang="sv-SE" sz="1300" dirty="0"/>
          </a:p>
        </p:txBody>
      </p:sp>
    </p:spTree>
    <p:extLst>
      <p:ext uri="{BB962C8B-B14F-4D97-AF65-F5344CB8AC3E}">
        <p14:creationId xmlns:p14="http://schemas.microsoft.com/office/powerpoint/2010/main" val="7063408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General Observations of MMS</a:t>
            </a:r>
            <a:endParaRPr lang="sv-SE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7" y="1501140"/>
            <a:ext cx="4859438" cy="5029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101" y="1501140"/>
            <a:ext cx="4747065" cy="50292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795" y="1092200"/>
            <a:ext cx="2763467" cy="1803910"/>
          </a:xfrm>
          <a:prstGeom prst="rect">
            <a:avLst/>
          </a:prstGeom>
        </p:spPr>
      </p:pic>
      <p:sp>
        <p:nvSpPr>
          <p:cNvPr id="8" name="Right Brace 7"/>
          <p:cNvSpPr/>
          <p:nvPr/>
        </p:nvSpPr>
        <p:spPr>
          <a:xfrm rot="5400000">
            <a:off x="5407277" y="2024544"/>
            <a:ext cx="218440" cy="944880"/>
          </a:xfrm>
          <a:prstGeom prst="rightBrac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ight Brace 8"/>
          <p:cNvSpPr/>
          <p:nvPr/>
        </p:nvSpPr>
        <p:spPr>
          <a:xfrm rot="5400000">
            <a:off x="6781960" y="1967976"/>
            <a:ext cx="218440" cy="1117634"/>
          </a:xfrm>
          <a:prstGeom prst="rightBrace">
            <a:avLst/>
          </a:prstGeom>
          <a:ln w="1270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4572088" y="2650755"/>
            <a:ext cx="975272" cy="285485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9" idx="1"/>
          </p:cNvCxnSpPr>
          <p:nvPr/>
        </p:nvCxnSpPr>
        <p:spPr>
          <a:xfrm>
            <a:off x="6891180" y="2636013"/>
            <a:ext cx="690237" cy="300227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4990891" y="2992151"/>
                <a:ext cx="2400878" cy="3343800"/>
              </a:xfrm>
              <a:prstGeom prst="rect">
                <a:avLst/>
              </a:prstGeom>
              <a:noFill/>
              <a:ln>
                <a:solidFill>
                  <a:srgbClr val="000000"/>
                </a:solidFill>
                <a:prstDash val="sysDash"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u="sng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Solar Wind: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x</m:t>
                          </m:r>
                        </m:sub>
                      </m:sSub>
                      <m:r>
                        <a:rPr lang="en-US" sz="1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≫</m:t>
                      </m:r>
                    </m:oMath>
                  </m:oMathPara>
                </a14:m>
                <a:endParaRPr lang="en-US" sz="1400" b="0" i="0" dirty="0">
                  <a:solidFill>
                    <a:srgbClr val="000000"/>
                  </a:solidFill>
                  <a:latin typeface="Cambria Math" panose="020405030504060302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y</m:t>
                          </m:r>
                          <m: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z</m:t>
                          </m:r>
                        </m:sub>
                      </m:sSub>
                      <m:r>
                        <a:rPr lang="en-US" sz="1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~0</m:t>
                      </m:r>
                    </m:oMath>
                  </m:oMathPara>
                </a14:m>
                <a:endParaRPr lang="sv-SE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sz="1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≪</m:t>
                      </m:r>
                    </m:oMath>
                  </m:oMathPara>
                </a14:m>
                <a:endParaRPr lang="en-US" sz="1400" b="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𝑩</m:t>
                      </m:r>
                      <m:r>
                        <a:rPr lang="en-US" sz="1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≪</m:t>
                      </m:r>
                    </m:oMath>
                  </m:oMathPara>
                </a14:m>
                <a:endParaRPr lang="sv-SE" sz="14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1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Beam like distribution</a:t>
                </a:r>
                <a:endParaRPr lang="el-GR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el-GR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1400" u="sng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Foreshock </a:t>
                </a:r>
                <a:r>
                  <a:rPr lang="en-US" sz="1400" u="sng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" panose="05000000000000000000" pitchFamily="2" charset="2"/>
                  </a:rPr>
                  <a:t> Magnetosheath</a:t>
                </a:r>
                <a:endParaRPr lang="en-US" sz="1400" u="sng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1400" u="sng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(compressed – thermalized plasma)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v</m:t>
                      </m:r>
                      <m:r>
                        <a:rPr lang="en-US" sz="1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≪</m:t>
                      </m:r>
                      <m:sSub>
                        <m:sSubPr>
                          <m:ctrlPr>
                            <a:rPr lang="en-US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SW</m:t>
                          </m:r>
                        </m:sub>
                      </m:sSub>
                    </m:oMath>
                  </m:oMathPara>
                </a14:m>
                <a:endParaRPr lang="sv-SE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sz="14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≫</m:t>
                      </m:r>
                      <m:sSub>
                        <m:sSubPr>
                          <m:ctrlPr>
                            <a:rPr lang="en-US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n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4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SW</m:t>
                          </m:r>
                        </m:sub>
                      </m:sSub>
                    </m:oMath>
                  </m:oMathPara>
                </a14:m>
                <a:endParaRPr lang="en-US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𝑩</m:t>
                      </m:r>
                      <m:r>
                        <a:rPr lang="en-US" sz="1400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≫</m:t>
                      </m:r>
                    </m:oMath>
                  </m:oMathPara>
                </a14:m>
                <a:endParaRPr lang="sv-SE" sz="1400" b="1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r>
                  <a:rPr lang="en-US" sz="1400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Thermalized distribution</a:t>
                </a:r>
                <a:endParaRPr lang="sv-SE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ctr"/>
                <a:endParaRPr lang="sv-SE" sz="14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0891" y="2992151"/>
                <a:ext cx="2400878" cy="3343800"/>
              </a:xfrm>
              <a:prstGeom prst="rect">
                <a:avLst/>
              </a:prstGeom>
              <a:blipFill>
                <a:blip r:embed="rId5"/>
                <a:stretch>
                  <a:fillRect t="-182"/>
                </a:stretch>
              </a:blipFill>
              <a:ln>
                <a:solidFill>
                  <a:srgbClr val="000000"/>
                </a:solidFill>
                <a:prstDash val="sysDash"/>
              </a:ln>
            </p:spPr>
            <p:txBody>
              <a:bodyPr/>
              <a:lstStyle/>
              <a:p>
                <a:r>
                  <a:rPr lang="sv-S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6352241" y="892981"/>
            <a:ext cx="2696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u</a:t>
            </a:r>
            <a:endParaRPr lang="sv-SE" sz="1200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91180" y="895945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d</a:t>
            </a:r>
            <a:endParaRPr lang="sv-SE" sz="1200" dirty="0">
              <a:solidFill>
                <a:srgbClr val="FF0000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DD7D6E-ED6E-4F0D-8907-B629D916A226}"/>
              </a:ext>
            </a:extLst>
          </p:cNvPr>
          <p:cNvSpPr/>
          <p:nvPr/>
        </p:nvSpPr>
        <p:spPr>
          <a:xfrm>
            <a:off x="6487054" y="1103913"/>
            <a:ext cx="551064" cy="1546842"/>
          </a:xfrm>
          <a:prstGeom prst="rect">
            <a:avLst/>
          </a:prstGeom>
          <a:gradFill flip="none" rotWithShape="1">
            <a:gsLst>
              <a:gs pos="0">
                <a:srgbClr val="5F5F5F">
                  <a:alpha val="20000"/>
                </a:srgbClr>
              </a:gs>
              <a:gs pos="100000">
                <a:srgbClr val="5F5F5F">
                  <a:alpha val="20000"/>
                </a:srgbClr>
              </a:gs>
            </a:gsLst>
            <a:lin ang="10800000" scaled="1"/>
            <a:tileRect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322712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/>
              <a:t>Formation mechanism</a:t>
            </a:r>
            <a:endParaRPr lang="sv-S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698" y="666615"/>
            <a:ext cx="9062603" cy="5931619"/>
          </a:xfrm>
        </p:spPr>
      </p:pic>
    </p:spTree>
    <p:extLst>
      <p:ext uri="{BB962C8B-B14F-4D97-AF65-F5344CB8AC3E}">
        <p14:creationId xmlns:p14="http://schemas.microsoft.com/office/powerpoint/2010/main" val="34336842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Why in-situ classification with MMS?</a:t>
            </a:r>
            <a:endParaRPr lang="sv-SE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465000-9FD5-97FC-203D-76A77CD218F3}"/>
              </a:ext>
            </a:extLst>
          </p:cNvPr>
          <p:cNvSpPr txBox="1"/>
          <p:nvPr/>
        </p:nvSpPr>
        <p:spPr>
          <a:xfrm>
            <a:off x="0" y="6381057"/>
            <a:ext cx="615828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Raptis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Aminalragia-Giamini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et al. (2020) | Front. Astron. Space Sci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9F3C719-9FF9-1DA4-6240-C7D52B2A8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5870" y="2375531"/>
            <a:ext cx="6704828" cy="315832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3198CC2-9195-E099-89B6-D1F6CA521661}"/>
              </a:ext>
            </a:extLst>
          </p:cNvPr>
          <p:cNvSpPr txBox="1"/>
          <p:nvPr/>
        </p:nvSpPr>
        <p:spPr>
          <a:xfrm>
            <a:off x="659255" y="1397644"/>
            <a:ext cx="11104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00000"/>
                </a:solidFill>
              </a:rPr>
              <a:t>Not simultaneously upstream &amp; downstream measurements = Huge errors when using our only SW monitor</a:t>
            </a:r>
            <a:endParaRPr lang="LID4096" i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8798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Shock transitions with MMS</a:t>
            </a:r>
            <a:endParaRPr lang="sv-S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7556" y="1014167"/>
            <a:ext cx="8116887" cy="53875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401670"/>
            <a:ext cx="31069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Figure taken from : Drew Turner’s talk | SWSG2021</a:t>
            </a:r>
            <a:endParaRPr lang="sv-SE" sz="1000" dirty="0">
              <a:solidFill>
                <a:srgbClr val="0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154443" y="2517057"/>
            <a:ext cx="18826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Notice difference in the downstream plasma ?</a:t>
            </a:r>
            <a:endParaRPr lang="sv-S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0586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29528" y="5295441"/>
            <a:ext cx="17662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1600" dirty="0">
                <a:solidFill>
                  <a:srgbClr val="FFC000"/>
                </a:solidFill>
              </a:rPr>
              <a:t>Encapsulated Jet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Summarized properties – Encapsulated</a:t>
            </a:r>
            <a:endParaRPr lang="sv-S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73503" y="5621570"/>
                <a:ext cx="2972034" cy="5900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000000"/>
                    </a:solidFill>
                  </a:rPr>
                  <a:t>Jets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∥</m:t>
                        </m:r>
                      </m:sub>
                    </m:sSub>
                  </m:oMath>
                </a14:m>
                <a:r>
                  <a:rPr lang="sv-SE" sz="1600" dirty="0">
                    <a:solidFill>
                      <a:srgbClr val="000000"/>
                    </a:solidFill>
                  </a:rPr>
                  <a:t>-like MSH plasma enclosed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⊥</m:t>
                        </m:r>
                      </m:sub>
                    </m:sSub>
                  </m:oMath>
                </a14:m>
                <a:r>
                  <a:rPr lang="sv-SE" sz="1600" dirty="0">
                    <a:solidFill>
                      <a:srgbClr val="000000"/>
                    </a:solidFill>
                  </a:rPr>
                  <a:t> MSH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503" y="5621570"/>
                <a:ext cx="2972034" cy="590033"/>
              </a:xfrm>
              <a:prstGeom prst="rect">
                <a:avLst/>
              </a:prstGeom>
              <a:blipFill>
                <a:blip r:embed="rId3"/>
                <a:stretch>
                  <a:fillRect l="-1025" t="-3093" b="-12371"/>
                </a:stretch>
              </a:blipFill>
            </p:spPr>
            <p:txBody>
              <a:bodyPr/>
              <a:lstStyle/>
              <a:p>
                <a:r>
                  <a:rPr lang="LID4096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-42808" y="6406927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sz="1100" b="1" dirty="0">
                <a:solidFill>
                  <a:srgbClr val="000000"/>
                </a:solidFill>
              </a:rPr>
              <a:t>Raptis S.</a:t>
            </a:r>
            <a:r>
              <a:rPr lang="en-US" sz="1100" dirty="0">
                <a:solidFill>
                  <a:srgbClr val="000000"/>
                </a:solidFill>
              </a:rPr>
              <a:t>, Karlsson T., et al. (2020) | JGR</a:t>
            </a:r>
            <a:endParaRPr lang="el-GR" sz="1100" dirty="0">
              <a:solidFill>
                <a:srgbClr val="00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3502" y="1140543"/>
            <a:ext cx="2831690" cy="4031873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Possibly of magnetospheric origin (Vortices, KH)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Maybe connected to flank </a:t>
            </a:r>
            <a:r>
              <a:rPr lang="en-US" sz="1600" dirty="0" err="1">
                <a:solidFill>
                  <a:srgbClr val="000000"/>
                </a:solidFill>
              </a:rPr>
              <a:t>Qpar</a:t>
            </a:r>
            <a:r>
              <a:rPr lang="en-US" sz="1600" dirty="0">
                <a:solidFill>
                  <a:srgbClr val="000000"/>
                </a:solidFill>
              </a:rPr>
              <a:t> shock (High </a:t>
            </a:r>
            <a:r>
              <a:rPr lang="en-US" sz="1600" dirty="0" err="1">
                <a:solidFill>
                  <a:srgbClr val="000000"/>
                </a:solidFill>
              </a:rPr>
              <a:t>By,Bz</a:t>
            </a:r>
            <a:r>
              <a:rPr lang="en-US" sz="1600" dirty="0">
                <a:solidFill>
                  <a:srgbClr val="000000"/>
                </a:solidFill>
              </a:rPr>
              <a:t> IMF)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Foreshock transient &amp; reconnection association [</a:t>
            </a:r>
            <a:r>
              <a:rPr lang="en-US" sz="1600" dirty="0" err="1">
                <a:solidFill>
                  <a:srgbClr val="000000"/>
                </a:solidFill>
              </a:rPr>
              <a:t>Kajdič</a:t>
            </a:r>
            <a:r>
              <a:rPr lang="en-US" sz="1600" dirty="0">
                <a:solidFill>
                  <a:srgbClr val="000000"/>
                </a:solidFill>
              </a:rPr>
              <a:t> et al 2021]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Mainly velocity driven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Typically density reduction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1844135-C2C9-B64D-E614-52D1C0987C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6424" y="1662302"/>
            <a:ext cx="4963196" cy="327667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0F1EB85-2622-8877-7D8F-858EA9FA74D6}"/>
              </a:ext>
            </a:extLst>
          </p:cNvPr>
          <p:cNvSpPr/>
          <p:nvPr/>
        </p:nvSpPr>
        <p:spPr>
          <a:xfrm>
            <a:off x="7414732" y="3407311"/>
            <a:ext cx="4423250" cy="40005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52310D28-4C7C-4DAD-8A93-EB3DDB5353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536" y="859536"/>
            <a:ext cx="4162825" cy="499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01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1743</Words>
  <Application>Microsoft Office PowerPoint</Application>
  <PresentationFormat>Widescreen</PresentationFormat>
  <Paragraphs>274</Paragraphs>
  <Slides>27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Cambria Math</vt:lpstr>
      <vt:lpstr>Times New Roman</vt:lpstr>
      <vt:lpstr>Wingdings</vt:lpstr>
      <vt:lpstr>KU Leuven</vt:lpstr>
      <vt:lpstr>Εικόνα Bitmap</vt:lpstr>
      <vt:lpstr>Magnetosheath Jets using MMS  Savvas Raptis  Division of Space and Plasma Physics KTH Royal Institute of Technology, Stockholm, Sweden      Swedish Space Plasma Meeting 2022 Umea, Sweden 09/06/2022</vt:lpstr>
      <vt:lpstr>Magnetosheath Jets</vt:lpstr>
      <vt:lpstr>PowerPoint Presentation</vt:lpstr>
      <vt:lpstr>Shock, Magnetosheath &amp; Jet classification</vt:lpstr>
      <vt:lpstr>Summarized properties – Quasi Parallel</vt:lpstr>
      <vt:lpstr>Summarized properties – Quasi Perpendicular</vt:lpstr>
      <vt:lpstr>Summarized properties – Boundary</vt:lpstr>
      <vt:lpstr>MMS – Jet Database</vt:lpstr>
      <vt:lpstr>PowerPoint Presentation</vt:lpstr>
      <vt:lpstr>How are these jets created (Qpar/Boundary) ?</vt:lpstr>
      <vt:lpstr>Shock Reformation &amp; Magnetosheath Jets</vt:lpstr>
      <vt:lpstr>PowerPoint Presentation</vt:lpstr>
      <vt:lpstr>Qpar Magnetosheath jet – Fast data</vt:lpstr>
      <vt:lpstr>Qpar Magnetosheath jet – Burst data</vt:lpstr>
      <vt:lpstr>PowerPoint Presentation</vt:lpstr>
      <vt:lpstr>Jet evolution in Qpar Magnetosheath</vt:lpstr>
      <vt:lpstr>Summary &amp; Conclusion</vt:lpstr>
      <vt:lpstr>PowerPoint Presentation</vt:lpstr>
      <vt:lpstr>Partial moments</vt:lpstr>
      <vt:lpstr>Jets – references update (&gt;2019)</vt:lpstr>
      <vt:lpstr>PowerPoint Presentation</vt:lpstr>
      <vt:lpstr>SLAMS &amp; wave activity co-moving picture</vt:lpstr>
      <vt:lpstr>General Observations of MMS</vt:lpstr>
      <vt:lpstr>Formation mechanism</vt:lpstr>
      <vt:lpstr>Why in-situ classification with MMS?</vt:lpstr>
      <vt:lpstr>Shock transitions with MMS</vt:lpstr>
      <vt:lpstr>Summarized properties – Encapsulated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2017-09-13T11:47:32Z</dcterms:created>
  <dcterms:modified xsi:type="dcterms:W3CDTF">2022-06-22T08:46:01Z</dcterms:modified>
</cp:coreProperties>
</file>