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365" r:id="rId5"/>
    <p:sldId id="913" r:id="rId6"/>
    <p:sldId id="647" r:id="rId7"/>
    <p:sldId id="959" r:id="rId8"/>
    <p:sldId id="965" r:id="rId9"/>
    <p:sldId id="960" r:id="rId10"/>
    <p:sldId id="975" r:id="rId11"/>
    <p:sldId id="956" r:id="rId12"/>
    <p:sldId id="961" r:id="rId13"/>
    <p:sldId id="967" r:id="rId14"/>
    <p:sldId id="968" r:id="rId15"/>
    <p:sldId id="973" r:id="rId16"/>
    <p:sldId id="974" r:id="rId17"/>
    <p:sldId id="970" r:id="rId18"/>
    <p:sldId id="971" r:id="rId19"/>
    <p:sldId id="976" r:id="rId20"/>
    <p:sldId id="964" r:id="rId21"/>
    <p:sldId id="969" r:id="rId2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  <a:srgbClr val="808080"/>
    <a:srgbClr val="0000FF"/>
    <a:srgbClr val="EAEAEA"/>
    <a:srgbClr val="FF3B3B"/>
    <a:srgbClr val="FFC000"/>
    <a:srgbClr val="5F5F5F"/>
    <a:srgbClr val="DDDDDD"/>
    <a:srgbClr val="2F4D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95" autoAdjust="0"/>
    <p:restoredTop sz="93018" autoAdjust="0"/>
  </p:normalViewPr>
  <p:slideViewPr>
    <p:cSldViewPr snapToGrid="0" snapToObjects="1">
      <p:cViewPr varScale="1">
        <p:scale>
          <a:sx n="133" d="100"/>
          <a:sy n="133" d="100"/>
        </p:scale>
        <p:origin x="416" y="200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2F10F0-C865-984A-8E7D-AC656F8ECACC}" type="doc">
      <dgm:prSet loTypeId="urn:microsoft.com/office/officeart/2005/8/layout/cycle7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F8632E4-DA75-C94A-81B1-82A44B25C422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Theory</a:t>
          </a:r>
        </a:p>
      </dgm:t>
    </dgm:pt>
    <dgm:pt modelId="{BAE39B75-E559-9F4E-A1D8-29EA06FB6DCB}" type="parTrans" cxnId="{7530DE9F-A93E-1345-A0A9-6E62E546F1DC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6A10CE7-FED7-4146-B054-C731CC78BD1E}" type="sibTrans" cxnId="{7530DE9F-A93E-1345-A0A9-6E62E546F1DC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8EDE8352-C38A-7540-A478-868825C8DBDA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Exercises</a:t>
          </a:r>
        </a:p>
      </dgm:t>
    </dgm:pt>
    <dgm:pt modelId="{943AA900-B9DD-934A-B9B9-DC90D3B414F7}" type="parTrans" cxnId="{15C70466-2DDF-E547-B05A-077BCB3FDB74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F369E2E7-3C4E-7C45-A2DD-6D46E67D87C4}" type="sibTrans" cxnId="{15C70466-2DDF-E547-B05A-077BCB3FDB74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36EBEF43-B454-404B-A646-69394945E2E7}">
      <dgm:prSet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Analytical</a:t>
          </a:r>
        </a:p>
      </dgm:t>
    </dgm:pt>
    <dgm:pt modelId="{DCE04331-BC31-6341-9AAF-5FAB7A63DF4A}" type="parTrans" cxnId="{E545950F-19D7-4240-9CE0-A561649672E9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1BBCC939-A26C-824D-8E47-B40447F0997B}" type="sibTrans" cxnId="{E545950F-19D7-4240-9CE0-A561649672E9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4804B62A-341B-0846-A914-3101F36DC76D}">
      <dgm:prSet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Computational</a:t>
          </a:r>
        </a:p>
      </dgm:t>
    </dgm:pt>
    <dgm:pt modelId="{9301B445-FF9B-2348-9160-77C2296B4773}" type="parTrans" cxnId="{3B76502E-A22F-7843-A705-FECA5EA75C47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ABEF603D-85AB-C14D-A311-405DC7954232}" type="sibTrans" cxnId="{3B76502E-A22F-7843-A705-FECA5EA75C47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4CA75B35-584E-0848-8161-BC0E8CD34F8C}" type="pres">
      <dgm:prSet presAssocID="{3D2F10F0-C865-984A-8E7D-AC656F8ECACC}" presName="Name0" presStyleCnt="0">
        <dgm:presLayoutVars>
          <dgm:dir/>
          <dgm:resizeHandles val="exact"/>
        </dgm:presLayoutVars>
      </dgm:prSet>
      <dgm:spPr/>
    </dgm:pt>
    <dgm:pt modelId="{E85DAD85-7843-6D40-801D-819C4C61E297}" type="pres">
      <dgm:prSet presAssocID="{5F8632E4-DA75-C94A-81B1-82A44B25C422}" presName="node" presStyleLbl="node1" presStyleIdx="0" presStyleCnt="2">
        <dgm:presLayoutVars>
          <dgm:bulletEnabled val="1"/>
        </dgm:presLayoutVars>
      </dgm:prSet>
      <dgm:spPr/>
    </dgm:pt>
    <dgm:pt modelId="{25E8B178-1F2D-124D-991A-1E55E52250D7}" type="pres">
      <dgm:prSet presAssocID="{B6A10CE7-FED7-4146-B054-C731CC78BD1E}" presName="sibTrans" presStyleLbl="sibTrans2D1" presStyleIdx="0" presStyleCnt="2"/>
      <dgm:spPr/>
    </dgm:pt>
    <dgm:pt modelId="{BF05F0C4-DB08-5E4A-9190-FD31D397400B}" type="pres">
      <dgm:prSet presAssocID="{B6A10CE7-FED7-4146-B054-C731CC78BD1E}" presName="connectorText" presStyleLbl="sibTrans2D1" presStyleIdx="0" presStyleCnt="2"/>
      <dgm:spPr/>
    </dgm:pt>
    <dgm:pt modelId="{FC7A2EDE-F6F7-E546-AED7-7FA7A9D8CF28}" type="pres">
      <dgm:prSet presAssocID="{8EDE8352-C38A-7540-A478-868825C8DBDA}" presName="node" presStyleLbl="node1" presStyleIdx="1" presStyleCnt="2">
        <dgm:presLayoutVars>
          <dgm:bulletEnabled val="1"/>
        </dgm:presLayoutVars>
      </dgm:prSet>
      <dgm:spPr/>
    </dgm:pt>
    <dgm:pt modelId="{14F9D0BB-1DCB-4B48-BA76-36AA7C56BC0B}" type="pres">
      <dgm:prSet presAssocID="{F369E2E7-3C4E-7C45-A2DD-6D46E67D87C4}" presName="sibTrans" presStyleLbl="sibTrans2D1" presStyleIdx="1" presStyleCnt="2"/>
      <dgm:spPr/>
    </dgm:pt>
    <dgm:pt modelId="{814D7C84-AFFE-D54A-A994-6573863B3F55}" type="pres">
      <dgm:prSet presAssocID="{F369E2E7-3C4E-7C45-A2DD-6D46E67D87C4}" presName="connectorText" presStyleLbl="sibTrans2D1" presStyleIdx="1" presStyleCnt="2"/>
      <dgm:spPr/>
    </dgm:pt>
  </dgm:ptLst>
  <dgm:cxnLst>
    <dgm:cxn modelId="{E545950F-19D7-4240-9CE0-A561649672E9}" srcId="{8EDE8352-C38A-7540-A478-868825C8DBDA}" destId="{36EBEF43-B454-404B-A646-69394945E2E7}" srcOrd="0" destOrd="0" parTransId="{DCE04331-BC31-6341-9AAF-5FAB7A63DF4A}" sibTransId="{1BBCC939-A26C-824D-8E47-B40447F0997B}"/>
    <dgm:cxn modelId="{234B1415-4235-FC49-8D2F-0C8834ED488E}" type="presOf" srcId="{5F8632E4-DA75-C94A-81B1-82A44B25C422}" destId="{E85DAD85-7843-6D40-801D-819C4C61E297}" srcOrd="0" destOrd="0" presId="urn:microsoft.com/office/officeart/2005/8/layout/cycle7"/>
    <dgm:cxn modelId="{3B76502E-A22F-7843-A705-FECA5EA75C47}" srcId="{8EDE8352-C38A-7540-A478-868825C8DBDA}" destId="{4804B62A-341B-0846-A914-3101F36DC76D}" srcOrd="1" destOrd="0" parTransId="{9301B445-FF9B-2348-9160-77C2296B4773}" sibTransId="{ABEF603D-85AB-C14D-A311-405DC7954232}"/>
    <dgm:cxn modelId="{15C70466-2DDF-E547-B05A-077BCB3FDB74}" srcId="{3D2F10F0-C865-984A-8E7D-AC656F8ECACC}" destId="{8EDE8352-C38A-7540-A478-868825C8DBDA}" srcOrd="1" destOrd="0" parTransId="{943AA900-B9DD-934A-B9B9-DC90D3B414F7}" sibTransId="{F369E2E7-3C4E-7C45-A2DD-6D46E67D87C4}"/>
    <dgm:cxn modelId="{03244C67-E33D-FD40-9CE6-552EBF6C71C6}" type="presOf" srcId="{8EDE8352-C38A-7540-A478-868825C8DBDA}" destId="{FC7A2EDE-F6F7-E546-AED7-7FA7A9D8CF28}" srcOrd="0" destOrd="0" presId="urn:microsoft.com/office/officeart/2005/8/layout/cycle7"/>
    <dgm:cxn modelId="{4C9DCC77-A586-224A-9C54-CC57ACAB3B37}" type="presOf" srcId="{4804B62A-341B-0846-A914-3101F36DC76D}" destId="{FC7A2EDE-F6F7-E546-AED7-7FA7A9D8CF28}" srcOrd="0" destOrd="2" presId="urn:microsoft.com/office/officeart/2005/8/layout/cycle7"/>
    <dgm:cxn modelId="{F8A42B80-FD95-6447-8937-26B5E0FE0873}" type="presOf" srcId="{3D2F10F0-C865-984A-8E7D-AC656F8ECACC}" destId="{4CA75B35-584E-0848-8161-BC0E8CD34F8C}" srcOrd="0" destOrd="0" presId="urn:microsoft.com/office/officeart/2005/8/layout/cycle7"/>
    <dgm:cxn modelId="{042C5E9D-D124-7448-8205-485B4EAB7347}" type="presOf" srcId="{B6A10CE7-FED7-4146-B054-C731CC78BD1E}" destId="{BF05F0C4-DB08-5E4A-9190-FD31D397400B}" srcOrd="1" destOrd="0" presId="urn:microsoft.com/office/officeart/2005/8/layout/cycle7"/>
    <dgm:cxn modelId="{8EB3519F-FE8A-FF4B-8239-F7D45D6D6816}" type="presOf" srcId="{B6A10CE7-FED7-4146-B054-C731CC78BD1E}" destId="{25E8B178-1F2D-124D-991A-1E55E52250D7}" srcOrd="0" destOrd="0" presId="urn:microsoft.com/office/officeart/2005/8/layout/cycle7"/>
    <dgm:cxn modelId="{7530DE9F-A93E-1345-A0A9-6E62E546F1DC}" srcId="{3D2F10F0-C865-984A-8E7D-AC656F8ECACC}" destId="{5F8632E4-DA75-C94A-81B1-82A44B25C422}" srcOrd="0" destOrd="0" parTransId="{BAE39B75-E559-9F4E-A1D8-29EA06FB6DCB}" sibTransId="{B6A10CE7-FED7-4146-B054-C731CC78BD1E}"/>
    <dgm:cxn modelId="{B0AF38AE-394E-6F41-9706-9E802F5503CF}" type="presOf" srcId="{F369E2E7-3C4E-7C45-A2DD-6D46E67D87C4}" destId="{14F9D0BB-1DCB-4B48-BA76-36AA7C56BC0B}" srcOrd="0" destOrd="0" presId="urn:microsoft.com/office/officeart/2005/8/layout/cycle7"/>
    <dgm:cxn modelId="{09370CC8-8152-5F4D-B03C-6B76C91B93A8}" type="presOf" srcId="{F369E2E7-3C4E-7C45-A2DD-6D46E67D87C4}" destId="{814D7C84-AFFE-D54A-A994-6573863B3F55}" srcOrd="1" destOrd="0" presId="urn:microsoft.com/office/officeart/2005/8/layout/cycle7"/>
    <dgm:cxn modelId="{2817FFE9-9B9A-D541-A219-BA7E250F7205}" type="presOf" srcId="{36EBEF43-B454-404B-A646-69394945E2E7}" destId="{FC7A2EDE-F6F7-E546-AED7-7FA7A9D8CF28}" srcOrd="0" destOrd="1" presId="urn:microsoft.com/office/officeart/2005/8/layout/cycle7"/>
    <dgm:cxn modelId="{8033258F-0ADA-EF49-B477-BE79A90B0ED1}" type="presParOf" srcId="{4CA75B35-584E-0848-8161-BC0E8CD34F8C}" destId="{E85DAD85-7843-6D40-801D-819C4C61E297}" srcOrd="0" destOrd="0" presId="urn:microsoft.com/office/officeart/2005/8/layout/cycle7"/>
    <dgm:cxn modelId="{6BFF35E3-D599-DC4A-8F60-EEF6A8BEB64D}" type="presParOf" srcId="{4CA75B35-584E-0848-8161-BC0E8CD34F8C}" destId="{25E8B178-1F2D-124D-991A-1E55E52250D7}" srcOrd="1" destOrd="0" presId="urn:microsoft.com/office/officeart/2005/8/layout/cycle7"/>
    <dgm:cxn modelId="{0C92969D-96C3-3D4F-B5D1-A60D01329801}" type="presParOf" srcId="{25E8B178-1F2D-124D-991A-1E55E52250D7}" destId="{BF05F0C4-DB08-5E4A-9190-FD31D397400B}" srcOrd="0" destOrd="0" presId="urn:microsoft.com/office/officeart/2005/8/layout/cycle7"/>
    <dgm:cxn modelId="{07D58FEC-3432-794D-83D8-BF11B168A94B}" type="presParOf" srcId="{4CA75B35-584E-0848-8161-BC0E8CD34F8C}" destId="{FC7A2EDE-F6F7-E546-AED7-7FA7A9D8CF28}" srcOrd="2" destOrd="0" presId="urn:microsoft.com/office/officeart/2005/8/layout/cycle7"/>
    <dgm:cxn modelId="{96E0147E-D901-2545-87C4-A941A1CABAE8}" type="presParOf" srcId="{4CA75B35-584E-0848-8161-BC0E8CD34F8C}" destId="{14F9D0BB-1DCB-4B48-BA76-36AA7C56BC0B}" srcOrd="3" destOrd="0" presId="urn:microsoft.com/office/officeart/2005/8/layout/cycle7"/>
    <dgm:cxn modelId="{0D226E66-A063-BC4B-ABE3-3007B5ECA2D4}" type="presParOf" srcId="{14F9D0BB-1DCB-4B48-BA76-36AA7C56BC0B}" destId="{814D7C84-AFFE-D54A-A994-6573863B3F55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2F10F0-C865-984A-8E7D-AC656F8ECACC}" type="doc">
      <dgm:prSet loTypeId="urn:microsoft.com/office/officeart/2005/8/layout/cycle7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F8632E4-DA75-C94A-81B1-82A44B25C422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Theory</a:t>
          </a:r>
        </a:p>
      </dgm:t>
    </dgm:pt>
    <dgm:pt modelId="{BAE39B75-E559-9F4E-A1D8-29EA06FB6DCB}" type="parTrans" cxnId="{7530DE9F-A93E-1345-A0A9-6E62E546F1DC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6A10CE7-FED7-4146-B054-C731CC78BD1E}" type="sibTrans" cxnId="{7530DE9F-A93E-1345-A0A9-6E62E546F1DC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8EDE8352-C38A-7540-A478-868825C8DBDA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Research</a:t>
          </a:r>
        </a:p>
      </dgm:t>
    </dgm:pt>
    <dgm:pt modelId="{943AA900-B9DD-934A-B9B9-DC90D3B414F7}" type="parTrans" cxnId="{15C70466-2DDF-E547-B05A-077BCB3FDB74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F369E2E7-3C4E-7C45-A2DD-6D46E67D87C4}" type="sibTrans" cxnId="{15C70466-2DDF-E547-B05A-077BCB3FDB74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36EBEF43-B454-404B-A646-69394945E2E7}">
      <dgm:prSet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Analytical</a:t>
          </a:r>
        </a:p>
      </dgm:t>
    </dgm:pt>
    <dgm:pt modelId="{DCE04331-BC31-6341-9AAF-5FAB7A63DF4A}" type="parTrans" cxnId="{E545950F-19D7-4240-9CE0-A561649672E9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1BBCC939-A26C-824D-8E47-B40447F0997B}" type="sibTrans" cxnId="{E545950F-19D7-4240-9CE0-A561649672E9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4804B62A-341B-0846-A914-3101F36DC76D}">
      <dgm:prSet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Computational</a:t>
          </a:r>
        </a:p>
      </dgm:t>
    </dgm:pt>
    <dgm:pt modelId="{9301B445-FF9B-2348-9160-77C2296B4773}" type="parTrans" cxnId="{3B76502E-A22F-7843-A705-FECA5EA75C47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ABEF603D-85AB-C14D-A311-405DC7954232}" type="sibTrans" cxnId="{3B76502E-A22F-7843-A705-FECA5EA75C47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4CA75B35-584E-0848-8161-BC0E8CD34F8C}" type="pres">
      <dgm:prSet presAssocID="{3D2F10F0-C865-984A-8E7D-AC656F8ECACC}" presName="Name0" presStyleCnt="0">
        <dgm:presLayoutVars>
          <dgm:dir/>
          <dgm:resizeHandles val="exact"/>
        </dgm:presLayoutVars>
      </dgm:prSet>
      <dgm:spPr/>
    </dgm:pt>
    <dgm:pt modelId="{E85DAD85-7843-6D40-801D-819C4C61E297}" type="pres">
      <dgm:prSet presAssocID="{5F8632E4-DA75-C94A-81B1-82A44B25C422}" presName="node" presStyleLbl="node1" presStyleIdx="0" presStyleCnt="2">
        <dgm:presLayoutVars>
          <dgm:bulletEnabled val="1"/>
        </dgm:presLayoutVars>
      </dgm:prSet>
      <dgm:spPr/>
    </dgm:pt>
    <dgm:pt modelId="{25E8B178-1F2D-124D-991A-1E55E52250D7}" type="pres">
      <dgm:prSet presAssocID="{B6A10CE7-FED7-4146-B054-C731CC78BD1E}" presName="sibTrans" presStyleLbl="sibTrans2D1" presStyleIdx="0" presStyleCnt="2"/>
      <dgm:spPr/>
    </dgm:pt>
    <dgm:pt modelId="{BF05F0C4-DB08-5E4A-9190-FD31D397400B}" type="pres">
      <dgm:prSet presAssocID="{B6A10CE7-FED7-4146-B054-C731CC78BD1E}" presName="connectorText" presStyleLbl="sibTrans2D1" presStyleIdx="0" presStyleCnt="2"/>
      <dgm:spPr/>
    </dgm:pt>
    <dgm:pt modelId="{FC7A2EDE-F6F7-E546-AED7-7FA7A9D8CF28}" type="pres">
      <dgm:prSet presAssocID="{8EDE8352-C38A-7540-A478-868825C8DBDA}" presName="node" presStyleLbl="node1" presStyleIdx="1" presStyleCnt="2">
        <dgm:presLayoutVars>
          <dgm:bulletEnabled val="1"/>
        </dgm:presLayoutVars>
      </dgm:prSet>
      <dgm:spPr/>
    </dgm:pt>
    <dgm:pt modelId="{14F9D0BB-1DCB-4B48-BA76-36AA7C56BC0B}" type="pres">
      <dgm:prSet presAssocID="{F369E2E7-3C4E-7C45-A2DD-6D46E67D87C4}" presName="sibTrans" presStyleLbl="sibTrans2D1" presStyleIdx="1" presStyleCnt="2"/>
      <dgm:spPr/>
    </dgm:pt>
    <dgm:pt modelId="{814D7C84-AFFE-D54A-A994-6573863B3F55}" type="pres">
      <dgm:prSet presAssocID="{F369E2E7-3C4E-7C45-A2DD-6D46E67D87C4}" presName="connectorText" presStyleLbl="sibTrans2D1" presStyleIdx="1" presStyleCnt="2"/>
      <dgm:spPr/>
    </dgm:pt>
  </dgm:ptLst>
  <dgm:cxnLst>
    <dgm:cxn modelId="{E545950F-19D7-4240-9CE0-A561649672E9}" srcId="{8EDE8352-C38A-7540-A478-868825C8DBDA}" destId="{36EBEF43-B454-404B-A646-69394945E2E7}" srcOrd="0" destOrd="0" parTransId="{DCE04331-BC31-6341-9AAF-5FAB7A63DF4A}" sibTransId="{1BBCC939-A26C-824D-8E47-B40447F0997B}"/>
    <dgm:cxn modelId="{234B1415-4235-FC49-8D2F-0C8834ED488E}" type="presOf" srcId="{5F8632E4-DA75-C94A-81B1-82A44B25C422}" destId="{E85DAD85-7843-6D40-801D-819C4C61E297}" srcOrd="0" destOrd="0" presId="urn:microsoft.com/office/officeart/2005/8/layout/cycle7"/>
    <dgm:cxn modelId="{3B76502E-A22F-7843-A705-FECA5EA75C47}" srcId="{8EDE8352-C38A-7540-A478-868825C8DBDA}" destId="{4804B62A-341B-0846-A914-3101F36DC76D}" srcOrd="1" destOrd="0" parTransId="{9301B445-FF9B-2348-9160-77C2296B4773}" sibTransId="{ABEF603D-85AB-C14D-A311-405DC7954232}"/>
    <dgm:cxn modelId="{15C70466-2DDF-E547-B05A-077BCB3FDB74}" srcId="{3D2F10F0-C865-984A-8E7D-AC656F8ECACC}" destId="{8EDE8352-C38A-7540-A478-868825C8DBDA}" srcOrd="1" destOrd="0" parTransId="{943AA900-B9DD-934A-B9B9-DC90D3B414F7}" sibTransId="{F369E2E7-3C4E-7C45-A2DD-6D46E67D87C4}"/>
    <dgm:cxn modelId="{03244C67-E33D-FD40-9CE6-552EBF6C71C6}" type="presOf" srcId="{8EDE8352-C38A-7540-A478-868825C8DBDA}" destId="{FC7A2EDE-F6F7-E546-AED7-7FA7A9D8CF28}" srcOrd="0" destOrd="0" presId="urn:microsoft.com/office/officeart/2005/8/layout/cycle7"/>
    <dgm:cxn modelId="{4C9DCC77-A586-224A-9C54-CC57ACAB3B37}" type="presOf" srcId="{4804B62A-341B-0846-A914-3101F36DC76D}" destId="{FC7A2EDE-F6F7-E546-AED7-7FA7A9D8CF28}" srcOrd="0" destOrd="2" presId="urn:microsoft.com/office/officeart/2005/8/layout/cycle7"/>
    <dgm:cxn modelId="{F8A42B80-FD95-6447-8937-26B5E0FE0873}" type="presOf" srcId="{3D2F10F0-C865-984A-8E7D-AC656F8ECACC}" destId="{4CA75B35-584E-0848-8161-BC0E8CD34F8C}" srcOrd="0" destOrd="0" presId="urn:microsoft.com/office/officeart/2005/8/layout/cycle7"/>
    <dgm:cxn modelId="{042C5E9D-D124-7448-8205-485B4EAB7347}" type="presOf" srcId="{B6A10CE7-FED7-4146-B054-C731CC78BD1E}" destId="{BF05F0C4-DB08-5E4A-9190-FD31D397400B}" srcOrd="1" destOrd="0" presId="urn:microsoft.com/office/officeart/2005/8/layout/cycle7"/>
    <dgm:cxn modelId="{8EB3519F-FE8A-FF4B-8239-F7D45D6D6816}" type="presOf" srcId="{B6A10CE7-FED7-4146-B054-C731CC78BD1E}" destId="{25E8B178-1F2D-124D-991A-1E55E52250D7}" srcOrd="0" destOrd="0" presId="urn:microsoft.com/office/officeart/2005/8/layout/cycle7"/>
    <dgm:cxn modelId="{7530DE9F-A93E-1345-A0A9-6E62E546F1DC}" srcId="{3D2F10F0-C865-984A-8E7D-AC656F8ECACC}" destId="{5F8632E4-DA75-C94A-81B1-82A44B25C422}" srcOrd="0" destOrd="0" parTransId="{BAE39B75-E559-9F4E-A1D8-29EA06FB6DCB}" sibTransId="{B6A10CE7-FED7-4146-B054-C731CC78BD1E}"/>
    <dgm:cxn modelId="{B0AF38AE-394E-6F41-9706-9E802F5503CF}" type="presOf" srcId="{F369E2E7-3C4E-7C45-A2DD-6D46E67D87C4}" destId="{14F9D0BB-1DCB-4B48-BA76-36AA7C56BC0B}" srcOrd="0" destOrd="0" presId="urn:microsoft.com/office/officeart/2005/8/layout/cycle7"/>
    <dgm:cxn modelId="{09370CC8-8152-5F4D-B03C-6B76C91B93A8}" type="presOf" srcId="{F369E2E7-3C4E-7C45-A2DD-6D46E67D87C4}" destId="{814D7C84-AFFE-D54A-A994-6573863B3F55}" srcOrd="1" destOrd="0" presId="urn:microsoft.com/office/officeart/2005/8/layout/cycle7"/>
    <dgm:cxn modelId="{2817FFE9-9B9A-D541-A219-BA7E250F7205}" type="presOf" srcId="{36EBEF43-B454-404B-A646-69394945E2E7}" destId="{FC7A2EDE-F6F7-E546-AED7-7FA7A9D8CF28}" srcOrd="0" destOrd="1" presId="urn:microsoft.com/office/officeart/2005/8/layout/cycle7"/>
    <dgm:cxn modelId="{8033258F-0ADA-EF49-B477-BE79A90B0ED1}" type="presParOf" srcId="{4CA75B35-584E-0848-8161-BC0E8CD34F8C}" destId="{E85DAD85-7843-6D40-801D-819C4C61E297}" srcOrd="0" destOrd="0" presId="urn:microsoft.com/office/officeart/2005/8/layout/cycle7"/>
    <dgm:cxn modelId="{6BFF35E3-D599-DC4A-8F60-EEF6A8BEB64D}" type="presParOf" srcId="{4CA75B35-584E-0848-8161-BC0E8CD34F8C}" destId="{25E8B178-1F2D-124D-991A-1E55E52250D7}" srcOrd="1" destOrd="0" presId="urn:microsoft.com/office/officeart/2005/8/layout/cycle7"/>
    <dgm:cxn modelId="{0C92969D-96C3-3D4F-B5D1-A60D01329801}" type="presParOf" srcId="{25E8B178-1F2D-124D-991A-1E55E52250D7}" destId="{BF05F0C4-DB08-5E4A-9190-FD31D397400B}" srcOrd="0" destOrd="0" presId="urn:microsoft.com/office/officeart/2005/8/layout/cycle7"/>
    <dgm:cxn modelId="{07D58FEC-3432-794D-83D8-BF11B168A94B}" type="presParOf" srcId="{4CA75B35-584E-0848-8161-BC0E8CD34F8C}" destId="{FC7A2EDE-F6F7-E546-AED7-7FA7A9D8CF28}" srcOrd="2" destOrd="0" presId="urn:microsoft.com/office/officeart/2005/8/layout/cycle7"/>
    <dgm:cxn modelId="{96E0147E-D901-2545-87C4-A941A1CABAE8}" type="presParOf" srcId="{4CA75B35-584E-0848-8161-BC0E8CD34F8C}" destId="{14F9D0BB-1DCB-4B48-BA76-36AA7C56BC0B}" srcOrd="3" destOrd="0" presId="urn:microsoft.com/office/officeart/2005/8/layout/cycle7"/>
    <dgm:cxn modelId="{0D226E66-A063-BC4B-ABE3-3007B5ECA2D4}" type="presParOf" srcId="{14F9D0BB-1DCB-4B48-BA76-36AA7C56BC0B}" destId="{814D7C84-AFFE-D54A-A994-6573863B3F55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09FD69-3D32-3640-B631-CBF61CC75FC4}" type="doc">
      <dgm:prSet loTypeId="urn:microsoft.com/office/officeart/2005/8/layout/process1" loCatId="" qsTypeId="urn:microsoft.com/office/officeart/2005/8/quickstyle/simple1" qsCatId="simple" csTypeId="urn:microsoft.com/office/officeart/2005/8/colors/accent4_1" csCatId="accent4" phldr="1"/>
      <dgm:spPr/>
    </dgm:pt>
    <dgm:pt modelId="{8CDC9924-6F18-974C-8F1D-965459EE3C8F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Download and pre-process data</a:t>
          </a:r>
        </a:p>
      </dgm:t>
    </dgm:pt>
    <dgm:pt modelId="{70A0A05E-89B4-9545-8864-51CD87B280E1}" type="parTrans" cxnId="{98121CC0-ACCD-8E40-9F98-506A1342FFAE}">
      <dgm:prSet/>
      <dgm:spPr/>
      <dgm:t>
        <a:bodyPr/>
        <a:lstStyle/>
        <a:p>
          <a:endParaRPr lang="en-US"/>
        </a:p>
      </dgm:t>
    </dgm:pt>
    <dgm:pt modelId="{7485A163-358F-3347-BA9B-7D380A0F70EB}" type="sibTrans" cxnId="{98121CC0-ACCD-8E40-9F98-506A1342FFAE}">
      <dgm:prSet/>
      <dgm:spPr/>
      <dgm:t>
        <a:bodyPr/>
        <a:lstStyle/>
        <a:p>
          <a:endParaRPr lang="en-US"/>
        </a:p>
      </dgm:t>
    </dgm:pt>
    <dgm:pt modelId="{8A2A742F-D8E7-404D-A20F-2FE4E33208A7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Write scripts to load and analyze data</a:t>
          </a:r>
        </a:p>
      </dgm:t>
    </dgm:pt>
    <dgm:pt modelId="{F104CE84-499B-9446-93F9-3F2FC0625C3D}" type="parTrans" cxnId="{AA73E875-0F18-AB49-9EB2-6A3B73316660}">
      <dgm:prSet/>
      <dgm:spPr/>
      <dgm:t>
        <a:bodyPr/>
        <a:lstStyle/>
        <a:p>
          <a:endParaRPr lang="en-US"/>
        </a:p>
      </dgm:t>
    </dgm:pt>
    <dgm:pt modelId="{49B9F5BE-E392-1C47-9239-7F6DDEFD6FAC}" type="sibTrans" cxnId="{AA73E875-0F18-AB49-9EB2-6A3B73316660}">
      <dgm:prSet/>
      <dgm:spPr/>
      <dgm:t>
        <a:bodyPr/>
        <a:lstStyle/>
        <a:p>
          <a:endParaRPr lang="en-US"/>
        </a:p>
      </dgm:t>
    </dgm:pt>
    <dgm:pt modelId="{907AD53D-EE20-AC42-8E01-10E44CDABC90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Results and Interpretation</a:t>
          </a:r>
        </a:p>
      </dgm:t>
    </dgm:pt>
    <dgm:pt modelId="{D86B228D-D063-E44F-BFBA-A52D45A13A06}" type="parTrans" cxnId="{EFDFD306-A7B4-CD4F-A6AC-29472AC51904}">
      <dgm:prSet/>
      <dgm:spPr/>
      <dgm:t>
        <a:bodyPr/>
        <a:lstStyle/>
        <a:p>
          <a:endParaRPr lang="en-US"/>
        </a:p>
      </dgm:t>
    </dgm:pt>
    <dgm:pt modelId="{F33BA628-BD81-B845-9071-9313DD75635D}" type="sibTrans" cxnId="{EFDFD306-A7B4-CD4F-A6AC-29472AC51904}">
      <dgm:prSet/>
      <dgm:spPr/>
      <dgm:t>
        <a:bodyPr/>
        <a:lstStyle/>
        <a:p>
          <a:endParaRPr lang="en-US"/>
        </a:p>
      </dgm:t>
    </dgm:pt>
    <dgm:pt modelId="{5F5505FD-AFC4-5143-824C-3537CA679799}" type="pres">
      <dgm:prSet presAssocID="{0809FD69-3D32-3640-B631-CBF61CC75FC4}" presName="Name0" presStyleCnt="0">
        <dgm:presLayoutVars>
          <dgm:dir/>
          <dgm:resizeHandles val="exact"/>
        </dgm:presLayoutVars>
      </dgm:prSet>
      <dgm:spPr/>
    </dgm:pt>
    <dgm:pt modelId="{77892BDB-F8EF-604B-82B9-848D9C50C7C9}" type="pres">
      <dgm:prSet presAssocID="{8CDC9924-6F18-974C-8F1D-965459EE3C8F}" presName="node" presStyleLbl="node1" presStyleIdx="0" presStyleCnt="3">
        <dgm:presLayoutVars>
          <dgm:bulletEnabled val="1"/>
        </dgm:presLayoutVars>
      </dgm:prSet>
      <dgm:spPr/>
    </dgm:pt>
    <dgm:pt modelId="{3629B07F-0660-7A42-82AA-456AEB53B031}" type="pres">
      <dgm:prSet presAssocID="{7485A163-358F-3347-BA9B-7D380A0F70EB}" presName="sibTrans" presStyleLbl="sibTrans2D1" presStyleIdx="0" presStyleCnt="2"/>
      <dgm:spPr/>
    </dgm:pt>
    <dgm:pt modelId="{EB7550F0-154C-CB48-9097-6E671EC5136A}" type="pres">
      <dgm:prSet presAssocID="{7485A163-358F-3347-BA9B-7D380A0F70EB}" presName="connectorText" presStyleLbl="sibTrans2D1" presStyleIdx="0" presStyleCnt="2"/>
      <dgm:spPr/>
    </dgm:pt>
    <dgm:pt modelId="{43B76929-7406-A246-B9D0-6642456C139B}" type="pres">
      <dgm:prSet presAssocID="{8A2A742F-D8E7-404D-A20F-2FE4E33208A7}" presName="node" presStyleLbl="node1" presStyleIdx="1" presStyleCnt="3">
        <dgm:presLayoutVars>
          <dgm:bulletEnabled val="1"/>
        </dgm:presLayoutVars>
      </dgm:prSet>
      <dgm:spPr/>
    </dgm:pt>
    <dgm:pt modelId="{875019CD-8685-B34F-8E94-61B9FCA17487}" type="pres">
      <dgm:prSet presAssocID="{49B9F5BE-E392-1C47-9239-7F6DDEFD6FAC}" presName="sibTrans" presStyleLbl="sibTrans2D1" presStyleIdx="1" presStyleCnt="2"/>
      <dgm:spPr/>
    </dgm:pt>
    <dgm:pt modelId="{8157A16B-FD3D-1549-B081-A92DB9F97B27}" type="pres">
      <dgm:prSet presAssocID="{49B9F5BE-E392-1C47-9239-7F6DDEFD6FAC}" presName="connectorText" presStyleLbl="sibTrans2D1" presStyleIdx="1" presStyleCnt="2"/>
      <dgm:spPr/>
    </dgm:pt>
    <dgm:pt modelId="{5377B064-5ECC-8644-8AC4-9EC70B7E5C32}" type="pres">
      <dgm:prSet presAssocID="{907AD53D-EE20-AC42-8E01-10E44CDABC90}" presName="node" presStyleLbl="node1" presStyleIdx="2" presStyleCnt="3">
        <dgm:presLayoutVars>
          <dgm:bulletEnabled val="1"/>
        </dgm:presLayoutVars>
      </dgm:prSet>
      <dgm:spPr/>
    </dgm:pt>
  </dgm:ptLst>
  <dgm:cxnLst>
    <dgm:cxn modelId="{8AD28006-D85B-8442-83E3-4D9CF20B665F}" type="presOf" srcId="{8CDC9924-6F18-974C-8F1D-965459EE3C8F}" destId="{77892BDB-F8EF-604B-82B9-848D9C50C7C9}" srcOrd="0" destOrd="0" presId="urn:microsoft.com/office/officeart/2005/8/layout/process1"/>
    <dgm:cxn modelId="{EFDFD306-A7B4-CD4F-A6AC-29472AC51904}" srcId="{0809FD69-3D32-3640-B631-CBF61CC75FC4}" destId="{907AD53D-EE20-AC42-8E01-10E44CDABC90}" srcOrd="2" destOrd="0" parTransId="{D86B228D-D063-E44F-BFBA-A52D45A13A06}" sibTransId="{F33BA628-BD81-B845-9071-9313DD75635D}"/>
    <dgm:cxn modelId="{03702523-60EE-7E4B-BDBB-278F0124816B}" type="presOf" srcId="{8A2A742F-D8E7-404D-A20F-2FE4E33208A7}" destId="{43B76929-7406-A246-B9D0-6642456C139B}" srcOrd="0" destOrd="0" presId="urn:microsoft.com/office/officeart/2005/8/layout/process1"/>
    <dgm:cxn modelId="{08121344-D072-C147-AE00-F48980125557}" type="presOf" srcId="{7485A163-358F-3347-BA9B-7D380A0F70EB}" destId="{3629B07F-0660-7A42-82AA-456AEB53B031}" srcOrd="0" destOrd="0" presId="urn:microsoft.com/office/officeart/2005/8/layout/process1"/>
    <dgm:cxn modelId="{AA73E875-0F18-AB49-9EB2-6A3B73316660}" srcId="{0809FD69-3D32-3640-B631-CBF61CC75FC4}" destId="{8A2A742F-D8E7-404D-A20F-2FE4E33208A7}" srcOrd="1" destOrd="0" parTransId="{F104CE84-499B-9446-93F9-3F2FC0625C3D}" sibTransId="{49B9F5BE-E392-1C47-9239-7F6DDEFD6FAC}"/>
    <dgm:cxn modelId="{C063EE8F-BDF7-314A-A443-964921594224}" type="presOf" srcId="{907AD53D-EE20-AC42-8E01-10E44CDABC90}" destId="{5377B064-5ECC-8644-8AC4-9EC70B7E5C32}" srcOrd="0" destOrd="0" presId="urn:microsoft.com/office/officeart/2005/8/layout/process1"/>
    <dgm:cxn modelId="{59CABDA4-9178-9F44-B68C-089E7E301B28}" type="presOf" srcId="{49B9F5BE-E392-1C47-9239-7F6DDEFD6FAC}" destId="{8157A16B-FD3D-1549-B081-A92DB9F97B27}" srcOrd="1" destOrd="0" presId="urn:microsoft.com/office/officeart/2005/8/layout/process1"/>
    <dgm:cxn modelId="{98121CC0-ACCD-8E40-9F98-506A1342FFAE}" srcId="{0809FD69-3D32-3640-B631-CBF61CC75FC4}" destId="{8CDC9924-6F18-974C-8F1D-965459EE3C8F}" srcOrd="0" destOrd="0" parTransId="{70A0A05E-89B4-9545-8864-51CD87B280E1}" sibTransId="{7485A163-358F-3347-BA9B-7D380A0F70EB}"/>
    <dgm:cxn modelId="{1ACDF3D9-57EE-844D-87E5-6C833459FE6C}" type="presOf" srcId="{7485A163-358F-3347-BA9B-7D380A0F70EB}" destId="{EB7550F0-154C-CB48-9097-6E671EC5136A}" srcOrd="1" destOrd="0" presId="urn:microsoft.com/office/officeart/2005/8/layout/process1"/>
    <dgm:cxn modelId="{44084CDD-797E-7944-A8DB-24CEE87A225E}" type="presOf" srcId="{0809FD69-3D32-3640-B631-CBF61CC75FC4}" destId="{5F5505FD-AFC4-5143-824C-3537CA679799}" srcOrd="0" destOrd="0" presId="urn:microsoft.com/office/officeart/2005/8/layout/process1"/>
    <dgm:cxn modelId="{2D6F66FB-3F41-9643-AB6F-6D0EA2A3C1A3}" type="presOf" srcId="{49B9F5BE-E392-1C47-9239-7F6DDEFD6FAC}" destId="{875019CD-8685-B34F-8E94-61B9FCA17487}" srcOrd="0" destOrd="0" presId="urn:microsoft.com/office/officeart/2005/8/layout/process1"/>
    <dgm:cxn modelId="{482FBB49-3362-BF43-B6D1-6691A7534696}" type="presParOf" srcId="{5F5505FD-AFC4-5143-824C-3537CA679799}" destId="{77892BDB-F8EF-604B-82B9-848D9C50C7C9}" srcOrd="0" destOrd="0" presId="urn:microsoft.com/office/officeart/2005/8/layout/process1"/>
    <dgm:cxn modelId="{A4DF51F8-F2A1-AF44-A202-2E2694E463E6}" type="presParOf" srcId="{5F5505FD-AFC4-5143-824C-3537CA679799}" destId="{3629B07F-0660-7A42-82AA-456AEB53B031}" srcOrd="1" destOrd="0" presId="urn:microsoft.com/office/officeart/2005/8/layout/process1"/>
    <dgm:cxn modelId="{A7A7BFC1-F5C8-9144-BA34-D972D477C3F2}" type="presParOf" srcId="{3629B07F-0660-7A42-82AA-456AEB53B031}" destId="{EB7550F0-154C-CB48-9097-6E671EC5136A}" srcOrd="0" destOrd="0" presId="urn:microsoft.com/office/officeart/2005/8/layout/process1"/>
    <dgm:cxn modelId="{68B82244-02AF-0A41-AE84-FF6AB4D67477}" type="presParOf" srcId="{5F5505FD-AFC4-5143-824C-3537CA679799}" destId="{43B76929-7406-A246-B9D0-6642456C139B}" srcOrd="2" destOrd="0" presId="urn:microsoft.com/office/officeart/2005/8/layout/process1"/>
    <dgm:cxn modelId="{EC91BB8D-91A0-9D43-BADB-DDE0F3FAE358}" type="presParOf" srcId="{5F5505FD-AFC4-5143-824C-3537CA679799}" destId="{875019CD-8685-B34F-8E94-61B9FCA17487}" srcOrd="3" destOrd="0" presId="urn:microsoft.com/office/officeart/2005/8/layout/process1"/>
    <dgm:cxn modelId="{98EF7E26-BDF8-9A4C-B1DF-3BCE2D35C98A}" type="presParOf" srcId="{875019CD-8685-B34F-8E94-61B9FCA17487}" destId="{8157A16B-FD3D-1549-B081-A92DB9F97B27}" srcOrd="0" destOrd="0" presId="urn:microsoft.com/office/officeart/2005/8/layout/process1"/>
    <dgm:cxn modelId="{7021802E-5FBF-7B40-B406-CAFB4C6BE3DE}" type="presParOf" srcId="{5F5505FD-AFC4-5143-824C-3537CA679799}" destId="{5377B064-5ECC-8644-8AC4-9EC70B7E5C32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09FD69-3D32-3640-B631-CBF61CC75FC4}" type="doc">
      <dgm:prSet loTypeId="urn:microsoft.com/office/officeart/2005/8/layout/process1" loCatId="" qsTypeId="urn:microsoft.com/office/officeart/2005/8/quickstyle/simple1" qsCatId="simple" csTypeId="urn:microsoft.com/office/officeart/2005/8/colors/accent4_1" csCatId="accent4" phldr="1"/>
      <dgm:spPr/>
    </dgm:pt>
    <dgm:pt modelId="{8CDC9924-6F18-974C-8F1D-965459EE3C8F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Download and pre-process data</a:t>
          </a:r>
        </a:p>
      </dgm:t>
    </dgm:pt>
    <dgm:pt modelId="{70A0A05E-89B4-9545-8864-51CD87B280E1}" type="parTrans" cxnId="{98121CC0-ACCD-8E40-9F98-506A1342FFAE}">
      <dgm:prSet/>
      <dgm:spPr/>
      <dgm:t>
        <a:bodyPr/>
        <a:lstStyle/>
        <a:p>
          <a:endParaRPr lang="en-US"/>
        </a:p>
      </dgm:t>
    </dgm:pt>
    <dgm:pt modelId="{7485A163-358F-3347-BA9B-7D380A0F70EB}" type="sibTrans" cxnId="{98121CC0-ACCD-8E40-9F98-506A1342FFAE}">
      <dgm:prSet/>
      <dgm:spPr/>
      <dgm:t>
        <a:bodyPr/>
        <a:lstStyle/>
        <a:p>
          <a:endParaRPr lang="en-US"/>
        </a:p>
      </dgm:t>
    </dgm:pt>
    <dgm:pt modelId="{8A2A742F-D8E7-404D-A20F-2FE4E33208A7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Write scripts to load and analyze data</a:t>
          </a:r>
        </a:p>
      </dgm:t>
    </dgm:pt>
    <dgm:pt modelId="{F104CE84-499B-9446-93F9-3F2FC0625C3D}" type="parTrans" cxnId="{AA73E875-0F18-AB49-9EB2-6A3B73316660}">
      <dgm:prSet/>
      <dgm:spPr/>
      <dgm:t>
        <a:bodyPr/>
        <a:lstStyle/>
        <a:p>
          <a:endParaRPr lang="en-US"/>
        </a:p>
      </dgm:t>
    </dgm:pt>
    <dgm:pt modelId="{49B9F5BE-E392-1C47-9239-7F6DDEFD6FAC}" type="sibTrans" cxnId="{AA73E875-0F18-AB49-9EB2-6A3B73316660}">
      <dgm:prSet/>
      <dgm:spPr/>
      <dgm:t>
        <a:bodyPr/>
        <a:lstStyle/>
        <a:p>
          <a:endParaRPr lang="en-US"/>
        </a:p>
      </dgm:t>
    </dgm:pt>
    <dgm:pt modelId="{907AD53D-EE20-AC42-8E01-10E44CDABC90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Results and Interpretation</a:t>
          </a:r>
        </a:p>
      </dgm:t>
    </dgm:pt>
    <dgm:pt modelId="{D86B228D-D063-E44F-BFBA-A52D45A13A06}" type="parTrans" cxnId="{EFDFD306-A7B4-CD4F-A6AC-29472AC51904}">
      <dgm:prSet/>
      <dgm:spPr/>
      <dgm:t>
        <a:bodyPr/>
        <a:lstStyle/>
        <a:p>
          <a:endParaRPr lang="en-US"/>
        </a:p>
      </dgm:t>
    </dgm:pt>
    <dgm:pt modelId="{F33BA628-BD81-B845-9071-9313DD75635D}" type="sibTrans" cxnId="{EFDFD306-A7B4-CD4F-A6AC-29472AC51904}">
      <dgm:prSet/>
      <dgm:spPr/>
      <dgm:t>
        <a:bodyPr/>
        <a:lstStyle/>
        <a:p>
          <a:endParaRPr lang="en-US"/>
        </a:p>
      </dgm:t>
    </dgm:pt>
    <dgm:pt modelId="{5F5505FD-AFC4-5143-824C-3537CA679799}" type="pres">
      <dgm:prSet presAssocID="{0809FD69-3D32-3640-B631-CBF61CC75FC4}" presName="Name0" presStyleCnt="0">
        <dgm:presLayoutVars>
          <dgm:dir/>
          <dgm:resizeHandles val="exact"/>
        </dgm:presLayoutVars>
      </dgm:prSet>
      <dgm:spPr/>
    </dgm:pt>
    <dgm:pt modelId="{77892BDB-F8EF-604B-82B9-848D9C50C7C9}" type="pres">
      <dgm:prSet presAssocID="{8CDC9924-6F18-974C-8F1D-965459EE3C8F}" presName="node" presStyleLbl="node1" presStyleIdx="0" presStyleCnt="3">
        <dgm:presLayoutVars>
          <dgm:bulletEnabled val="1"/>
        </dgm:presLayoutVars>
      </dgm:prSet>
      <dgm:spPr/>
    </dgm:pt>
    <dgm:pt modelId="{3629B07F-0660-7A42-82AA-456AEB53B031}" type="pres">
      <dgm:prSet presAssocID="{7485A163-358F-3347-BA9B-7D380A0F70EB}" presName="sibTrans" presStyleLbl="sibTrans2D1" presStyleIdx="0" presStyleCnt="2"/>
      <dgm:spPr/>
    </dgm:pt>
    <dgm:pt modelId="{EB7550F0-154C-CB48-9097-6E671EC5136A}" type="pres">
      <dgm:prSet presAssocID="{7485A163-358F-3347-BA9B-7D380A0F70EB}" presName="connectorText" presStyleLbl="sibTrans2D1" presStyleIdx="0" presStyleCnt="2"/>
      <dgm:spPr/>
    </dgm:pt>
    <dgm:pt modelId="{43B76929-7406-A246-B9D0-6642456C139B}" type="pres">
      <dgm:prSet presAssocID="{8A2A742F-D8E7-404D-A20F-2FE4E33208A7}" presName="node" presStyleLbl="node1" presStyleIdx="1" presStyleCnt="3">
        <dgm:presLayoutVars>
          <dgm:bulletEnabled val="1"/>
        </dgm:presLayoutVars>
      </dgm:prSet>
      <dgm:spPr/>
    </dgm:pt>
    <dgm:pt modelId="{875019CD-8685-B34F-8E94-61B9FCA17487}" type="pres">
      <dgm:prSet presAssocID="{49B9F5BE-E392-1C47-9239-7F6DDEFD6FAC}" presName="sibTrans" presStyleLbl="sibTrans2D1" presStyleIdx="1" presStyleCnt="2"/>
      <dgm:spPr/>
    </dgm:pt>
    <dgm:pt modelId="{8157A16B-FD3D-1549-B081-A92DB9F97B27}" type="pres">
      <dgm:prSet presAssocID="{49B9F5BE-E392-1C47-9239-7F6DDEFD6FAC}" presName="connectorText" presStyleLbl="sibTrans2D1" presStyleIdx="1" presStyleCnt="2"/>
      <dgm:spPr/>
    </dgm:pt>
    <dgm:pt modelId="{5377B064-5ECC-8644-8AC4-9EC70B7E5C32}" type="pres">
      <dgm:prSet presAssocID="{907AD53D-EE20-AC42-8E01-10E44CDABC90}" presName="node" presStyleLbl="node1" presStyleIdx="2" presStyleCnt="3">
        <dgm:presLayoutVars>
          <dgm:bulletEnabled val="1"/>
        </dgm:presLayoutVars>
      </dgm:prSet>
      <dgm:spPr/>
    </dgm:pt>
  </dgm:ptLst>
  <dgm:cxnLst>
    <dgm:cxn modelId="{8AD28006-D85B-8442-83E3-4D9CF20B665F}" type="presOf" srcId="{8CDC9924-6F18-974C-8F1D-965459EE3C8F}" destId="{77892BDB-F8EF-604B-82B9-848D9C50C7C9}" srcOrd="0" destOrd="0" presId="urn:microsoft.com/office/officeart/2005/8/layout/process1"/>
    <dgm:cxn modelId="{EFDFD306-A7B4-CD4F-A6AC-29472AC51904}" srcId="{0809FD69-3D32-3640-B631-CBF61CC75FC4}" destId="{907AD53D-EE20-AC42-8E01-10E44CDABC90}" srcOrd="2" destOrd="0" parTransId="{D86B228D-D063-E44F-BFBA-A52D45A13A06}" sibTransId="{F33BA628-BD81-B845-9071-9313DD75635D}"/>
    <dgm:cxn modelId="{03702523-60EE-7E4B-BDBB-278F0124816B}" type="presOf" srcId="{8A2A742F-D8E7-404D-A20F-2FE4E33208A7}" destId="{43B76929-7406-A246-B9D0-6642456C139B}" srcOrd="0" destOrd="0" presId="urn:microsoft.com/office/officeart/2005/8/layout/process1"/>
    <dgm:cxn modelId="{08121344-D072-C147-AE00-F48980125557}" type="presOf" srcId="{7485A163-358F-3347-BA9B-7D380A0F70EB}" destId="{3629B07F-0660-7A42-82AA-456AEB53B031}" srcOrd="0" destOrd="0" presId="urn:microsoft.com/office/officeart/2005/8/layout/process1"/>
    <dgm:cxn modelId="{AA73E875-0F18-AB49-9EB2-6A3B73316660}" srcId="{0809FD69-3D32-3640-B631-CBF61CC75FC4}" destId="{8A2A742F-D8E7-404D-A20F-2FE4E33208A7}" srcOrd="1" destOrd="0" parTransId="{F104CE84-499B-9446-93F9-3F2FC0625C3D}" sibTransId="{49B9F5BE-E392-1C47-9239-7F6DDEFD6FAC}"/>
    <dgm:cxn modelId="{C063EE8F-BDF7-314A-A443-964921594224}" type="presOf" srcId="{907AD53D-EE20-AC42-8E01-10E44CDABC90}" destId="{5377B064-5ECC-8644-8AC4-9EC70B7E5C32}" srcOrd="0" destOrd="0" presId="urn:microsoft.com/office/officeart/2005/8/layout/process1"/>
    <dgm:cxn modelId="{59CABDA4-9178-9F44-B68C-089E7E301B28}" type="presOf" srcId="{49B9F5BE-E392-1C47-9239-7F6DDEFD6FAC}" destId="{8157A16B-FD3D-1549-B081-A92DB9F97B27}" srcOrd="1" destOrd="0" presId="urn:microsoft.com/office/officeart/2005/8/layout/process1"/>
    <dgm:cxn modelId="{98121CC0-ACCD-8E40-9F98-506A1342FFAE}" srcId="{0809FD69-3D32-3640-B631-CBF61CC75FC4}" destId="{8CDC9924-6F18-974C-8F1D-965459EE3C8F}" srcOrd="0" destOrd="0" parTransId="{70A0A05E-89B4-9545-8864-51CD87B280E1}" sibTransId="{7485A163-358F-3347-BA9B-7D380A0F70EB}"/>
    <dgm:cxn modelId="{1ACDF3D9-57EE-844D-87E5-6C833459FE6C}" type="presOf" srcId="{7485A163-358F-3347-BA9B-7D380A0F70EB}" destId="{EB7550F0-154C-CB48-9097-6E671EC5136A}" srcOrd="1" destOrd="0" presId="urn:microsoft.com/office/officeart/2005/8/layout/process1"/>
    <dgm:cxn modelId="{44084CDD-797E-7944-A8DB-24CEE87A225E}" type="presOf" srcId="{0809FD69-3D32-3640-B631-CBF61CC75FC4}" destId="{5F5505FD-AFC4-5143-824C-3537CA679799}" srcOrd="0" destOrd="0" presId="urn:microsoft.com/office/officeart/2005/8/layout/process1"/>
    <dgm:cxn modelId="{2D6F66FB-3F41-9643-AB6F-6D0EA2A3C1A3}" type="presOf" srcId="{49B9F5BE-E392-1C47-9239-7F6DDEFD6FAC}" destId="{875019CD-8685-B34F-8E94-61B9FCA17487}" srcOrd="0" destOrd="0" presId="urn:microsoft.com/office/officeart/2005/8/layout/process1"/>
    <dgm:cxn modelId="{482FBB49-3362-BF43-B6D1-6691A7534696}" type="presParOf" srcId="{5F5505FD-AFC4-5143-824C-3537CA679799}" destId="{77892BDB-F8EF-604B-82B9-848D9C50C7C9}" srcOrd="0" destOrd="0" presId="urn:microsoft.com/office/officeart/2005/8/layout/process1"/>
    <dgm:cxn modelId="{A4DF51F8-F2A1-AF44-A202-2E2694E463E6}" type="presParOf" srcId="{5F5505FD-AFC4-5143-824C-3537CA679799}" destId="{3629B07F-0660-7A42-82AA-456AEB53B031}" srcOrd="1" destOrd="0" presId="urn:microsoft.com/office/officeart/2005/8/layout/process1"/>
    <dgm:cxn modelId="{A7A7BFC1-F5C8-9144-BA34-D972D477C3F2}" type="presParOf" srcId="{3629B07F-0660-7A42-82AA-456AEB53B031}" destId="{EB7550F0-154C-CB48-9097-6E671EC5136A}" srcOrd="0" destOrd="0" presId="urn:microsoft.com/office/officeart/2005/8/layout/process1"/>
    <dgm:cxn modelId="{68B82244-02AF-0A41-AE84-FF6AB4D67477}" type="presParOf" srcId="{5F5505FD-AFC4-5143-824C-3537CA679799}" destId="{43B76929-7406-A246-B9D0-6642456C139B}" srcOrd="2" destOrd="0" presId="urn:microsoft.com/office/officeart/2005/8/layout/process1"/>
    <dgm:cxn modelId="{EC91BB8D-91A0-9D43-BADB-DDE0F3FAE358}" type="presParOf" srcId="{5F5505FD-AFC4-5143-824C-3537CA679799}" destId="{875019CD-8685-B34F-8E94-61B9FCA17487}" srcOrd="3" destOrd="0" presId="urn:microsoft.com/office/officeart/2005/8/layout/process1"/>
    <dgm:cxn modelId="{98EF7E26-BDF8-9A4C-B1DF-3BCE2D35C98A}" type="presParOf" srcId="{875019CD-8685-B34F-8E94-61B9FCA17487}" destId="{8157A16B-FD3D-1549-B081-A92DB9F97B27}" srcOrd="0" destOrd="0" presId="urn:microsoft.com/office/officeart/2005/8/layout/process1"/>
    <dgm:cxn modelId="{7021802E-5FBF-7B40-B406-CAFB4C6BE3DE}" type="presParOf" srcId="{5F5505FD-AFC4-5143-824C-3537CA679799}" destId="{5377B064-5ECC-8644-8AC4-9EC70B7E5C32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09FD69-3D32-3640-B631-CBF61CC75FC4}" type="doc">
      <dgm:prSet loTypeId="urn:microsoft.com/office/officeart/2005/8/layout/process1" loCatId="" qsTypeId="urn:microsoft.com/office/officeart/2005/8/quickstyle/simple1" qsCatId="simple" csTypeId="urn:microsoft.com/office/officeart/2005/8/colors/accent4_1" csCatId="accent4" phldr="1"/>
      <dgm:spPr/>
    </dgm:pt>
    <dgm:pt modelId="{8CDC9924-6F18-974C-8F1D-965459EE3C8F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Run simulations &amp; load data </a:t>
          </a:r>
        </a:p>
      </dgm:t>
    </dgm:pt>
    <dgm:pt modelId="{70A0A05E-89B4-9545-8864-51CD87B280E1}" type="parTrans" cxnId="{98121CC0-ACCD-8E40-9F98-506A1342FFAE}">
      <dgm:prSet/>
      <dgm:spPr/>
      <dgm:t>
        <a:bodyPr/>
        <a:lstStyle/>
        <a:p>
          <a:endParaRPr lang="en-US"/>
        </a:p>
      </dgm:t>
    </dgm:pt>
    <dgm:pt modelId="{7485A163-358F-3347-BA9B-7D380A0F70EB}" type="sibTrans" cxnId="{98121CC0-ACCD-8E40-9F98-506A1342FFAE}">
      <dgm:prSet/>
      <dgm:spPr/>
      <dgm:t>
        <a:bodyPr/>
        <a:lstStyle/>
        <a:p>
          <a:endParaRPr lang="en-US"/>
        </a:p>
      </dgm:t>
    </dgm:pt>
    <dgm:pt modelId="{8A2A742F-D8E7-404D-A20F-2FE4E33208A7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Write scripts to open and analyze</a:t>
          </a:r>
        </a:p>
      </dgm:t>
    </dgm:pt>
    <dgm:pt modelId="{F104CE84-499B-9446-93F9-3F2FC0625C3D}" type="parTrans" cxnId="{AA73E875-0F18-AB49-9EB2-6A3B73316660}">
      <dgm:prSet/>
      <dgm:spPr/>
      <dgm:t>
        <a:bodyPr/>
        <a:lstStyle/>
        <a:p>
          <a:endParaRPr lang="en-US"/>
        </a:p>
      </dgm:t>
    </dgm:pt>
    <dgm:pt modelId="{49B9F5BE-E392-1C47-9239-7F6DDEFD6FAC}" type="sibTrans" cxnId="{AA73E875-0F18-AB49-9EB2-6A3B73316660}">
      <dgm:prSet/>
      <dgm:spPr/>
      <dgm:t>
        <a:bodyPr/>
        <a:lstStyle/>
        <a:p>
          <a:endParaRPr lang="en-US"/>
        </a:p>
      </dgm:t>
    </dgm:pt>
    <dgm:pt modelId="{907AD53D-EE20-AC42-8E01-10E44CDABC90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Results and Interpretation</a:t>
          </a:r>
        </a:p>
      </dgm:t>
    </dgm:pt>
    <dgm:pt modelId="{D86B228D-D063-E44F-BFBA-A52D45A13A06}" type="parTrans" cxnId="{EFDFD306-A7B4-CD4F-A6AC-29472AC51904}">
      <dgm:prSet/>
      <dgm:spPr/>
      <dgm:t>
        <a:bodyPr/>
        <a:lstStyle/>
        <a:p>
          <a:endParaRPr lang="en-US"/>
        </a:p>
      </dgm:t>
    </dgm:pt>
    <dgm:pt modelId="{F33BA628-BD81-B845-9071-9313DD75635D}" type="sibTrans" cxnId="{EFDFD306-A7B4-CD4F-A6AC-29472AC51904}">
      <dgm:prSet/>
      <dgm:spPr/>
      <dgm:t>
        <a:bodyPr/>
        <a:lstStyle/>
        <a:p>
          <a:endParaRPr lang="en-US"/>
        </a:p>
      </dgm:t>
    </dgm:pt>
    <dgm:pt modelId="{5F5505FD-AFC4-5143-824C-3537CA679799}" type="pres">
      <dgm:prSet presAssocID="{0809FD69-3D32-3640-B631-CBF61CC75FC4}" presName="Name0" presStyleCnt="0">
        <dgm:presLayoutVars>
          <dgm:dir/>
          <dgm:resizeHandles val="exact"/>
        </dgm:presLayoutVars>
      </dgm:prSet>
      <dgm:spPr/>
    </dgm:pt>
    <dgm:pt modelId="{77892BDB-F8EF-604B-82B9-848D9C50C7C9}" type="pres">
      <dgm:prSet presAssocID="{8CDC9924-6F18-974C-8F1D-965459EE3C8F}" presName="node" presStyleLbl="node1" presStyleIdx="0" presStyleCnt="3">
        <dgm:presLayoutVars>
          <dgm:bulletEnabled val="1"/>
        </dgm:presLayoutVars>
      </dgm:prSet>
      <dgm:spPr/>
    </dgm:pt>
    <dgm:pt modelId="{3629B07F-0660-7A42-82AA-456AEB53B031}" type="pres">
      <dgm:prSet presAssocID="{7485A163-358F-3347-BA9B-7D380A0F70EB}" presName="sibTrans" presStyleLbl="sibTrans2D1" presStyleIdx="0" presStyleCnt="2"/>
      <dgm:spPr/>
    </dgm:pt>
    <dgm:pt modelId="{EB7550F0-154C-CB48-9097-6E671EC5136A}" type="pres">
      <dgm:prSet presAssocID="{7485A163-358F-3347-BA9B-7D380A0F70EB}" presName="connectorText" presStyleLbl="sibTrans2D1" presStyleIdx="0" presStyleCnt="2"/>
      <dgm:spPr/>
    </dgm:pt>
    <dgm:pt modelId="{43B76929-7406-A246-B9D0-6642456C139B}" type="pres">
      <dgm:prSet presAssocID="{8A2A742F-D8E7-404D-A20F-2FE4E33208A7}" presName="node" presStyleLbl="node1" presStyleIdx="1" presStyleCnt="3">
        <dgm:presLayoutVars>
          <dgm:bulletEnabled val="1"/>
        </dgm:presLayoutVars>
      </dgm:prSet>
      <dgm:spPr/>
    </dgm:pt>
    <dgm:pt modelId="{875019CD-8685-B34F-8E94-61B9FCA17487}" type="pres">
      <dgm:prSet presAssocID="{49B9F5BE-E392-1C47-9239-7F6DDEFD6FAC}" presName="sibTrans" presStyleLbl="sibTrans2D1" presStyleIdx="1" presStyleCnt="2"/>
      <dgm:spPr/>
    </dgm:pt>
    <dgm:pt modelId="{8157A16B-FD3D-1549-B081-A92DB9F97B27}" type="pres">
      <dgm:prSet presAssocID="{49B9F5BE-E392-1C47-9239-7F6DDEFD6FAC}" presName="connectorText" presStyleLbl="sibTrans2D1" presStyleIdx="1" presStyleCnt="2"/>
      <dgm:spPr/>
    </dgm:pt>
    <dgm:pt modelId="{5377B064-5ECC-8644-8AC4-9EC70B7E5C32}" type="pres">
      <dgm:prSet presAssocID="{907AD53D-EE20-AC42-8E01-10E44CDABC90}" presName="node" presStyleLbl="node1" presStyleIdx="2" presStyleCnt="3">
        <dgm:presLayoutVars>
          <dgm:bulletEnabled val="1"/>
        </dgm:presLayoutVars>
      </dgm:prSet>
      <dgm:spPr/>
    </dgm:pt>
  </dgm:ptLst>
  <dgm:cxnLst>
    <dgm:cxn modelId="{8AD28006-D85B-8442-83E3-4D9CF20B665F}" type="presOf" srcId="{8CDC9924-6F18-974C-8F1D-965459EE3C8F}" destId="{77892BDB-F8EF-604B-82B9-848D9C50C7C9}" srcOrd="0" destOrd="0" presId="urn:microsoft.com/office/officeart/2005/8/layout/process1"/>
    <dgm:cxn modelId="{EFDFD306-A7B4-CD4F-A6AC-29472AC51904}" srcId="{0809FD69-3D32-3640-B631-CBF61CC75FC4}" destId="{907AD53D-EE20-AC42-8E01-10E44CDABC90}" srcOrd="2" destOrd="0" parTransId="{D86B228D-D063-E44F-BFBA-A52D45A13A06}" sibTransId="{F33BA628-BD81-B845-9071-9313DD75635D}"/>
    <dgm:cxn modelId="{03702523-60EE-7E4B-BDBB-278F0124816B}" type="presOf" srcId="{8A2A742F-D8E7-404D-A20F-2FE4E33208A7}" destId="{43B76929-7406-A246-B9D0-6642456C139B}" srcOrd="0" destOrd="0" presId="urn:microsoft.com/office/officeart/2005/8/layout/process1"/>
    <dgm:cxn modelId="{08121344-D072-C147-AE00-F48980125557}" type="presOf" srcId="{7485A163-358F-3347-BA9B-7D380A0F70EB}" destId="{3629B07F-0660-7A42-82AA-456AEB53B031}" srcOrd="0" destOrd="0" presId="urn:microsoft.com/office/officeart/2005/8/layout/process1"/>
    <dgm:cxn modelId="{AA73E875-0F18-AB49-9EB2-6A3B73316660}" srcId="{0809FD69-3D32-3640-B631-CBF61CC75FC4}" destId="{8A2A742F-D8E7-404D-A20F-2FE4E33208A7}" srcOrd="1" destOrd="0" parTransId="{F104CE84-499B-9446-93F9-3F2FC0625C3D}" sibTransId="{49B9F5BE-E392-1C47-9239-7F6DDEFD6FAC}"/>
    <dgm:cxn modelId="{C063EE8F-BDF7-314A-A443-964921594224}" type="presOf" srcId="{907AD53D-EE20-AC42-8E01-10E44CDABC90}" destId="{5377B064-5ECC-8644-8AC4-9EC70B7E5C32}" srcOrd="0" destOrd="0" presId="urn:microsoft.com/office/officeart/2005/8/layout/process1"/>
    <dgm:cxn modelId="{59CABDA4-9178-9F44-B68C-089E7E301B28}" type="presOf" srcId="{49B9F5BE-E392-1C47-9239-7F6DDEFD6FAC}" destId="{8157A16B-FD3D-1549-B081-A92DB9F97B27}" srcOrd="1" destOrd="0" presId="urn:microsoft.com/office/officeart/2005/8/layout/process1"/>
    <dgm:cxn modelId="{98121CC0-ACCD-8E40-9F98-506A1342FFAE}" srcId="{0809FD69-3D32-3640-B631-CBF61CC75FC4}" destId="{8CDC9924-6F18-974C-8F1D-965459EE3C8F}" srcOrd="0" destOrd="0" parTransId="{70A0A05E-89B4-9545-8864-51CD87B280E1}" sibTransId="{7485A163-358F-3347-BA9B-7D380A0F70EB}"/>
    <dgm:cxn modelId="{1ACDF3D9-57EE-844D-87E5-6C833459FE6C}" type="presOf" srcId="{7485A163-358F-3347-BA9B-7D380A0F70EB}" destId="{EB7550F0-154C-CB48-9097-6E671EC5136A}" srcOrd="1" destOrd="0" presId="urn:microsoft.com/office/officeart/2005/8/layout/process1"/>
    <dgm:cxn modelId="{44084CDD-797E-7944-A8DB-24CEE87A225E}" type="presOf" srcId="{0809FD69-3D32-3640-B631-CBF61CC75FC4}" destId="{5F5505FD-AFC4-5143-824C-3537CA679799}" srcOrd="0" destOrd="0" presId="urn:microsoft.com/office/officeart/2005/8/layout/process1"/>
    <dgm:cxn modelId="{2D6F66FB-3F41-9643-AB6F-6D0EA2A3C1A3}" type="presOf" srcId="{49B9F5BE-E392-1C47-9239-7F6DDEFD6FAC}" destId="{875019CD-8685-B34F-8E94-61B9FCA17487}" srcOrd="0" destOrd="0" presId="urn:microsoft.com/office/officeart/2005/8/layout/process1"/>
    <dgm:cxn modelId="{482FBB49-3362-BF43-B6D1-6691A7534696}" type="presParOf" srcId="{5F5505FD-AFC4-5143-824C-3537CA679799}" destId="{77892BDB-F8EF-604B-82B9-848D9C50C7C9}" srcOrd="0" destOrd="0" presId="urn:microsoft.com/office/officeart/2005/8/layout/process1"/>
    <dgm:cxn modelId="{A4DF51F8-F2A1-AF44-A202-2E2694E463E6}" type="presParOf" srcId="{5F5505FD-AFC4-5143-824C-3537CA679799}" destId="{3629B07F-0660-7A42-82AA-456AEB53B031}" srcOrd="1" destOrd="0" presId="urn:microsoft.com/office/officeart/2005/8/layout/process1"/>
    <dgm:cxn modelId="{A7A7BFC1-F5C8-9144-BA34-D972D477C3F2}" type="presParOf" srcId="{3629B07F-0660-7A42-82AA-456AEB53B031}" destId="{EB7550F0-154C-CB48-9097-6E671EC5136A}" srcOrd="0" destOrd="0" presId="urn:microsoft.com/office/officeart/2005/8/layout/process1"/>
    <dgm:cxn modelId="{68B82244-02AF-0A41-AE84-FF6AB4D67477}" type="presParOf" srcId="{5F5505FD-AFC4-5143-824C-3537CA679799}" destId="{43B76929-7406-A246-B9D0-6642456C139B}" srcOrd="2" destOrd="0" presId="urn:microsoft.com/office/officeart/2005/8/layout/process1"/>
    <dgm:cxn modelId="{EC91BB8D-91A0-9D43-BADB-DDE0F3FAE358}" type="presParOf" srcId="{5F5505FD-AFC4-5143-824C-3537CA679799}" destId="{875019CD-8685-B34F-8E94-61B9FCA17487}" srcOrd="3" destOrd="0" presId="urn:microsoft.com/office/officeart/2005/8/layout/process1"/>
    <dgm:cxn modelId="{98EF7E26-BDF8-9A4C-B1DF-3BCE2D35C98A}" type="presParOf" srcId="{875019CD-8685-B34F-8E94-61B9FCA17487}" destId="{8157A16B-FD3D-1549-B081-A92DB9F97B27}" srcOrd="0" destOrd="0" presId="urn:microsoft.com/office/officeart/2005/8/layout/process1"/>
    <dgm:cxn modelId="{7021802E-5FBF-7B40-B406-CAFB4C6BE3DE}" type="presParOf" srcId="{5F5505FD-AFC4-5143-824C-3537CA679799}" destId="{5377B064-5ECC-8644-8AC4-9EC70B7E5C32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809FD69-3D32-3640-B631-CBF61CC75FC4}" type="doc">
      <dgm:prSet loTypeId="urn:microsoft.com/office/officeart/2005/8/layout/process1" loCatId="" qsTypeId="urn:microsoft.com/office/officeart/2005/8/quickstyle/simple1" qsCatId="simple" csTypeId="urn:microsoft.com/office/officeart/2005/8/colors/accent4_1" csCatId="accent4" phldr="1"/>
      <dgm:spPr/>
    </dgm:pt>
    <dgm:pt modelId="{8CDC9924-6F18-974C-8F1D-965459EE3C8F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Run simulations &amp; load data </a:t>
          </a:r>
        </a:p>
      </dgm:t>
    </dgm:pt>
    <dgm:pt modelId="{70A0A05E-89B4-9545-8864-51CD87B280E1}" type="parTrans" cxnId="{98121CC0-ACCD-8E40-9F98-506A1342FFAE}">
      <dgm:prSet/>
      <dgm:spPr/>
      <dgm:t>
        <a:bodyPr/>
        <a:lstStyle/>
        <a:p>
          <a:endParaRPr lang="en-US"/>
        </a:p>
      </dgm:t>
    </dgm:pt>
    <dgm:pt modelId="{7485A163-358F-3347-BA9B-7D380A0F70EB}" type="sibTrans" cxnId="{98121CC0-ACCD-8E40-9F98-506A1342FFAE}">
      <dgm:prSet/>
      <dgm:spPr/>
      <dgm:t>
        <a:bodyPr/>
        <a:lstStyle/>
        <a:p>
          <a:endParaRPr lang="en-US"/>
        </a:p>
      </dgm:t>
    </dgm:pt>
    <dgm:pt modelId="{8A2A742F-D8E7-404D-A20F-2FE4E33208A7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Write scripts to open and analyze</a:t>
          </a:r>
        </a:p>
      </dgm:t>
    </dgm:pt>
    <dgm:pt modelId="{F104CE84-499B-9446-93F9-3F2FC0625C3D}" type="parTrans" cxnId="{AA73E875-0F18-AB49-9EB2-6A3B73316660}">
      <dgm:prSet/>
      <dgm:spPr/>
      <dgm:t>
        <a:bodyPr/>
        <a:lstStyle/>
        <a:p>
          <a:endParaRPr lang="en-US"/>
        </a:p>
      </dgm:t>
    </dgm:pt>
    <dgm:pt modelId="{49B9F5BE-E392-1C47-9239-7F6DDEFD6FAC}" type="sibTrans" cxnId="{AA73E875-0F18-AB49-9EB2-6A3B73316660}">
      <dgm:prSet/>
      <dgm:spPr/>
      <dgm:t>
        <a:bodyPr/>
        <a:lstStyle/>
        <a:p>
          <a:endParaRPr lang="en-US"/>
        </a:p>
      </dgm:t>
    </dgm:pt>
    <dgm:pt modelId="{907AD53D-EE20-AC42-8E01-10E44CDABC90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Results and Interpretation</a:t>
          </a:r>
        </a:p>
      </dgm:t>
    </dgm:pt>
    <dgm:pt modelId="{D86B228D-D063-E44F-BFBA-A52D45A13A06}" type="parTrans" cxnId="{EFDFD306-A7B4-CD4F-A6AC-29472AC51904}">
      <dgm:prSet/>
      <dgm:spPr/>
      <dgm:t>
        <a:bodyPr/>
        <a:lstStyle/>
        <a:p>
          <a:endParaRPr lang="en-US"/>
        </a:p>
      </dgm:t>
    </dgm:pt>
    <dgm:pt modelId="{F33BA628-BD81-B845-9071-9313DD75635D}" type="sibTrans" cxnId="{EFDFD306-A7B4-CD4F-A6AC-29472AC51904}">
      <dgm:prSet/>
      <dgm:spPr/>
      <dgm:t>
        <a:bodyPr/>
        <a:lstStyle/>
        <a:p>
          <a:endParaRPr lang="en-US"/>
        </a:p>
      </dgm:t>
    </dgm:pt>
    <dgm:pt modelId="{5F5505FD-AFC4-5143-824C-3537CA679799}" type="pres">
      <dgm:prSet presAssocID="{0809FD69-3D32-3640-B631-CBF61CC75FC4}" presName="Name0" presStyleCnt="0">
        <dgm:presLayoutVars>
          <dgm:dir/>
          <dgm:resizeHandles val="exact"/>
        </dgm:presLayoutVars>
      </dgm:prSet>
      <dgm:spPr/>
    </dgm:pt>
    <dgm:pt modelId="{77892BDB-F8EF-604B-82B9-848D9C50C7C9}" type="pres">
      <dgm:prSet presAssocID="{8CDC9924-6F18-974C-8F1D-965459EE3C8F}" presName="node" presStyleLbl="node1" presStyleIdx="0" presStyleCnt="3">
        <dgm:presLayoutVars>
          <dgm:bulletEnabled val="1"/>
        </dgm:presLayoutVars>
      </dgm:prSet>
      <dgm:spPr/>
    </dgm:pt>
    <dgm:pt modelId="{3629B07F-0660-7A42-82AA-456AEB53B031}" type="pres">
      <dgm:prSet presAssocID="{7485A163-358F-3347-BA9B-7D380A0F70EB}" presName="sibTrans" presStyleLbl="sibTrans2D1" presStyleIdx="0" presStyleCnt="2"/>
      <dgm:spPr/>
    </dgm:pt>
    <dgm:pt modelId="{EB7550F0-154C-CB48-9097-6E671EC5136A}" type="pres">
      <dgm:prSet presAssocID="{7485A163-358F-3347-BA9B-7D380A0F70EB}" presName="connectorText" presStyleLbl="sibTrans2D1" presStyleIdx="0" presStyleCnt="2"/>
      <dgm:spPr/>
    </dgm:pt>
    <dgm:pt modelId="{43B76929-7406-A246-B9D0-6642456C139B}" type="pres">
      <dgm:prSet presAssocID="{8A2A742F-D8E7-404D-A20F-2FE4E33208A7}" presName="node" presStyleLbl="node1" presStyleIdx="1" presStyleCnt="3">
        <dgm:presLayoutVars>
          <dgm:bulletEnabled val="1"/>
        </dgm:presLayoutVars>
      </dgm:prSet>
      <dgm:spPr/>
    </dgm:pt>
    <dgm:pt modelId="{875019CD-8685-B34F-8E94-61B9FCA17487}" type="pres">
      <dgm:prSet presAssocID="{49B9F5BE-E392-1C47-9239-7F6DDEFD6FAC}" presName="sibTrans" presStyleLbl="sibTrans2D1" presStyleIdx="1" presStyleCnt="2"/>
      <dgm:spPr/>
    </dgm:pt>
    <dgm:pt modelId="{8157A16B-FD3D-1549-B081-A92DB9F97B27}" type="pres">
      <dgm:prSet presAssocID="{49B9F5BE-E392-1C47-9239-7F6DDEFD6FAC}" presName="connectorText" presStyleLbl="sibTrans2D1" presStyleIdx="1" presStyleCnt="2"/>
      <dgm:spPr/>
    </dgm:pt>
    <dgm:pt modelId="{5377B064-5ECC-8644-8AC4-9EC70B7E5C32}" type="pres">
      <dgm:prSet presAssocID="{907AD53D-EE20-AC42-8E01-10E44CDABC90}" presName="node" presStyleLbl="node1" presStyleIdx="2" presStyleCnt="3">
        <dgm:presLayoutVars>
          <dgm:bulletEnabled val="1"/>
        </dgm:presLayoutVars>
      </dgm:prSet>
      <dgm:spPr/>
    </dgm:pt>
  </dgm:ptLst>
  <dgm:cxnLst>
    <dgm:cxn modelId="{8AD28006-D85B-8442-83E3-4D9CF20B665F}" type="presOf" srcId="{8CDC9924-6F18-974C-8F1D-965459EE3C8F}" destId="{77892BDB-F8EF-604B-82B9-848D9C50C7C9}" srcOrd="0" destOrd="0" presId="urn:microsoft.com/office/officeart/2005/8/layout/process1"/>
    <dgm:cxn modelId="{EFDFD306-A7B4-CD4F-A6AC-29472AC51904}" srcId="{0809FD69-3D32-3640-B631-CBF61CC75FC4}" destId="{907AD53D-EE20-AC42-8E01-10E44CDABC90}" srcOrd="2" destOrd="0" parTransId="{D86B228D-D063-E44F-BFBA-A52D45A13A06}" sibTransId="{F33BA628-BD81-B845-9071-9313DD75635D}"/>
    <dgm:cxn modelId="{03702523-60EE-7E4B-BDBB-278F0124816B}" type="presOf" srcId="{8A2A742F-D8E7-404D-A20F-2FE4E33208A7}" destId="{43B76929-7406-A246-B9D0-6642456C139B}" srcOrd="0" destOrd="0" presId="urn:microsoft.com/office/officeart/2005/8/layout/process1"/>
    <dgm:cxn modelId="{08121344-D072-C147-AE00-F48980125557}" type="presOf" srcId="{7485A163-358F-3347-BA9B-7D380A0F70EB}" destId="{3629B07F-0660-7A42-82AA-456AEB53B031}" srcOrd="0" destOrd="0" presId="urn:microsoft.com/office/officeart/2005/8/layout/process1"/>
    <dgm:cxn modelId="{AA73E875-0F18-AB49-9EB2-6A3B73316660}" srcId="{0809FD69-3D32-3640-B631-CBF61CC75FC4}" destId="{8A2A742F-D8E7-404D-A20F-2FE4E33208A7}" srcOrd="1" destOrd="0" parTransId="{F104CE84-499B-9446-93F9-3F2FC0625C3D}" sibTransId="{49B9F5BE-E392-1C47-9239-7F6DDEFD6FAC}"/>
    <dgm:cxn modelId="{C063EE8F-BDF7-314A-A443-964921594224}" type="presOf" srcId="{907AD53D-EE20-AC42-8E01-10E44CDABC90}" destId="{5377B064-5ECC-8644-8AC4-9EC70B7E5C32}" srcOrd="0" destOrd="0" presId="urn:microsoft.com/office/officeart/2005/8/layout/process1"/>
    <dgm:cxn modelId="{59CABDA4-9178-9F44-B68C-089E7E301B28}" type="presOf" srcId="{49B9F5BE-E392-1C47-9239-7F6DDEFD6FAC}" destId="{8157A16B-FD3D-1549-B081-A92DB9F97B27}" srcOrd="1" destOrd="0" presId="urn:microsoft.com/office/officeart/2005/8/layout/process1"/>
    <dgm:cxn modelId="{98121CC0-ACCD-8E40-9F98-506A1342FFAE}" srcId="{0809FD69-3D32-3640-B631-CBF61CC75FC4}" destId="{8CDC9924-6F18-974C-8F1D-965459EE3C8F}" srcOrd="0" destOrd="0" parTransId="{70A0A05E-89B4-9545-8864-51CD87B280E1}" sibTransId="{7485A163-358F-3347-BA9B-7D380A0F70EB}"/>
    <dgm:cxn modelId="{1ACDF3D9-57EE-844D-87E5-6C833459FE6C}" type="presOf" srcId="{7485A163-358F-3347-BA9B-7D380A0F70EB}" destId="{EB7550F0-154C-CB48-9097-6E671EC5136A}" srcOrd="1" destOrd="0" presId="urn:microsoft.com/office/officeart/2005/8/layout/process1"/>
    <dgm:cxn modelId="{44084CDD-797E-7944-A8DB-24CEE87A225E}" type="presOf" srcId="{0809FD69-3D32-3640-B631-CBF61CC75FC4}" destId="{5F5505FD-AFC4-5143-824C-3537CA679799}" srcOrd="0" destOrd="0" presId="urn:microsoft.com/office/officeart/2005/8/layout/process1"/>
    <dgm:cxn modelId="{2D6F66FB-3F41-9643-AB6F-6D0EA2A3C1A3}" type="presOf" srcId="{49B9F5BE-E392-1C47-9239-7F6DDEFD6FAC}" destId="{875019CD-8685-B34F-8E94-61B9FCA17487}" srcOrd="0" destOrd="0" presId="urn:microsoft.com/office/officeart/2005/8/layout/process1"/>
    <dgm:cxn modelId="{482FBB49-3362-BF43-B6D1-6691A7534696}" type="presParOf" srcId="{5F5505FD-AFC4-5143-824C-3537CA679799}" destId="{77892BDB-F8EF-604B-82B9-848D9C50C7C9}" srcOrd="0" destOrd="0" presId="urn:microsoft.com/office/officeart/2005/8/layout/process1"/>
    <dgm:cxn modelId="{A4DF51F8-F2A1-AF44-A202-2E2694E463E6}" type="presParOf" srcId="{5F5505FD-AFC4-5143-824C-3537CA679799}" destId="{3629B07F-0660-7A42-82AA-456AEB53B031}" srcOrd="1" destOrd="0" presId="urn:microsoft.com/office/officeart/2005/8/layout/process1"/>
    <dgm:cxn modelId="{A7A7BFC1-F5C8-9144-BA34-D972D477C3F2}" type="presParOf" srcId="{3629B07F-0660-7A42-82AA-456AEB53B031}" destId="{EB7550F0-154C-CB48-9097-6E671EC5136A}" srcOrd="0" destOrd="0" presId="urn:microsoft.com/office/officeart/2005/8/layout/process1"/>
    <dgm:cxn modelId="{68B82244-02AF-0A41-AE84-FF6AB4D67477}" type="presParOf" srcId="{5F5505FD-AFC4-5143-824C-3537CA679799}" destId="{43B76929-7406-A246-B9D0-6642456C139B}" srcOrd="2" destOrd="0" presId="urn:microsoft.com/office/officeart/2005/8/layout/process1"/>
    <dgm:cxn modelId="{EC91BB8D-91A0-9D43-BADB-DDE0F3FAE358}" type="presParOf" srcId="{5F5505FD-AFC4-5143-824C-3537CA679799}" destId="{875019CD-8685-B34F-8E94-61B9FCA17487}" srcOrd="3" destOrd="0" presId="urn:microsoft.com/office/officeart/2005/8/layout/process1"/>
    <dgm:cxn modelId="{98EF7E26-BDF8-9A4C-B1DF-3BCE2D35C98A}" type="presParOf" srcId="{875019CD-8685-B34F-8E94-61B9FCA17487}" destId="{8157A16B-FD3D-1549-B081-A92DB9F97B27}" srcOrd="0" destOrd="0" presId="urn:microsoft.com/office/officeart/2005/8/layout/process1"/>
    <dgm:cxn modelId="{7021802E-5FBF-7B40-B406-CAFB4C6BE3DE}" type="presParOf" srcId="{5F5505FD-AFC4-5143-824C-3537CA679799}" destId="{5377B064-5ECC-8644-8AC4-9EC70B7E5C32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5DAD85-7843-6D40-801D-819C4C61E297}">
      <dsp:nvSpPr>
        <dsp:cNvPr id="0" name=""/>
        <dsp:cNvSpPr/>
      </dsp:nvSpPr>
      <dsp:spPr>
        <a:xfrm>
          <a:off x="165737" y="980914"/>
          <a:ext cx="2093022" cy="10465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0000"/>
              </a:solidFill>
            </a:rPr>
            <a:t>Theory</a:t>
          </a:r>
        </a:p>
      </dsp:txBody>
      <dsp:txXfrm>
        <a:off x="196388" y="1011565"/>
        <a:ext cx="2031720" cy="985209"/>
      </dsp:txXfrm>
    </dsp:sp>
    <dsp:sp modelId="{25E8B178-1F2D-124D-991A-1E55E52250D7}">
      <dsp:nvSpPr>
        <dsp:cNvPr id="0" name=""/>
        <dsp:cNvSpPr/>
      </dsp:nvSpPr>
      <dsp:spPr>
        <a:xfrm rot="5400000">
          <a:off x="666722" y="2526194"/>
          <a:ext cx="1091051" cy="366278"/>
        </a:xfrm>
        <a:prstGeom prst="left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>
            <a:solidFill>
              <a:srgbClr val="000000"/>
            </a:solidFill>
          </a:endParaRPr>
        </a:p>
      </dsp:txBody>
      <dsp:txXfrm>
        <a:off x="776605" y="2599450"/>
        <a:ext cx="871285" cy="219766"/>
      </dsp:txXfrm>
    </dsp:sp>
    <dsp:sp modelId="{FC7A2EDE-F6F7-E546-AED7-7FA7A9D8CF28}">
      <dsp:nvSpPr>
        <dsp:cNvPr id="0" name=""/>
        <dsp:cNvSpPr/>
      </dsp:nvSpPr>
      <dsp:spPr>
        <a:xfrm>
          <a:off x="165737" y="3391240"/>
          <a:ext cx="2093022" cy="10465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0000"/>
              </a:solidFill>
            </a:rPr>
            <a:t>Exercises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000000"/>
              </a:solidFill>
            </a:rPr>
            <a:t>Analytical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000000"/>
              </a:solidFill>
            </a:rPr>
            <a:t>Computational</a:t>
          </a:r>
        </a:p>
      </dsp:txBody>
      <dsp:txXfrm>
        <a:off x="196388" y="3421891"/>
        <a:ext cx="2031720" cy="985209"/>
      </dsp:txXfrm>
    </dsp:sp>
    <dsp:sp modelId="{14F9D0BB-1DCB-4B48-BA76-36AA7C56BC0B}">
      <dsp:nvSpPr>
        <dsp:cNvPr id="0" name=""/>
        <dsp:cNvSpPr/>
      </dsp:nvSpPr>
      <dsp:spPr>
        <a:xfrm rot="16200000">
          <a:off x="666722" y="2526194"/>
          <a:ext cx="1091051" cy="366278"/>
        </a:xfrm>
        <a:prstGeom prst="left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>
            <a:solidFill>
              <a:srgbClr val="000000"/>
            </a:solidFill>
          </a:endParaRPr>
        </a:p>
      </dsp:txBody>
      <dsp:txXfrm>
        <a:off x="776605" y="2599450"/>
        <a:ext cx="871285" cy="2197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5DAD85-7843-6D40-801D-819C4C61E297}">
      <dsp:nvSpPr>
        <dsp:cNvPr id="0" name=""/>
        <dsp:cNvSpPr/>
      </dsp:nvSpPr>
      <dsp:spPr>
        <a:xfrm>
          <a:off x="165737" y="980914"/>
          <a:ext cx="2093022" cy="10465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0000"/>
              </a:solidFill>
            </a:rPr>
            <a:t>Theory</a:t>
          </a:r>
        </a:p>
      </dsp:txBody>
      <dsp:txXfrm>
        <a:off x="196388" y="1011565"/>
        <a:ext cx="2031720" cy="985209"/>
      </dsp:txXfrm>
    </dsp:sp>
    <dsp:sp modelId="{25E8B178-1F2D-124D-991A-1E55E52250D7}">
      <dsp:nvSpPr>
        <dsp:cNvPr id="0" name=""/>
        <dsp:cNvSpPr/>
      </dsp:nvSpPr>
      <dsp:spPr>
        <a:xfrm rot="5400000">
          <a:off x="666722" y="2526194"/>
          <a:ext cx="1091051" cy="366278"/>
        </a:xfrm>
        <a:prstGeom prst="left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>
            <a:solidFill>
              <a:srgbClr val="000000"/>
            </a:solidFill>
          </a:endParaRPr>
        </a:p>
      </dsp:txBody>
      <dsp:txXfrm>
        <a:off x="776605" y="2599450"/>
        <a:ext cx="871285" cy="219766"/>
      </dsp:txXfrm>
    </dsp:sp>
    <dsp:sp modelId="{FC7A2EDE-F6F7-E546-AED7-7FA7A9D8CF28}">
      <dsp:nvSpPr>
        <dsp:cNvPr id="0" name=""/>
        <dsp:cNvSpPr/>
      </dsp:nvSpPr>
      <dsp:spPr>
        <a:xfrm>
          <a:off x="165737" y="3391240"/>
          <a:ext cx="2093022" cy="10465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0000"/>
              </a:solidFill>
            </a:rPr>
            <a:t>Research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000000"/>
              </a:solidFill>
            </a:rPr>
            <a:t>Analytical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rgbClr val="000000"/>
              </a:solidFill>
            </a:rPr>
            <a:t>Computational</a:t>
          </a:r>
        </a:p>
      </dsp:txBody>
      <dsp:txXfrm>
        <a:off x="196388" y="3421891"/>
        <a:ext cx="2031720" cy="985209"/>
      </dsp:txXfrm>
    </dsp:sp>
    <dsp:sp modelId="{14F9D0BB-1DCB-4B48-BA76-36AA7C56BC0B}">
      <dsp:nvSpPr>
        <dsp:cNvPr id="0" name=""/>
        <dsp:cNvSpPr/>
      </dsp:nvSpPr>
      <dsp:spPr>
        <a:xfrm rot="16200000">
          <a:off x="666722" y="2526194"/>
          <a:ext cx="1091051" cy="366278"/>
        </a:xfrm>
        <a:prstGeom prst="left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>
            <a:solidFill>
              <a:srgbClr val="000000"/>
            </a:solidFill>
          </a:endParaRPr>
        </a:p>
      </dsp:txBody>
      <dsp:txXfrm>
        <a:off x="776605" y="2599450"/>
        <a:ext cx="871285" cy="2197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892BDB-F8EF-604B-82B9-848D9C50C7C9}">
      <dsp:nvSpPr>
        <dsp:cNvPr id="0" name=""/>
        <dsp:cNvSpPr/>
      </dsp:nvSpPr>
      <dsp:spPr>
        <a:xfrm>
          <a:off x="7143" y="415660"/>
          <a:ext cx="2135187" cy="12811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Download and pre-process data</a:t>
          </a:r>
        </a:p>
      </dsp:txBody>
      <dsp:txXfrm>
        <a:off x="44665" y="453182"/>
        <a:ext cx="2060143" cy="1206068"/>
      </dsp:txXfrm>
    </dsp:sp>
    <dsp:sp modelId="{3629B07F-0660-7A42-82AA-456AEB53B031}">
      <dsp:nvSpPr>
        <dsp:cNvPr id="0" name=""/>
        <dsp:cNvSpPr/>
      </dsp:nvSpPr>
      <dsp:spPr>
        <a:xfrm>
          <a:off x="2355850" y="791453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2355850" y="897358"/>
        <a:ext cx="316861" cy="317716"/>
      </dsp:txXfrm>
    </dsp:sp>
    <dsp:sp modelId="{43B76929-7406-A246-B9D0-6642456C139B}">
      <dsp:nvSpPr>
        <dsp:cNvPr id="0" name=""/>
        <dsp:cNvSpPr/>
      </dsp:nvSpPr>
      <dsp:spPr>
        <a:xfrm>
          <a:off x="2996406" y="415660"/>
          <a:ext cx="2135187" cy="12811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Write scripts to load and analyze data</a:t>
          </a:r>
        </a:p>
      </dsp:txBody>
      <dsp:txXfrm>
        <a:off x="3033928" y="453182"/>
        <a:ext cx="2060143" cy="1206068"/>
      </dsp:txXfrm>
    </dsp:sp>
    <dsp:sp modelId="{875019CD-8685-B34F-8E94-61B9FCA17487}">
      <dsp:nvSpPr>
        <dsp:cNvPr id="0" name=""/>
        <dsp:cNvSpPr/>
      </dsp:nvSpPr>
      <dsp:spPr>
        <a:xfrm>
          <a:off x="5345112" y="791453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5345112" y="897358"/>
        <a:ext cx="316861" cy="317716"/>
      </dsp:txXfrm>
    </dsp:sp>
    <dsp:sp modelId="{5377B064-5ECC-8644-8AC4-9EC70B7E5C32}">
      <dsp:nvSpPr>
        <dsp:cNvPr id="0" name=""/>
        <dsp:cNvSpPr/>
      </dsp:nvSpPr>
      <dsp:spPr>
        <a:xfrm>
          <a:off x="5985668" y="415660"/>
          <a:ext cx="2135187" cy="12811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Results and Interpretation</a:t>
          </a:r>
        </a:p>
      </dsp:txBody>
      <dsp:txXfrm>
        <a:off x="6023190" y="453182"/>
        <a:ext cx="2060143" cy="12060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892BDB-F8EF-604B-82B9-848D9C50C7C9}">
      <dsp:nvSpPr>
        <dsp:cNvPr id="0" name=""/>
        <dsp:cNvSpPr/>
      </dsp:nvSpPr>
      <dsp:spPr>
        <a:xfrm>
          <a:off x="7143" y="415660"/>
          <a:ext cx="2135187" cy="12811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Download and pre-process data</a:t>
          </a:r>
        </a:p>
      </dsp:txBody>
      <dsp:txXfrm>
        <a:off x="44665" y="453182"/>
        <a:ext cx="2060143" cy="1206068"/>
      </dsp:txXfrm>
    </dsp:sp>
    <dsp:sp modelId="{3629B07F-0660-7A42-82AA-456AEB53B031}">
      <dsp:nvSpPr>
        <dsp:cNvPr id="0" name=""/>
        <dsp:cNvSpPr/>
      </dsp:nvSpPr>
      <dsp:spPr>
        <a:xfrm>
          <a:off x="2355850" y="791453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2355850" y="897358"/>
        <a:ext cx="316861" cy="317716"/>
      </dsp:txXfrm>
    </dsp:sp>
    <dsp:sp modelId="{43B76929-7406-A246-B9D0-6642456C139B}">
      <dsp:nvSpPr>
        <dsp:cNvPr id="0" name=""/>
        <dsp:cNvSpPr/>
      </dsp:nvSpPr>
      <dsp:spPr>
        <a:xfrm>
          <a:off x="2996406" y="415660"/>
          <a:ext cx="2135187" cy="12811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Write scripts to load and analyze data</a:t>
          </a:r>
        </a:p>
      </dsp:txBody>
      <dsp:txXfrm>
        <a:off x="3033928" y="453182"/>
        <a:ext cx="2060143" cy="1206068"/>
      </dsp:txXfrm>
    </dsp:sp>
    <dsp:sp modelId="{875019CD-8685-B34F-8E94-61B9FCA17487}">
      <dsp:nvSpPr>
        <dsp:cNvPr id="0" name=""/>
        <dsp:cNvSpPr/>
      </dsp:nvSpPr>
      <dsp:spPr>
        <a:xfrm>
          <a:off x="5345112" y="791453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5345112" y="897358"/>
        <a:ext cx="316861" cy="317716"/>
      </dsp:txXfrm>
    </dsp:sp>
    <dsp:sp modelId="{5377B064-5ECC-8644-8AC4-9EC70B7E5C32}">
      <dsp:nvSpPr>
        <dsp:cNvPr id="0" name=""/>
        <dsp:cNvSpPr/>
      </dsp:nvSpPr>
      <dsp:spPr>
        <a:xfrm>
          <a:off x="5985668" y="415660"/>
          <a:ext cx="2135187" cy="12811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Results and Interpretation</a:t>
          </a:r>
        </a:p>
      </dsp:txBody>
      <dsp:txXfrm>
        <a:off x="6023190" y="453182"/>
        <a:ext cx="2060143" cy="12060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892BDB-F8EF-604B-82B9-848D9C50C7C9}">
      <dsp:nvSpPr>
        <dsp:cNvPr id="0" name=""/>
        <dsp:cNvSpPr/>
      </dsp:nvSpPr>
      <dsp:spPr>
        <a:xfrm>
          <a:off x="7143" y="415660"/>
          <a:ext cx="2135187" cy="12811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Run simulations &amp; load data </a:t>
          </a:r>
        </a:p>
      </dsp:txBody>
      <dsp:txXfrm>
        <a:off x="44665" y="453182"/>
        <a:ext cx="2060143" cy="1206068"/>
      </dsp:txXfrm>
    </dsp:sp>
    <dsp:sp modelId="{3629B07F-0660-7A42-82AA-456AEB53B031}">
      <dsp:nvSpPr>
        <dsp:cNvPr id="0" name=""/>
        <dsp:cNvSpPr/>
      </dsp:nvSpPr>
      <dsp:spPr>
        <a:xfrm>
          <a:off x="2355850" y="791453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2355850" y="897358"/>
        <a:ext cx="316861" cy="317716"/>
      </dsp:txXfrm>
    </dsp:sp>
    <dsp:sp modelId="{43B76929-7406-A246-B9D0-6642456C139B}">
      <dsp:nvSpPr>
        <dsp:cNvPr id="0" name=""/>
        <dsp:cNvSpPr/>
      </dsp:nvSpPr>
      <dsp:spPr>
        <a:xfrm>
          <a:off x="2996406" y="415660"/>
          <a:ext cx="2135187" cy="12811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Write scripts to open and analyze</a:t>
          </a:r>
        </a:p>
      </dsp:txBody>
      <dsp:txXfrm>
        <a:off x="3033928" y="453182"/>
        <a:ext cx="2060143" cy="1206068"/>
      </dsp:txXfrm>
    </dsp:sp>
    <dsp:sp modelId="{875019CD-8685-B34F-8E94-61B9FCA17487}">
      <dsp:nvSpPr>
        <dsp:cNvPr id="0" name=""/>
        <dsp:cNvSpPr/>
      </dsp:nvSpPr>
      <dsp:spPr>
        <a:xfrm>
          <a:off x="5345112" y="791453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5345112" y="897358"/>
        <a:ext cx="316861" cy="317716"/>
      </dsp:txXfrm>
    </dsp:sp>
    <dsp:sp modelId="{5377B064-5ECC-8644-8AC4-9EC70B7E5C32}">
      <dsp:nvSpPr>
        <dsp:cNvPr id="0" name=""/>
        <dsp:cNvSpPr/>
      </dsp:nvSpPr>
      <dsp:spPr>
        <a:xfrm>
          <a:off x="5985668" y="415660"/>
          <a:ext cx="2135187" cy="12811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Results and Interpretation</a:t>
          </a:r>
        </a:p>
      </dsp:txBody>
      <dsp:txXfrm>
        <a:off x="6023190" y="453182"/>
        <a:ext cx="2060143" cy="12060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892BDB-F8EF-604B-82B9-848D9C50C7C9}">
      <dsp:nvSpPr>
        <dsp:cNvPr id="0" name=""/>
        <dsp:cNvSpPr/>
      </dsp:nvSpPr>
      <dsp:spPr>
        <a:xfrm>
          <a:off x="7143" y="415660"/>
          <a:ext cx="2135187" cy="12811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Run simulations &amp; load data </a:t>
          </a:r>
        </a:p>
      </dsp:txBody>
      <dsp:txXfrm>
        <a:off x="44665" y="453182"/>
        <a:ext cx="2060143" cy="1206068"/>
      </dsp:txXfrm>
    </dsp:sp>
    <dsp:sp modelId="{3629B07F-0660-7A42-82AA-456AEB53B031}">
      <dsp:nvSpPr>
        <dsp:cNvPr id="0" name=""/>
        <dsp:cNvSpPr/>
      </dsp:nvSpPr>
      <dsp:spPr>
        <a:xfrm>
          <a:off x="2355850" y="791453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2355850" y="897358"/>
        <a:ext cx="316861" cy="317716"/>
      </dsp:txXfrm>
    </dsp:sp>
    <dsp:sp modelId="{43B76929-7406-A246-B9D0-6642456C139B}">
      <dsp:nvSpPr>
        <dsp:cNvPr id="0" name=""/>
        <dsp:cNvSpPr/>
      </dsp:nvSpPr>
      <dsp:spPr>
        <a:xfrm>
          <a:off x="2996406" y="415660"/>
          <a:ext cx="2135187" cy="12811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Write scripts to open and analyze</a:t>
          </a:r>
        </a:p>
      </dsp:txBody>
      <dsp:txXfrm>
        <a:off x="3033928" y="453182"/>
        <a:ext cx="2060143" cy="1206068"/>
      </dsp:txXfrm>
    </dsp:sp>
    <dsp:sp modelId="{875019CD-8685-B34F-8E94-61B9FCA17487}">
      <dsp:nvSpPr>
        <dsp:cNvPr id="0" name=""/>
        <dsp:cNvSpPr/>
      </dsp:nvSpPr>
      <dsp:spPr>
        <a:xfrm>
          <a:off x="5345112" y="791453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5345112" y="897358"/>
        <a:ext cx="316861" cy="317716"/>
      </dsp:txXfrm>
    </dsp:sp>
    <dsp:sp modelId="{5377B064-5ECC-8644-8AC4-9EC70B7E5C32}">
      <dsp:nvSpPr>
        <dsp:cNvPr id="0" name=""/>
        <dsp:cNvSpPr/>
      </dsp:nvSpPr>
      <dsp:spPr>
        <a:xfrm>
          <a:off x="5985668" y="415660"/>
          <a:ext cx="2135187" cy="12811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Results and Interpretation</a:t>
          </a:r>
        </a:p>
      </dsp:txBody>
      <dsp:txXfrm>
        <a:off x="6023190" y="453182"/>
        <a:ext cx="2060143" cy="1206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18-04-2024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18-04-2024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5F0F0-3408-9F4A-9B24-898CD7F5D4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783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highlight>
                  <a:srgbClr val="DAE1E8"/>
                </a:highlight>
                <a:latin typeface="Montserrat" panose="020F0502020204030204" pitchFamily="34" charset="0"/>
              </a:rPr>
              <a:t>The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highlight>
                  <a:srgbClr val="DAE1E8"/>
                </a:highlight>
                <a:latin typeface="Montserrat" panose="020F0502020204030204" pitchFamily="34" charset="0"/>
              </a:rPr>
              <a:t>Helio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highlight>
                  <a:srgbClr val="DAE1E8"/>
                </a:highlight>
                <a:latin typeface="Montserrat" panose="020F0502020204030204" pitchFamily="34" charset="0"/>
              </a:rPr>
              <a:t> Cloud is sponsored and organized by the NASA Heliophysics Digital Resources Library (HDRL)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5218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highlight>
                  <a:srgbClr val="DAE1E8"/>
                </a:highlight>
                <a:latin typeface="Montserrat" panose="020F0502020204030204" pitchFamily="34" charset="0"/>
              </a:rPr>
              <a:t>The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highlight>
                  <a:srgbClr val="DAE1E8"/>
                </a:highlight>
                <a:latin typeface="Montserrat" panose="020F0502020204030204" pitchFamily="34" charset="0"/>
              </a:rPr>
              <a:t>Helio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highlight>
                  <a:srgbClr val="DAE1E8"/>
                </a:highlight>
                <a:latin typeface="Montserrat" panose="020F0502020204030204" pitchFamily="34" charset="0"/>
              </a:rPr>
              <a:t> Cloud is sponsored and organized by the NASA Heliophysics Digital Resources Library (HDRL)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9762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Cloud Computing &amp; Heliophysics Education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EGU 2024 |</a:t>
            </a:r>
            <a:r>
              <a:rPr lang="en-US" sz="1300" baseline="0" dirty="0">
                <a:solidFill>
                  <a:srgbClr val="5F5F5F"/>
                </a:solidFill>
              </a:rPr>
              <a:t> 18 Apr 24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18/04/2024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hyperlink" Target="https://savvasraptis.github.io/" TargetMode="External"/><Relationship Id="rId4" Type="http://schemas.openxmlformats.org/officeDocument/2006/relationships/hyperlink" Target="mailto:savvas.raptis@jhuapl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atalabs.esa.int/" TargetMode="External"/><Relationship Id="rId5" Type="http://schemas.openxmlformats.org/officeDocument/2006/relationships/hyperlink" Target="https://heliocloud/" TargetMode="Externa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2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lasp.colorado.edu/mms/sdc/public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pyrfu.readthedocs.io/en/latest/" TargetMode="External"/><Relationship Id="rId3" Type="http://schemas.openxmlformats.org/officeDocument/2006/relationships/diagramLayout" Target="../diagrams/layout4.xml"/><Relationship Id="rId7" Type="http://schemas.openxmlformats.org/officeDocument/2006/relationships/image" Target="../media/image2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image" Target="../media/image25.png"/><Relationship Id="rId5" Type="http://schemas.openxmlformats.org/officeDocument/2006/relationships/diagramColors" Target="../diagrams/colors4.xml"/><Relationship Id="rId10" Type="http://schemas.openxmlformats.org/officeDocument/2006/relationships/image" Target="../media/image24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heliocloud-data/science-tutorials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hyperlink" Target="https://cgs.jhuapl.edu/" TargetMode="External"/><Relationship Id="rId7" Type="http://schemas.openxmlformats.org/officeDocument/2006/relationships/diagramColors" Target="../diagrams/colors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openxmlformats.org/officeDocument/2006/relationships/image" Target="../media/image23.png"/><Relationship Id="rId3" Type="http://schemas.openxmlformats.org/officeDocument/2006/relationships/hyperlink" Target="https://cgs.jhuapl.edu/" TargetMode="External"/><Relationship Id="rId7" Type="http://schemas.openxmlformats.org/officeDocument/2006/relationships/diagramColors" Target="../diagrams/colors6.xml"/><Relationship Id="rId12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11" Type="http://schemas.openxmlformats.org/officeDocument/2006/relationships/image" Target="../media/image30.png"/><Relationship Id="rId5" Type="http://schemas.openxmlformats.org/officeDocument/2006/relationships/diagramLayout" Target="../diagrams/layout6.xml"/><Relationship Id="rId10" Type="http://schemas.openxmlformats.org/officeDocument/2006/relationships/hyperlink" Target="https://pypi.org/project/kaipy/" TargetMode="External"/><Relationship Id="rId4" Type="http://schemas.openxmlformats.org/officeDocument/2006/relationships/diagramData" Target="../diagrams/data6.xml"/><Relationship Id="rId9" Type="http://schemas.openxmlformats.org/officeDocument/2006/relationships/hyperlink" Target="https://ccmc.gsfc.nasa.gov/" TargetMode="External"/><Relationship Id="rId14" Type="http://schemas.openxmlformats.org/officeDocument/2006/relationships/hyperlink" Target="https://github.com/wiltbemj/CGS-Tools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eliopython.org/summer-school-24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heliocloud/" TargetMode="External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B42B9-2C4A-434B-810C-97BD7591E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31143"/>
            <a:ext cx="10734261" cy="165025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Heliophysics Education and Research using Cloud Computing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DD875-1502-9F4F-B75E-289A7CE319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4210050"/>
            <a:ext cx="8372856" cy="13335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Savvas Raptis</a:t>
            </a:r>
            <a:r>
              <a:rPr lang="en-US" b="1" baseline="30000" dirty="0">
                <a:solidFill>
                  <a:srgbClr val="000000"/>
                </a:solidFill>
              </a:rPr>
              <a:t>1</a:t>
            </a:r>
            <a:r>
              <a:rPr lang="en-US" b="1" dirty="0">
                <a:solidFill>
                  <a:srgbClr val="000000"/>
                </a:solidFill>
              </a:rPr>
              <a:t>, </a:t>
            </a:r>
            <a:r>
              <a:rPr lang="en-US" dirty="0">
                <a:solidFill>
                  <a:srgbClr val="000000"/>
                </a:solidFill>
              </a:rPr>
              <a:t>Slava Merkin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Sandy Atunes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Brent Smith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Chris Jeschke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Eric Winter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Peter Shumate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Michael Wiltberger</a:t>
            </a:r>
            <a:r>
              <a:rPr lang="en-US" baseline="30000" dirty="0">
                <a:solidFill>
                  <a:srgbClr val="000000"/>
                </a:solidFill>
              </a:rPr>
              <a:t>2</a:t>
            </a:r>
          </a:p>
          <a:p>
            <a:r>
              <a:rPr lang="en-US" baseline="30000" dirty="0">
                <a:solidFill>
                  <a:srgbClr val="000000"/>
                </a:solidFill>
              </a:rPr>
              <a:t>1 </a:t>
            </a:r>
            <a:r>
              <a:rPr lang="en-US" dirty="0">
                <a:solidFill>
                  <a:srgbClr val="000000"/>
                </a:solidFill>
              </a:rPr>
              <a:t>APL/JHU, Laurel, MD, USA</a:t>
            </a:r>
          </a:p>
          <a:p>
            <a:r>
              <a:rPr lang="en-US" baseline="30000" dirty="0">
                <a:solidFill>
                  <a:srgbClr val="000000"/>
                </a:solidFill>
              </a:rPr>
              <a:t>2 </a:t>
            </a:r>
            <a:r>
              <a:rPr lang="en-US" dirty="0">
                <a:solidFill>
                  <a:srgbClr val="000000"/>
                </a:solidFill>
              </a:rPr>
              <a:t>NCAR High Altitude Observatory, Boulder, CO, USA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16795-6BE1-F346-81AB-7DB4A7780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105" y="6172200"/>
            <a:ext cx="4090349" cy="6779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CA71CF-1C64-249F-6546-045575077414}"/>
              </a:ext>
            </a:extLst>
          </p:cNvPr>
          <p:cNvSpPr/>
          <p:nvPr/>
        </p:nvSpPr>
        <p:spPr>
          <a:xfrm>
            <a:off x="685800" y="555009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DF6A3-D175-9224-DF72-D7267B7D9BAB}"/>
              </a:ext>
            </a:extLst>
          </p:cNvPr>
          <p:cNvSpPr txBox="1"/>
          <p:nvPr/>
        </p:nvSpPr>
        <p:spPr>
          <a:xfrm>
            <a:off x="0" y="6326897"/>
            <a:ext cx="2492990" cy="52322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4"/>
              </a:rPr>
              <a:t>savvas.raptis@jhuapl.edu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5"/>
              </a:rPr>
              <a:t>https://savvasraptis.github.io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8527A2-D5E9-909C-F32D-1E378D581FE7}"/>
              </a:ext>
            </a:extLst>
          </p:cNvPr>
          <p:cNvSpPr txBox="1"/>
          <p:nvPr/>
        </p:nvSpPr>
        <p:spPr>
          <a:xfrm>
            <a:off x="0" y="6041701"/>
            <a:ext cx="7404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dirty="0">
                <a:solidFill>
                  <a:srgbClr val="333333"/>
                </a:solidFill>
                <a:effectLst/>
                <a:latin typeface="Garamond" panose="02020404030301010803" pitchFamily="18" charset="0"/>
              </a:rPr>
              <a:t>Supported by NASA DRIVE Science Center for </a:t>
            </a:r>
            <a:r>
              <a:rPr lang="en-US" sz="1400" b="0" i="0" u="none" strike="noStrike" dirty="0" err="1">
                <a:solidFill>
                  <a:srgbClr val="333333"/>
                </a:solidFill>
                <a:effectLst/>
                <a:latin typeface="Garamond" panose="02020404030301010803" pitchFamily="18" charset="0"/>
              </a:rPr>
              <a:t>Geospace</a:t>
            </a:r>
            <a:r>
              <a:rPr lang="en-US" sz="1400" b="0" i="0" u="none" strike="noStrike" dirty="0">
                <a:solidFill>
                  <a:srgbClr val="333333"/>
                </a:solidFill>
                <a:effectLst/>
                <a:latin typeface="Garamond" panose="02020404030301010803" pitchFamily="18" charset="0"/>
              </a:rPr>
              <a:t> Storms (CGS) - 80NSSC22M0163</a:t>
            </a:r>
            <a:endParaRPr lang="en-US" sz="1400" dirty="0">
              <a:latin typeface="Garamond" panose="020204040303010108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1AAC1A-F73F-B0DF-3C99-75C921989ADD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10236200" y="7883"/>
            <a:ext cx="1955800" cy="1184481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982295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What</a:t>
            </a:r>
            <a:r>
              <a:rPr lang="sv-SE" dirty="0"/>
              <a:t> is Heliophysics?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4E85DA-EBDD-523D-106E-AA8797737801}"/>
              </a:ext>
            </a:extLst>
          </p:cNvPr>
          <p:cNvSpPr txBox="1"/>
          <p:nvPr/>
        </p:nvSpPr>
        <p:spPr>
          <a:xfrm>
            <a:off x="209774" y="1104923"/>
            <a:ext cx="117724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Heliophysics is the study of “</a:t>
            </a:r>
            <a:r>
              <a:rPr lang="en-US" b="1" dirty="0">
                <a:solidFill>
                  <a:srgbClr val="000000"/>
                </a:solidFill>
              </a:rPr>
              <a:t>the nature of the Sun </a:t>
            </a:r>
            <a:r>
              <a:rPr lang="en-US" dirty="0">
                <a:solidFill>
                  <a:srgbClr val="000000"/>
                </a:solidFill>
              </a:rPr>
              <a:t>and </a:t>
            </a:r>
            <a:r>
              <a:rPr lang="en-US" b="1" dirty="0">
                <a:solidFill>
                  <a:srgbClr val="000000"/>
                </a:solidFill>
              </a:rPr>
              <a:t>how it influences the very nature of space </a:t>
            </a:r>
            <a:r>
              <a:rPr lang="en-US" dirty="0">
                <a:solidFill>
                  <a:srgbClr val="000000"/>
                </a:solidFill>
              </a:rPr>
              <a:t>-</a:t>
            </a:r>
            <a:r>
              <a:rPr lang="en-US" b="1" dirty="0">
                <a:solidFill>
                  <a:srgbClr val="000000"/>
                </a:solidFill>
              </a:rPr>
              <a:t>and</a:t>
            </a:r>
            <a:r>
              <a:rPr lang="en-US" dirty="0">
                <a:solidFill>
                  <a:srgbClr val="000000"/>
                </a:solidFill>
              </a:rPr>
              <a:t>, in turn, </a:t>
            </a:r>
            <a:r>
              <a:rPr lang="en-US" b="1" dirty="0">
                <a:solidFill>
                  <a:srgbClr val="000000"/>
                </a:solidFill>
              </a:rPr>
              <a:t>the atmospheres of planets and the technology that exists there</a:t>
            </a:r>
            <a:r>
              <a:rPr lang="en-US" dirty="0">
                <a:solidFill>
                  <a:srgbClr val="000000"/>
                </a:solidFill>
              </a:rPr>
              <a:t>.”                    </a:t>
            </a:r>
          </a:p>
          <a:p>
            <a:pPr algn="r"/>
            <a:r>
              <a:rPr lang="en-US" dirty="0">
                <a:solidFill>
                  <a:srgbClr val="000000"/>
                </a:solidFill>
              </a:rPr>
              <a:t>[NASA Heliophysics Division Website]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1CA2DF-31B7-442F-575C-1A63BBE03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665" y="2028253"/>
            <a:ext cx="8132670" cy="45657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9A6098-5FC3-3B4A-9F71-61E9568EB971}"/>
              </a:ext>
            </a:extLst>
          </p:cNvPr>
          <p:cNvSpPr txBox="1"/>
          <p:nvPr/>
        </p:nvSpPr>
        <p:spPr>
          <a:xfrm>
            <a:off x="-65964" y="6388685"/>
            <a:ext cx="61619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Credits: NASA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448969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Research in Heliophysics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096000" y="992717"/>
            <a:ext cx="0" cy="4872567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788" y="789089"/>
            <a:ext cx="3706215" cy="2514617"/>
          </a:xfrm>
          <a:prstGeom prst="rect">
            <a:avLst/>
          </a:prstGeom>
        </p:spPr>
      </p:pic>
      <p:pic>
        <p:nvPicPr>
          <p:cNvPr id="5122" name="Picture 2" descr="Solar Dynamics Observatory - Wikipedia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965" y="3962599"/>
            <a:ext cx="2909358" cy="1636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Vlasiator | University of Helsink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175" y="1145248"/>
            <a:ext cx="5161492" cy="193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Toward fusion energy, team models plasma turbulence on the nation’s fastest supercomputer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680" y="3429000"/>
            <a:ext cx="4295821" cy="280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300712" y="6292334"/>
            <a:ext cx="19479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[Top]: M. </a:t>
            </a:r>
            <a:r>
              <a:rPr lang="en-US" sz="800" dirty="0" err="1">
                <a:solidFill>
                  <a:srgbClr val="000000"/>
                </a:solidFill>
              </a:rPr>
              <a:t>Palmroth</a:t>
            </a:r>
            <a:r>
              <a:rPr lang="en-US" sz="800" dirty="0">
                <a:solidFill>
                  <a:srgbClr val="000000"/>
                </a:solidFill>
              </a:rPr>
              <a:t>, </a:t>
            </a:r>
            <a:r>
              <a:rPr lang="en-US" sz="800" dirty="0" err="1">
                <a:solidFill>
                  <a:srgbClr val="000000"/>
                </a:solidFill>
              </a:rPr>
              <a:t>Vasiator</a:t>
            </a:r>
            <a:endParaRPr lang="en-US" sz="800" dirty="0">
              <a:solidFill>
                <a:srgbClr val="000000"/>
              </a:solidFill>
            </a:endParaRPr>
          </a:p>
          <a:p>
            <a:r>
              <a:rPr lang="en-US" sz="800" dirty="0">
                <a:solidFill>
                  <a:srgbClr val="000000"/>
                </a:solidFill>
              </a:rPr>
              <a:t>[Bottom]: Emily Belli, General Atomics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63500" y="6292334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[Top]</a:t>
            </a:r>
            <a:r>
              <a:rPr lang="el-GR" sz="800" dirty="0">
                <a:solidFill>
                  <a:srgbClr val="000000"/>
                </a:solidFill>
              </a:rPr>
              <a:t>:</a:t>
            </a:r>
            <a:r>
              <a:rPr lang="en-US" sz="800" dirty="0">
                <a:solidFill>
                  <a:srgbClr val="000000"/>
                </a:solidFill>
              </a:rPr>
              <a:t> MMS/NASA</a:t>
            </a:r>
          </a:p>
          <a:p>
            <a:r>
              <a:rPr lang="en-US" sz="800" dirty="0">
                <a:solidFill>
                  <a:srgbClr val="000000"/>
                </a:solidFill>
              </a:rPr>
              <a:t>[Bottom]: SDO/NASA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8019" y="1145248"/>
            <a:ext cx="94288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u="sng" dirty="0">
                <a:solidFill>
                  <a:srgbClr val="000000"/>
                </a:solidFill>
              </a:rPr>
              <a:t>In-situ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(examples)</a:t>
            </a:r>
          </a:p>
          <a:p>
            <a:pPr algn="ctr"/>
            <a:endParaRPr lang="en-US" sz="1200" u="sng" dirty="0">
              <a:solidFill>
                <a:srgbClr val="000000"/>
              </a:solidFill>
            </a:endParaRP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Cluster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MMS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THEMIS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Arase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ACE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WIND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PSP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5012" y="4365357"/>
            <a:ext cx="131799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u="sng" dirty="0">
                <a:solidFill>
                  <a:srgbClr val="000000"/>
                </a:solidFill>
              </a:rPr>
              <a:t>Remote Sensing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(examples)</a:t>
            </a:r>
          </a:p>
          <a:p>
            <a:pPr algn="ctr"/>
            <a:endParaRPr lang="en-US" sz="1200" dirty="0">
              <a:solidFill>
                <a:srgbClr val="000000"/>
              </a:solidFill>
            </a:endParaRP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SOHO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SDO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Solar Orbiter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SMILE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00466" y="3229990"/>
            <a:ext cx="2310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Fluid, Hybrid, PIC, Monte Carlo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224DB8-C7E3-A326-FE52-DC837A54BB81}"/>
              </a:ext>
            </a:extLst>
          </p:cNvPr>
          <p:cNvSpPr txBox="1"/>
          <p:nvPr/>
        </p:nvSpPr>
        <p:spPr>
          <a:xfrm>
            <a:off x="1971638" y="521571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Observations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E4AB00-F16C-BAB8-02FE-F534AE4F6380}"/>
              </a:ext>
            </a:extLst>
          </p:cNvPr>
          <p:cNvSpPr txBox="1"/>
          <p:nvPr/>
        </p:nvSpPr>
        <p:spPr>
          <a:xfrm>
            <a:off x="8843062" y="522036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Simulations</a:t>
            </a:r>
          </a:p>
        </p:txBody>
      </p:sp>
    </p:spTree>
    <p:extLst>
      <p:ext uri="{BB962C8B-B14F-4D97-AF65-F5344CB8AC3E}">
        <p14:creationId xmlns:p14="http://schemas.microsoft.com/office/powerpoint/2010/main" val="889858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Typical</a:t>
            </a:r>
            <a:r>
              <a:rPr lang="sv-SE" dirty="0"/>
              <a:t> Course in Heliophysics vs Research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A2FE90F-7138-9091-BB15-31BD1D8245A2}"/>
              </a:ext>
            </a:extLst>
          </p:cNvPr>
          <p:cNvCxnSpPr/>
          <p:nvPr/>
        </p:nvCxnSpPr>
        <p:spPr>
          <a:xfrm>
            <a:off x="6150694" y="992717"/>
            <a:ext cx="0" cy="4872567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8E5EA12-C2C8-90BA-D289-7F923847673D}"/>
              </a:ext>
            </a:extLst>
          </p:cNvPr>
          <p:cNvGrpSpPr/>
          <p:nvPr/>
        </p:nvGrpSpPr>
        <p:grpSpPr>
          <a:xfrm>
            <a:off x="1419520" y="789089"/>
            <a:ext cx="3241065" cy="5418667"/>
            <a:chOff x="1364826" y="789089"/>
            <a:chExt cx="3241065" cy="5418667"/>
          </a:xfrm>
        </p:grpSpPr>
        <p:graphicFrame>
          <p:nvGraphicFramePr>
            <p:cNvPr id="4" name="Diagram 3">
              <a:extLst>
                <a:ext uri="{FF2B5EF4-FFF2-40B4-BE49-F238E27FC236}">
                  <a16:creationId xmlns:a16="http://schemas.microsoft.com/office/drawing/2014/main" id="{BB399AF6-B108-C948-9F49-BB6406EA47B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94049860"/>
                </p:ext>
              </p:extLst>
            </p:nvPr>
          </p:nvGraphicFramePr>
          <p:xfrm>
            <a:off x="1495286" y="789089"/>
            <a:ext cx="2424497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ED784BD-E8E5-C5D5-1546-7411B816842F}"/>
                </a:ext>
              </a:extLst>
            </p:cNvPr>
            <p:cNvSpPr txBox="1"/>
            <p:nvPr/>
          </p:nvSpPr>
          <p:spPr>
            <a:xfrm>
              <a:off x="1364826" y="1001460"/>
              <a:ext cx="2685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A course in Heliophysics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55771E8-846E-67FD-2DC6-CD9913626050}"/>
                </a:ext>
              </a:extLst>
            </p:cNvPr>
            <p:cNvSpPr txBox="1"/>
            <p:nvPr/>
          </p:nvSpPr>
          <p:spPr>
            <a:xfrm>
              <a:off x="3959559" y="2107960"/>
              <a:ext cx="6463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70%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33B516-1204-7368-6C9D-411F51D8CDC9}"/>
                </a:ext>
              </a:extLst>
            </p:cNvPr>
            <p:cNvSpPr txBox="1"/>
            <p:nvPr/>
          </p:nvSpPr>
          <p:spPr>
            <a:xfrm>
              <a:off x="3959560" y="4535557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15%</a:t>
              </a:r>
            </a:p>
            <a:p>
              <a:r>
                <a:rPr lang="en-US" dirty="0">
                  <a:solidFill>
                    <a:srgbClr val="FF0000"/>
                  </a:solidFill>
                </a:rPr>
                <a:t>15%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C9C62A-953B-06CA-ECE7-78B0C5562FAC}"/>
              </a:ext>
            </a:extLst>
          </p:cNvPr>
          <p:cNvGrpSpPr/>
          <p:nvPr/>
        </p:nvGrpSpPr>
        <p:grpSpPr>
          <a:xfrm>
            <a:off x="7819886" y="789088"/>
            <a:ext cx="2958242" cy="5418667"/>
            <a:chOff x="7819886" y="789088"/>
            <a:chExt cx="2958242" cy="5418667"/>
          </a:xfrm>
        </p:grpSpPr>
        <p:graphicFrame>
          <p:nvGraphicFramePr>
            <p:cNvPr id="8" name="Diagram 7">
              <a:extLst>
                <a:ext uri="{FF2B5EF4-FFF2-40B4-BE49-F238E27FC236}">
                  <a16:creationId xmlns:a16="http://schemas.microsoft.com/office/drawing/2014/main" id="{F54C89D9-F6D4-ECAD-BAF3-98D3344C4F5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10046610"/>
                </p:ext>
              </p:extLst>
            </p:nvPr>
          </p:nvGraphicFramePr>
          <p:xfrm>
            <a:off x="7819886" y="789088"/>
            <a:ext cx="2424497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7127418-E5C3-0B5E-ED36-EE2D0D2089CE}"/>
                </a:ext>
              </a:extLst>
            </p:cNvPr>
            <p:cNvSpPr txBox="1"/>
            <p:nvPr/>
          </p:nvSpPr>
          <p:spPr>
            <a:xfrm>
              <a:off x="7982167" y="1001460"/>
              <a:ext cx="2099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A researcher’s day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39E4226-1022-BA25-7D61-4C7D9C9F5830}"/>
                </a:ext>
              </a:extLst>
            </p:cNvPr>
            <p:cNvSpPr txBox="1"/>
            <p:nvPr/>
          </p:nvSpPr>
          <p:spPr>
            <a:xfrm>
              <a:off x="10131796" y="2107960"/>
              <a:ext cx="6463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10%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2DE4E57-46DA-6B5F-9C25-B63DEE1F2E39}"/>
                </a:ext>
              </a:extLst>
            </p:cNvPr>
            <p:cNvSpPr txBox="1"/>
            <p:nvPr/>
          </p:nvSpPr>
          <p:spPr>
            <a:xfrm>
              <a:off x="10131797" y="4535557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10%</a:t>
              </a:r>
            </a:p>
            <a:p>
              <a:r>
                <a:rPr lang="en-US" dirty="0">
                  <a:solidFill>
                    <a:srgbClr val="FF0000"/>
                  </a:solidFill>
                </a:rPr>
                <a:t>80%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3C945B9-8E4C-6908-E2A8-881E16CA6620}"/>
              </a:ext>
            </a:extLst>
          </p:cNvPr>
          <p:cNvSpPr txBox="1"/>
          <p:nvPr/>
        </p:nvSpPr>
        <p:spPr>
          <a:xfrm>
            <a:off x="1947617" y="6040014"/>
            <a:ext cx="840673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u="sng" dirty="0">
                <a:solidFill>
                  <a:srgbClr val="000000"/>
                </a:solidFill>
              </a:rPr>
              <a:t>Question</a:t>
            </a:r>
            <a:r>
              <a:rPr lang="en-US" sz="1500" dirty="0">
                <a:solidFill>
                  <a:srgbClr val="000000"/>
                </a:solidFill>
              </a:rPr>
              <a:t>: How do we </a:t>
            </a:r>
            <a:r>
              <a:rPr lang="en-US" sz="1500" b="1" dirty="0">
                <a:solidFill>
                  <a:srgbClr val="000000"/>
                </a:solidFill>
              </a:rPr>
              <a:t>prepare graduate</a:t>
            </a:r>
            <a:r>
              <a:rPr lang="en-US" sz="1500" dirty="0">
                <a:solidFill>
                  <a:srgbClr val="000000"/>
                </a:solidFill>
              </a:rPr>
              <a:t> students for a </a:t>
            </a:r>
            <a:r>
              <a:rPr lang="en-US" sz="1500" b="1" dirty="0">
                <a:solidFill>
                  <a:srgbClr val="000000"/>
                </a:solidFill>
              </a:rPr>
              <a:t>future within and outside of our field ?</a:t>
            </a:r>
          </a:p>
        </p:txBody>
      </p:sp>
    </p:spTree>
    <p:extLst>
      <p:ext uri="{BB962C8B-B14F-4D97-AF65-F5344CB8AC3E}">
        <p14:creationId xmlns:p14="http://schemas.microsoft.com/office/powerpoint/2010/main" val="645585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Reality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graduate</a:t>
            </a:r>
            <a:r>
              <a:rPr lang="sv-SE" dirty="0"/>
              <a:t> student </a:t>
            </a:r>
            <a:r>
              <a:rPr lang="sv-SE" dirty="0" err="1"/>
              <a:t>education</a:t>
            </a:r>
            <a:endParaRPr lang="sv-SE" dirty="0"/>
          </a:p>
        </p:txBody>
      </p:sp>
      <p:pic>
        <p:nvPicPr>
          <p:cNvPr id="2" name="Picture 2" descr="academia vs. industry - Imgflip">
            <a:extLst>
              <a:ext uri="{FF2B5EF4-FFF2-40B4-BE49-F238E27FC236}">
                <a16:creationId xmlns:a16="http://schemas.microsoft.com/office/drawing/2014/main" id="{291C0559-A6F7-D084-3D0A-13A8945E2C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7"/>
          <a:stretch/>
        </p:blipFill>
        <p:spPr bwMode="auto">
          <a:xfrm>
            <a:off x="157957" y="789090"/>
            <a:ext cx="3823250" cy="557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D07C661-E3E5-E3E5-1D81-595D285154C5}"/>
              </a:ext>
            </a:extLst>
          </p:cNvPr>
          <p:cNvCxnSpPr>
            <a:cxnSpLocks/>
          </p:cNvCxnSpPr>
          <p:nvPr/>
        </p:nvCxnSpPr>
        <p:spPr>
          <a:xfrm flipV="1">
            <a:off x="4134678" y="1908313"/>
            <a:ext cx="2727124" cy="1520687"/>
          </a:xfrm>
          <a:prstGeom prst="straightConnector1">
            <a:avLst/>
          </a:prstGeom>
          <a:ln w="127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C06DAC0-D7C1-9201-E56D-15EFC15B772D}"/>
              </a:ext>
            </a:extLst>
          </p:cNvPr>
          <p:cNvCxnSpPr>
            <a:cxnSpLocks/>
          </p:cNvCxnSpPr>
          <p:nvPr/>
        </p:nvCxnSpPr>
        <p:spPr>
          <a:xfrm>
            <a:off x="4134678" y="3796748"/>
            <a:ext cx="2792896" cy="934278"/>
          </a:xfrm>
          <a:prstGeom prst="straightConnector1">
            <a:avLst/>
          </a:prstGeom>
          <a:ln w="127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D047B20B-F5CD-5615-8F87-7E36F6F6A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375" y="741903"/>
            <a:ext cx="3975652" cy="265043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AB3B69B-97A6-0E1C-2DC0-F68854F8A0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375" y="3429000"/>
            <a:ext cx="4163976" cy="31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21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The </a:t>
            </a:r>
            <a:r>
              <a:rPr lang="sv-SE" dirty="0" err="1"/>
              <a:t>code</a:t>
            </a:r>
            <a:r>
              <a:rPr lang="sv-SE" dirty="0"/>
              <a:t> &amp; data </a:t>
            </a:r>
            <a:r>
              <a:rPr lang="sv-SE" dirty="0" err="1"/>
              <a:t>challenge</a:t>
            </a:r>
            <a:endParaRPr lang="sv-S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A803CD-90F9-E602-C6CE-14AB50896AE6}"/>
              </a:ext>
            </a:extLst>
          </p:cNvPr>
          <p:cNvSpPr txBox="1"/>
          <p:nvPr/>
        </p:nvSpPr>
        <p:spPr>
          <a:xfrm>
            <a:off x="407505" y="2585055"/>
            <a:ext cx="544892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Things typically not addressed in courses: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State-of-the-art algorithmic solutions to problems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Community driven libraries &amp; open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Data/code management and scaling</a:t>
            </a:r>
          </a:p>
        </p:txBody>
      </p:sp>
      <p:pic>
        <p:nvPicPr>
          <p:cNvPr id="3076" name="Picture 4" descr="The advantages of learning Python | by João Gustavo | Analytics Vidhya |  Medium">
            <a:extLst>
              <a:ext uri="{FF2B5EF4-FFF2-40B4-BE49-F238E27FC236}">
                <a16:creationId xmlns:a16="http://schemas.microsoft.com/office/drawing/2014/main" id="{199C3AFC-F41E-DE29-3F9B-C9C2DC1A1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163" y="722224"/>
            <a:ext cx="3747437" cy="162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Version Control/Git - Wikiversity">
            <a:extLst>
              <a:ext uri="{FF2B5EF4-FFF2-40B4-BE49-F238E27FC236}">
                <a16:creationId xmlns:a16="http://schemas.microsoft.com/office/drawing/2014/main" id="{CB45EC9D-71D9-DFF6-A5C2-43FD97772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977" y="2280224"/>
            <a:ext cx="3018183" cy="12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F9E2F2-8A3C-F3EE-D136-D38EA94591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6" t="24769" r="30367" b="5078"/>
          <a:stretch/>
        </p:blipFill>
        <p:spPr>
          <a:xfrm>
            <a:off x="9361834" y="3600718"/>
            <a:ext cx="2422661" cy="2413179"/>
          </a:xfrm>
          <a:prstGeom prst="ellipse">
            <a:avLst/>
          </a:prstGeom>
        </p:spPr>
      </p:pic>
      <p:pic>
        <p:nvPicPr>
          <p:cNvPr id="3082" name="Picture 10" descr="What is cloud? Cloud computing">
            <a:extLst>
              <a:ext uri="{FF2B5EF4-FFF2-40B4-BE49-F238E27FC236}">
                <a16:creationId xmlns:a16="http://schemas.microsoft.com/office/drawing/2014/main" id="{878F1F35-21E0-8EDF-19BA-969EC676E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766" y="3960833"/>
            <a:ext cx="3479302" cy="195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Project Jupyter - Wikipedia">
            <a:extLst>
              <a:ext uri="{FF2B5EF4-FFF2-40B4-BE49-F238E27FC236}">
                <a16:creationId xmlns:a16="http://schemas.microsoft.com/office/drawing/2014/main" id="{9251DC25-6314-C2C5-9460-9C106D651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051" y="1178802"/>
            <a:ext cx="2081926" cy="241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196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What</a:t>
            </a:r>
            <a:r>
              <a:rPr lang="sv-SE" dirty="0"/>
              <a:t> is </a:t>
            </a:r>
            <a:r>
              <a:rPr lang="sv-SE" dirty="0" err="1"/>
              <a:t>cloud</a:t>
            </a:r>
            <a:r>
              <a:rPr lang="sv-SE" dirty="0"/>
              <a:t> </a:t>
            </a:r>
            <a:r>
              <a:rPr lang="sv-SE" dirty="0" err="1"/>
              <a:t>computing</a:t>
            </a:r>
            <a:r>
              <a:rPr lang="sv-SE" dirty="0"/>
              <a:t> and </a:t>
            </a:r>
            <a:r>
              <a:rPr lang="sv-SE" dirty="0" err="1"/>
              <a:t>how</a:t>
            </a:r>
            <a:r>
              <a:rPr lang="sv-SE" dirty="0"/>
              <a:t> it is relevant?</a:t>
            </a:r>
          </a:p>
        </p:txBody>
      </p:sp>
      <p:pic>
        <p:nvPicPr>
          <p:cNvPr id="1026" name="Picture 2" descr="Who Invented the “Cloud Computing” Concept? | by Tony | AWS in Plain English">
            <a:extLst>
              <a:ext uri="{FF2B5EF4-FFF2-40B4-BE49-F238E27FC236}">
                <a16:creationId xmlns:a16="http://schemas.microsoft.com/office/drawing/2014/main" id="{3832A8EF-B94E-AB7E-0994-47734629D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91" y="2244794"/>
            <a:ext cx="4736824" cy="236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A2FCF7-2ED0-3E69-394A-83E6EE47AC18}"/>
              </a:ext>
            </a:extLst>
          </p:cNvPr>
          <p:cNvSpPr txBox="1"/>
          <p:nvPr/>
        </p:nvSpPr>
        <p:spPr>
          <a:xfrm>
            <a:off x="5893905" y="2690336"/>
            <a:ext cx="488467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Data storage and listing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Computing power on demand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Easy to share (essentially a website)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Easy to control (1 link = 1 project/exercise)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Easy to collaborate (many tools available)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F185CE-2B75-65EA-FC76-7493933C97DB}"/>
              </a:ext>
            </a:extLst>
          </p:cNvPr>
          <p:cNvSpPr txBox="1"/>
          <p:nvPr/>
        </p:nvSpPr>
        <p:spPr>
          <a:xfrm>
            <a:off x="2947221" y="6145121"/>
            <a:ext cx="629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</a:rPr>
              <a:t>We can bring all new tools, and all good practices in 1 place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27C4BF-3192-FCCF-1C85-12985E0A1E34}"/>
              </a:ext>
            </a:extLst>
          </p:cNvPr>
          <p:cNvSpPr txBox="1"/>
          <p:nvPr/>
        </p:nvSpPr>
        <p:spPr>
          <a:xfrm>
            <a:off x="1222514" y="1093381"/>
            <a:ext cx="9342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000000"/>
                </a:solidFill>
              </a:rPr>
              <a:t>Cloud computing is </a:t>
            </a:r>
            <a:r>
              <a:rPr lang="en-US" b="1" i="1" dirty="0">
                <a:solidFill>
                  <a:srgbClr val="000000"/>
                </a:solidFill>
              </a:rPr>
              <a:t>storing and accessing data and programs over the internet instead of your computer's hard drive.</a:t>
            </a:r>
          </a:p>
        </p:txBody>
      </p:sp>
    </p:spTree>
    <p:extLst>
      <p:ext uri="{BB962C8B-B14F-4D97-AF65-F5344CB8AC3E}">
        <p14:creationId xmlns:p14="http://schemas.microsoft.com/office/powerpoint/2010/main" val="3256328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Heliophysics Cloud solutions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1C835C-7B91-272B-D7A9-5F52B14F663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210259" y="4353067"/>
            <a:ext cx="2802835" cy="1697467"/>
          </a:xfrm>
          <a:prstGeom prst="rect">
            <a:avLst/>
          </a:prstGeom>
          <a:ln w="0">
            <a:noFill/>
          </a:ln>
        </p:spPr>
      </p:pic>
      <p:pic>
        <p:nvPicPr>
          <p:cNvPr id="2050" name="Picture 2" descr="ESA Datalabs">
            <a:extLst>
              <a:ext uri="{FF2B5EF4-FFF2-40B4-BE49-F238E27FC236}">
                <a16:creationId xmlns:a16="http://schemas.microsoft.com/office/drawing/2014/main" id="{0EE76130-B90E-30E3-CD2D-1919DD758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747" y="1014146"/>
            <a:ext cx="2597225" cy="259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251C3E-DABF-F6E7-5A93-34FF197FF9AE}"/>
              </a:ext>
            </a:extLst>
          </p:cNvPr>
          <p:cNvSpPr txBox="1"/>
          <p:nvPr/>
        </p:nvSpPr>
        <p:spPr>
          <a:xfrm>
            <a:off x="6096000" y="6386598"/>
            <a:ext cx="615875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300" dirty="0">
                <a:solidFill>
                  <a:srgbClr val="466E87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sz="1300" dirty="0" err="1">
                <a:solidFill>
                  <a:srgbClr val="466E87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heliocloud</a:t>
            </a:r>
            <a:r>
              <a:rPr lang="en-US" sz="1300" dirty="0" err="1">
                <a:solidFill>
                  <a:srgbClr val="466E87"/>
                </a:solidFill>
              </a:rPr>
              <a:t>.org</a:t>
            </a:r>
            <a:endParaRPr lang="en-US" sz="1300" dirty="0">
              <a:solidFill>
                <a:srgbClr val="0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9FB5CF-8782-AF98-7381-19F546E8725F}"/>
              </a:ext>
            </a:extLst>
          </p:cNvPr>
          <p:cNvSpPr txBox="1"/>
          <p:nvPr/>
        </p:nvSpPr>
        <p:spPr>
          <a:xfrm>
            <a:off x="9561640" y="755424"/>
            <a:ext cx="210007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hlinkClick r:id="rId6"/>
              </a:rPr>
              <a:t>https://datalabs.esa.int</a:t>
            </a:r>
            <a:r>
              <a:rPr lang="en-US" sz="1300" dirty="0"/>
              <a:t> </a:t>
            </a:r>
          </a:p>
        </p:txBody>
      </p:sp>
      <p:pic>
        <p:nvPicPr>
          <p:cNvPr id="10" name="Google Shape;132;p15" title="Chart">
            <a:extLst>
              <a:ext uri="{FF2B5EF4-FFF2-40B4-BE49-F238E27FC236}">
                <a16:creationId xmlns:a16="http://schemas.microsoft.com/office/drawing/2014/main" id="{BD3DED31-9E6F-6CBA-CFB8-85182B36ED6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1242346"/>
            <a:ext cx="7724632" cy="483002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686F83-2EB4-E3E9-3E47-D55E039C9079}"/>
              </a:ext>
            </a:extLst>
          </p:cNvPr>
          <p:cNvSpPr txBox="1"/>
          <p:nvPr/>
        </p:nvSpPr>
        <p:spPr>
          <a:xfrm>
            <a:off x="0" y="6386598"/>
            <a:ext cx="61641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Brian Thomas/HDRL</a:t>
            </a:r>
          </a:p>
        </p:txBody>
      </p:sp>
    </p:spTree>
    <p:extLst>
      <p:ext uri="{BB962C8B-B14F-4D97-AF65-F5344CB8AC3E}">
        <p14:creationId xmlns:p14="http://schemas.microsoft.com/office/powerpoint/2010/main" val="3675321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Example</a:t>
            </a:r>
            <a:r>
              <a:rPr lang="sv-SE" dirty="0"/>
              <a:t> – Observations problem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60E04F8-6CFD-CF90-9A31-E89C657842BD}"/>
              </a:ext>
            </a:extLst>
          </p:cNvPr>
          <p:cNvGrpSpPr/>
          <p:nvPr/>
        </p:nvGrpSpPr>
        <p:grpSpPr>
          <a:xfrm>
            <a:off x="2032000" y="789089"/>
            <a:ext cx="8128000" cy="2146530"/>
            <a:chOff x="2032000" y="789089"/>
            <a:chExt cx="8128000" cy="2146530"/>
          </a:xfrm>
        </p:grpSpPr>
        <p:graphicFrame>
          <p:nvGraphicFramePr>
            <p:cNvPr id="2" name="Diagram 1">
              <a:extLst>
                <a:ext uri="{FF2B5EF4-FFF2-40B4-BE49-F238E27FC236}">
                  <a16:creationId xmlns:a16="http://schemas.microsoft.com/office/drawing/2014/main" id="{F7923CCB-767F-4785-7DEB-9A16B2FAACD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968115273"/>
                </p:ext>
              </p:extLst>
            </p:nvPr>
          </p:nvGraphicFramePr>
          <p:xfrm>
            <a:off x="2032000" y="789089"/>
            <a:ext cx="8128000" cy="211243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940E0EC-4A42-2197-B758-2AA5DE8BD587}"/>
                </a:ext>
              </a:extLst>
            </p:cNvPr>
            <p:cNvSpPr txBox="1"/>
            <p:nvPr/>
          </p:nvSpPr>
          <p:spPr>
            <a:xfrm>
              <a:off x="2781300" y="2424469"/>
              <a:ext cx="4935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858B2C-1F8E-3675-F341-29A95CF9AF94}"/>
                </a:ext>
              </a:extLst>
            </p:cNvPr>
            <p:cNvSpPr txBox="1"/>
            <p:nvPr/>
          </p:nvSpPr>
          <p:spPr>
            <a:xfrm>
              <a:off x="5849250" y="2458565"/>
              <a:ext cx="4935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29BA7DE-BB43-CB8F-A5A8-94AE5D34A19B}"/>
                </a:ext>
              </a:extLst>
            </p:cNvPr>
            <p:cNvSpPr txBox="1"/>
            <p:nvPr/>
          </p:nvSpPr>
          <p:spPr>
            <a:xfrm>
              <a:off x="8917200" y="2458565"/>
              <a:ext cx="4935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>
                  <a:solidFill>
                    <a:srgbClr val="000000"/>
                  </a:solidFill>
                </a:rPr>
                <a:t>3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1A7F011-1511-310D-6A5B-8E688EE74D8A}"/>
              </a:ext>
            </a:extLst>
          </p:cNvPr>
          <p:cNvSpPr txBox="1"/>
          <p:nvPr/>
        </p:nvSpPr>
        <p:spPr>
          <a:xfrm>
            <a:off x="2238809" y="5565836"/>
            <a:ext cx="7849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Task</a:t>
            </a:r>
            <a:r>
              <a:rPr lang="en-US" dirty="0">
                <a:solidFill>
                  <a:srgbClr val="000000"/>
                </a:solidFill>
              </a:rPr>
              <a:t>: Plot the magnetic field of MMS mission on 2019-09-14T07:54:00.000</a:t>
            </a:r>
          </a:p>
        </p:txBody>
      </p:sp>
      <p:pic>
        <p:nvPicPr>
          <p:cNvPr id="1028" name="Picture 4" descr="Magnetospheric Multiscale">
            <a:extLst>
              <a:ext uri="{FF2B5EF4-FFF2-40B4-BE49-F238E27FC236}">
                <a16:creationId xmlns:a16="http://schemas.microsoft.com/office/drawing/2014/main" id="{6E62AC23-FC0D-E69F-2690-C03942C68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91" y="2935619"/>
            <a:ext cx="2365409" cy="236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VS: Magnetospheric Multiscale Mission (MMS) Dayside Orbit Animation for  the Preliminary Design Review (PDR)">
            <a:extLst>
              <a:ext uri="{FF2B5EF4-FFF2-40B4-BE49-F238E27FC236}">
                <a16:creationId xmlns:a16="http://schemas.microsoft.com/office/drawing/2014/main" id="{A59843B4-8F67-EF27-FBF8-48AC9DB7B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2901523"/>
            <a:ext cx="4675941" cy="263021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010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The (old) </a:t>
            </a:r>
            <a:r>
              <a:rPr lang="sv-SE" dirty="0" err="1"/>
              <a:t>usual</a:t>
            </a:r>
            <a:r>
              <a:rPr lang="sv-SE" dirty="0"/>
              <a:t> approach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770E99-B385-6A91-8857-9F20FDF314FC}"/>
              </a:ext>
            </a:extLst>
          </p:cNvPr>
          <p:cNvSpPr txBox="1"/>
          <p:nvPr/>
        </p:nvSpPr>
        <p:spPr>
          <a:xfrm>
            <a:off x="252664" y="789089"/>
            <a:ext cx="1003674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466E87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https://lasp.colorado.edu/mms/sdc/public</a:t>
            </a:r>
            <a:r>
              <a:rPr lang="en-US" dirty="0">
                <a:solidFill>
                  <a:srgbClr val="0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 Find .</a:t>
            </a:r>
            <a:r>
              <a:rPr lang="en-US" dirty="0" err="1">
                <a:solidFill>
                  <a:srgbClr val="000000"/>
                </a:solidFill>
                <a:sym typeface="Wingdings" pitchFamily="2" charset="2"/>
              </a:rPr>
              <a:t>cdf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 file(s)  download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000000"/>
              </a:solidFill>
              <a:sym typeface="Wingdings" pitchFamily="2" charset="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Write a script to open .</a:t>
            </a:r>
            <a:r>
              <a:rPr lang="en-US" dirty="0" err="1">
                <a:solidFill>
                  <a:srgbClr val="000000"/>
                </a:solidFill>
                <a:sym typeface="Wingdings" pitchFamily="2" charset="2"/>
              </a:rPr>
              <a:t>cdf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 files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000000"/>
              </a:solidFill>
              <a:sym typeface="Wingdings" pitchFamily="2" charset="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Post process data (cleaning spikes, outliers, background noise etc.) 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000000"/>
              </a:solidFill>
              <a:sym typeface="Wingdings" pitchFamily="2" charset="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Organize dataset in an easy to transfer and to plot format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000000"/>
              </a:solidFill>
              <a:sym typeface="Wingdings" pitchFamily="2" charset="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Pick a language to analyze and visualize  results (python, MATLAB, R etc.)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000000"/>
              </a:solidFill>
              <a:sym typeface="Wingdings" pitchFamily="2" charset="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Make the plot  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199B95-45D7-B562-A801-431104F0C2F4}"/>
              </a:ext>
            </a:extLst>
          </p:cNvPr>
          <p:cNvSpPr txBox="1"/>
          <p:nvPr/>
        </p:nvSpPr>
        <p:spPr>
          <a:xfrm>
            <a:off x="4329462" y="4478364"/>
            <a:ext cx="46794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Hard to reproduce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Hard to collaborate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Tedious and time consuming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Suspectable to package version changes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87EFD-2482-72F5-6697-64EC1C99F2B9}"/>
              </a:ext>
            </a:extLst>
          </p:cNvPr>
          <p:cNvSpPr txBox="1"/>
          <p:nvPr/>
        </p:nvSpPr>
        <p:spPr>
          <a:xfrm>
            <a:off x="1015122" y="6282381"/>
            <a:ext cx="10161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</a:rPr>
              <a:t>Fine for an exercise in class, not so fine when you work on a project as a researcher or in industry</a:t>
            </a:r>
          </a:p>
        </p:txBody>
      </p:sp>
    </p:spTree>
    <p:extLst>
      <p:ext uri="{BB962C8B-B14F-4D97-AF65-F5344CB8AC3E}">
        <p14:creationId xmlns:p14="http://schemas.microsoft.com/office/powerpoint/2010/main" val="1430800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11FF1E3-642F-CBB7-0DA3-9547D8A2BE4E}"/>
              </a:ext>
            </a:extLst>
          </p:cNvPr>
          <p:cNvGrpSpPr/>
          <p:nvPr/>
        </p:nvGrpSpPr>
        <p:grpSpPr>
          <a:xfrm>
            <a:off x="2032000" y="789089"/>
            <a:ext cx="8128000" cy="2146530"/>
            <a:chOff x="2032000" y="789089"/>
            <a:chExt cx="8128000" cy="2146530"/>
          </a:xfrm>
        </p:grpSpPr>
        <p:graphicFrame>
          <p:nvGraphicFramePr>
            <p:cNvPr id="14" name="Diagram 13">
              <a:extLst>
                <a:ext uri="{FF2B5EF4-FFF2-40B4-BE49-F238E27FC236}">
                  <a16:creationId xmlns:a16="http://schemas.microsoft.com/office/drawing/2014/main" id="{CB410DB4-F0C1-D15C-2981-A36997BDCB5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16775529"/>
                </p:ext>
              </p:extLst>
            </p:nvPr>
          </p:nvGraphicFramePr>
          <p:xfrm>
            <a:off x="2032000" y="789089"/>
            <a:ext cx="8128000" cy="211243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1ECC25F-1324-F282-7488-BC2E54F6B90F}"/>
                </a:ext>
              </a:extLst>
            </p:cNvPr>
            <p:cNvSpPr txBox="1"/>
            <p:nvPr/>
          </p:nvSpPr>
          <p:spPr>
            <a:xfrm>
              <a:off x="2781300" y="2424469"/>
              <a:ext cx="4935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1D5C84D-1FFC-A33E-8743-6B2FF13B6F04}"/>
                </a:ext>
              </a:extLst>
            </p:cNvPr>
            <p:cNvSpPr txBox="1"/>
            <p:nvPr/>
          </p:nvSpPr>
          <p:spPr>
            <a:xfrm>
              <a:off x="5849250" y="2458565"/>
              <a:ext cx="4935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92A41AD-C7E7-3840-E6FB-E52938A6D2AB}"/>
                </a:ext>
              </a:extLst>
            </p:cNvPr>
            <p:cNvSpPr txBox="1"/>
            <p:nvPr/>
          </p:nvSpPr>
          <p:spPr>
            <a:xfrm>
              <a:off x="8917200" y="2458565"/>
              <a:ext cx="4935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>
                  <a:solidFill>
                    <a:srgbClr val="000000"/>
                  </a:solidFill>
                </a:rPr>
                <a:t>3</a:t>
              </a: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The </a:t>
            </a:r>
            <a:r>
              <a:rPr lang="sv-SE" dirty="0" err="1"/>
              <a:t>cloud</a:t>
            </a:r>
            <a:r>
              <a:rPr lang="sv-SE" dirty="0"/>
              <a:t> approach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E008856-68D1-4E9A-5519-4C96853500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65" y="1087655"/>
            <a:ext cx="1737360" cy="17373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14E0A22-03BD-121B-D4A6-9F1AF1CCDE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20" y="1087655"/>
            <a:ext cx="1737360" cy="173736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EA4F554-3BD1-7E47-73C3-49FAAA100391}"/>
              </a:ext>
            </a:extLst>
          </p:cNvPr>
          <p:cNvSpPr txBox="1"/>
          <p:nvPr/>
        </p:nvSpPr>
        <p:spPr>
          <a:xfrm>
            <a:off x="0" y="6283511"/>
            <a:ext cx="61649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8"/>
              </a:rPr>
              <a:t>https://pyrfu.readthedocs.io/en/latest/</a:t>
            </a:r>
            <a:r>
              <a:rPr lang="en-US" dirty="0"/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F715AD-1F05-0BFD-2A37-59A99C2CA321}"/>
              </a:ext>
            </a:extLst>
          </p:cNvPr>
          <p:cNvSpPr txBox="1"/>
          <p:nvPr/>
        </p:nvSpPr>
        <p:spPr>
          <a:xfrm>
            <a:off x="192310" y="2938915"/>
            <a:ext cx="61649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mms.db_init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(default="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aws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",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aws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="helio-public/MMS")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plot.plot_line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b_gsm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F6E44A2-FDB1-7DD8-B467-64C9C95E841B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1" y="1"/>
            <a:ext cx="1511166" cy="915200"/>
          </a:xfrm>
          <a:prstGeom prst="rect">
            <a:avLst/>
          </a:prstGeom>
          <a:ln w="0">
            <a:noFill/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E8842B9-1C60-DAEF-1881-AAF66F305E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64980" y="2935619"/>
            <a:ext cx="4740743" cy="360228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242FD10-2117-BB3C-542F-988C799F9B7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5400" y="3610465"/>
            <a:ext cx="4740743" cy="2445029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3BFA615-C57F-7E83-C73F-C039405FA87E}"/>
              </a:ext>
            </a:extLst>
          </p:cNvPr>
          <p:cNvCxnSpPr>
            <a:cxnSpLocks/>
            <a:stCxn id="26" idx="3"/>
            <a:endCxn id="25" idx="1"/>
          </p:cNvCxnSpPr>
          <p:nvPr/>
        </p:nvCxnSpPr>
        <p:spPr>
          <a:xfrm flipV="1">
            <a:off x="5316143" y="4736762"/>
            <a:ext cx="848837" cy="96218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750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Using</a:t>
            </a:r>
            <a:r>
              <a:rPr lang="sv-SE" dirty="0"/>
              <a:t> solar images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heliocloud</a:t>
            </a:r>
            <a:endParaRPr lang="sv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1CE795-C919-5BB0-E20E-B74554992A6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" y="1"/>
            <a:ext cx="1511166" cy="915200"/>
          </a:xfrm>
          <a:prstGeom prst="rect">
            <a:avLst/>
          </a:prstGeom>
          <a:ln w="0"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F3812A4-D839-8D3D-66AF-E79731668C07}"/>
              </a:ext>
            </a:extLst>
          </p:cNvPr>
          <p:cNvSpPr txBox="1"/>
          <p:nvPr/>
        </p:nvSpPr>
        <p:spPr>
          <a:xfrm>
            <a:off x="0" y="6409401"/>
            <a:ext cx="61619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Example from: Alexander (Sandy) Antunes (APL)</a:t>
            </a:r>
          </a:p>
        </p:txBody>
      </p:sp>
      <p:pic>
        <p:nvPicPr>
          <p:cNvPr id="17" name="Picture 4" descr="sordum online data size converter">
            <a:extLst>
              <a:ext uri="{FF2B5EF4-FFF2-40B4-BE49-F238E27FC236}">
                <a16:creationId xmlns:a16="http://schemas.microsoft.com/office/drawing/2014/main" id="{E845F90B-09EB-7B09-6210-5C5A9062B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65" y="3482932"/>
            <a:ext cx="4624204" cy="288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ight Brace 17">
            <a:extLst>
              <a:ext uri="{FF2B5EF4-FFF2-40B4-BE49-F238E27FC236}">
                <a16:creationId xmlns:a16="http://schemas.microsoft.com/office/drawing/2014/main" id="{1E0FB136-AA2B-EFAC-49B5-7F9F005B6608}"/>
              </a:ext>
            </a:extLst>
          </p:cNvPr>
          <p:cNvSpPr/>
          <p:nvPr/>
        </p:nvSpPr>
        <p:spPr>
          <a:xfrm>
            <a:off x="4704080" y="3429000"/>
            <a:ext cx="413886" cy="2112434"/>
          </a:xfrm>
          <a:prstGeom prst="rightBrace">
            <a:avLst>
              <a:gd name="adj1" fmla="val 66473"/>
              <a:gd name="adj2" fmla="val 50000"/>
            </a:avLst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ED5A783C-F088-7B00-0159-2242E828B178}"/>
              </a:ext>
            </a:extLst>
          </p:cNvPr>
          <p:cNvSpPr/>
          <p:nvPr/>
        </p:nvSpPr>
        <p:spPr>
          <a:xfrm>
            <a:off x="4740175" y="5541434"/>
            <a:ext cx="413886" cy="770894"/>
          </a:xfrm>
          <a:prstGeom prst="rightBrace">
            <a:avLst>
              <a:gd name="adj1" fmla="val 66168"/>
              <a:gd name="adj2" fmla="val 50000"/>
            </a:avLst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1B2CD1-CC41-7F9D-33E0-7C73F9D38E9C}"/>
              </a:ext>
            </a:extLst>
          </p:cNvPr>
          <p:cNvSpPr txBox="1"/>
          <p:nvPr/>
        </p:nvSpPr>
        <p:spPr>
          <a:xfrm>
            <a:off x="5246437" y="4208218"/>
            <a:ext cx="16991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Case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Toy examples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672E92-EADC-5E2A-B730-B6BB486EAADC}"/>
              </a:ext>
            </a:extLst>
          </p:cNvPr>
          <p:cNvSpPr txBox="1"/>
          <p:nvPr/>
        </p:nvSpPr>
        <p:spPr>
          <a:xfrm>
            <a:off x="5190156" y="5534466"/>
            <a:ext cx="209616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FF0000"/>
                </a:solidFill>
              </a:rPr>
              <a:t>Statistics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Machine learning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738221-5425-1F57-CB3D-9F8C64CAEA58}"/>
              </a:ext>
            </a:extLst>
          </p:cNvPr>
          <p:cNvSpPr txBox="1"/>
          <p:nvPr/>
        </p:nvSpPr>
        <p:spPr>
          <a:xfrm>
            <a:off x="512858" y="1234967"/>
            <a:ext cx="61619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800" b="1" dirty="0">
                <a:solidFill>
                  <a:srgbClr val="000000"/>
                </a:solidFill>
              </a:rPr>
              <a:t>1 year - 2TB of</a:t>
            </a:r>
            <a:r>
              <a:rPr lang="en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SDO </a:t>
            </a:r>
            <a:r>
              <a:rPr lang="en" sz="1800" b="1" dirty="0">
                <a:solidFill>
                  <a:srgbClr val="000000"/>
                </a:solidFill>
              </a:rPr>
              <a:t>data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170" name="Picture 2" descr="SDO | Solar Dynamics Observatory">
            <a:extLst>
              <a:ext uri="{FF2B5EF4-FFF2-40B4-BE49-F238E27FC236}">
                <a16:creationId xmlns:a16="http://schemas.microsoft.com/office/drawing/2014/main" id="{29156702-1D84-A729-9A12-D709BC02B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72" y="1618791"/>
            <a:ext cx="1677390" cy="167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9324AD7-D444-286B-EA21-B5D25C754527}"/>
              </a:ext>
            </a:extLst>
          </p:cNvPr>
          <p:cNvSpPr txBox="1"/>
          <p:nvPr/>
        </p:nvSpPr>
        <p:spPr>
          <a:xfrm>
            <a:off x="3864580" y="1504884"/>
            <a:ext cx="61619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Typical laptop ~ 27 hours</a:t>
            </a:r>
          </a:p>
          <a:p>
            <a:r>
              <a:rPr lang="en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Heliocloud</a:t>
            </a:r>
            <a:r>
              <a:rPr lang="en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~ 25 minutes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6" name="Google Shape;290;p14">
            <a:extLst>
              <a:ext uri="{FF2B5EF4-FFF2-40B4-BE49-F238E27FC236}">
                <a16:creationId xmlns:a16="http://schemas.microsoft.com/office/drawing/2014/main" id="{73213B20-4443-CB4F-B707-20B9AFB5C9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55774"/>
          <a:stretch/>
        </p:blipFill>
        <p:spPr>
          <a:xfrm>
            <a:off x="6770565" y="1924207"/>
            <a:ext cx="5297606" cy="40074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39B0B3B-2238-5427-3F73-E76AB7309E2A}"/>
              </a:ext>
            </a:extLst>
          </p:cNvPr>
          <p:cNvCxnSpPr>
            <a:endCxn id="25" idx="1"/>
          </p:cNvCxnSpPr>
          <p:nvPr/>
        </p:nvCxnSpPr>
        <p:spPr>
          <a:xfrm flipV="1">
            <a:off x="2464167" y="1828050"/>
            <a:ext cx="1400413" cy="602957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709F421-1618-7F61-DCBB-6D3D4EDAAD22}"/>
              </a:ext>
            </a:extLst>
          </p:cNvPr>
          <p:cNvCxnSpPr>
            <a:cxnSpLocks/>
          </p:cNvCxnSpPr>
          <p:nvPr/>
        </p:nvCxnSpPr>
        <p:spPr>
          <a:xfrm>
            <a:off x="5517179" y="2066874"/>
            <a:ext cx="1893555" cy="1759399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F434D9A-E39A-AED4-3E09-BE1AB0320A6A}"/>
              </a:ext>
            </a:extLst>
          </p:cNvPr>
          <p:cNvSpPr txBox="1"/>
          <p:nvPr/>
        </p:nvSpPr>
        <p:spPr>
          <a:xfrm>
            <a:off x="7903568" y="3070538"/>
            <a:ext cx="3031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Solar Irradiance over 1 year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1547DA-14D1-E5FE-2003-B41CE0A60165}"/>
              </a:ext>
            </a:extLst>
          </p:cNvPr>
          <p:cNvSpPr txBox="1"/>
          <p:nvPr/>
        </p:nvSpPr>
        <p:spPr>
          <a:xfrm>
            <a:off x="6095999" y="6347148"/>
            <a:ext cx="615875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300" dirty="0">
                <a:solidFill>
                  <a:srgbClr val="000000"/>
                </a:solidFill>
              </a:rPr>
              <a:t>see:</a:t>
            </a:r>
            <a:r>
              <a:rPr lang="en-US" sz="1300" dirty="0"/>
              <a:t> </a:t>
            </a:r>
            <a:r>
              <a:rPr lang="en-US" sz="1300" dirty="0">
                <a:hlinkClick r:id="rId6"/>
              </a:rPr>
              <a:t>https://github.com/heliocloud-data/science-tutorials</a:t>
            </a:r>
            <a:r>
              <a:rPr lang="en-US" sz="1300" dirty="0"/>
              <a:t> </a:t>
            </a:r>
          </a:p>
          <a:p>
            <a:pPr algn="r"/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066957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Center for Geospace Storms (CGS) – MAGE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E33DBF-FB7A-0304-3C7F-9C9715B69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4379" y="6158637"/>
            <a:ext cx="2816994" cy="466877"/>
          </a:xfrm>
          <a:prstGeom prst="rect">
            <a:avLst/>
          </a:prstGeom>
        </p:spPr>
      </p:pic>
      <p:sp>
        <p:nvSpPr>
          <p:cNvPr id="18" name="Content Placeholder 1">
            <a:extLst>
              <a:ext uri="{FF2B5EF4-FFF2-40B4-BE49-F238E27FC236}">
                <a16:creationId xmlns:a16="http://schemas.microsoft.com/office/drawing/2014/main" id="{0FB204CD-58E9-BC06-669E-C8FD7DD34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298" y="1200575"/>
            <a:ext cx="4237798" cy="4724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MAGE (Multiscale Atmosphere </a:t>
            </a:r>
            <a:r>
              <a:rPr lang="en-US" dirty="0" err="1"/>
              <a:t>Geospace</a:t>
            </a:r>
            <a:r>
              <a:rPr lang="en-US" dirty="0"/>
              <a:t> Environment Model)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Complicated model</a:t>
            </a:r>
            <a:r>
              <a:rPr lang="en-US" dirty="0"/>
              <a:t> allowing us to understand Earth’s </a:t>
            </a:r>
            <a:r>
              <a:rPr lang="en-US" dirty="0" err="1"/>
              <a:t>geospace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High data size</a:t>
            </a:r>
          </a:p>
          <a:p>
            <a:pPr>
              <a:buFontTx/>
              <a:buChar char="-"/>
            </a:pPr>
            <a:r>
              <a:rPr lang="en-US" dirty="0"/>
              <a:t>High computing power</a:t>
            </a:r>
          </a:p>
        </p:txBody>
      </p:sp>
      <p:pic>
        <p:nvPicPr>
          <p:cNvPr id="19" name="Content Placeholder 7">
            <a:extLst>
              <a:ext uri="{FF2B5EF4-FFF2-40B4-BE49-F238E27FC236}">
                <a16:creationId xmlns:a16="http://schemas.microsoft.com/office/drawing/2014/main" id="{69D2CBC9-E26C-F589-2AAD-79026FD205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847037" y="933025"/>
            <a:ext cx="7189665" cy="4991950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1605678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Example</a:t>
            </a:r>
            <a:r>
              <a:rPr lang="sv-SE" dirty="0"/>
              <a:t> – Simulation problem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E33DBF-FB7A-0304-3C7F-9C9715B69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5006" y="46165"/>
            <a:ext cx="2816994" cy="4668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D6EE30-FC33-A32D-0BC6-3F9C8679568B}"/>
              </a:ext>
            </a:extLst>
          </p:cNvPr>
          <p:cNvSpPr txBox="1"/>
          <p:nvPr/>
        </p:nvSpPr>
        <p:spPr>
          <a:xfrm>
            <a:off x="10240074" y="465924"/>
            <a:ext cx="616723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hlinkClick r:id="rId3"/>
              </a:rPr>
              <a:t>https://cgs.jhuapl.edu</a:t>
            </a:r>
            <a:r>
              <a:rPr lang="en-US" sz="1500" dirty="0"/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14B368C-43A7-1816-1836-77175297B48C}"/>
              </a:ext>
            </a:extLst>
          </p:cNvPr>
          <p:cNvGrpSpPr/>
          <p:nvPr/>
        </p:nvGrpSpPr>
        <p:grpSpPr>
          <a:xfrm>
            <a:off x="2032000" y="789089"/>
            <a:ext cx="8128000" cy="2146530"/>
            <a:chOff x="2032000" y="789089"/>
            <a:chExt cx="8128000" cy="2146530"/>
          </a:xfrm>
        </p:grpSpPr>
        <p:graphicFrame>
          <p:nvGraphicFramePr>
            <p:cNvPr id="6" name="Diagram 5">
              <a:extLst>
                <a:ext uri="{FF2B5EF4-FFF2-40B4-BE49-F238E27FC236}">
                  <a16:creationId xmlns:a16="http://schemas.microsoft.com/office/drawing/2014/main" id="{F9308D71-31EA-F7D8-F771-37646E213DB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90281176"/>
                </p:ext>
              </p:extLst>
            </p:nvPr>
          </p:nvGraphicFramePr>
          <p:xfrm>
            <a:off x="2032000" y="789089"/>
            <a:ext cx="8128000" cy="211243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A53BE6B-E216-B15B-652C-09A3BC8F01C1}"/>
                </a:ext>
              </a:extLst>
            </p:cNvPr>
            <p:cNvSpPr txBox="1"/>
            <p:nvPr/>
          </p:nvSpPr>
          <p:spPr>
            <a:xfrm>
              <a:off x="2781300" y="2424469"/>
              <a:ext cx="4935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904F630-09C8-1C33-1B5B-2C69C7275D20}"/>
                </a:ext>
              </a:extLst>
            </p:cNvPr>
            <p:cNvSpPr txBox="1"/>
            <p:nvPr/>
          </p:nvSpPr>
          <p:spPr>
            <a:xfrm>
              <a:off x="5849250" y="2458565"/>
              <a:ext cx="4935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99C441C-6401-2C06-A303-B16C0294045F}"/>
                </a:ext>
              </a:extLst>
            </p:cNvPr>
            <p:cNvSpPr txBox="1"/>
            <p:nvPr/>
          </p:nvSpPr>
          <p:spPr>
            <a:xfrm>
              <a:off x="8917200" y="2458565"/>
              <a:ext cx="4935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>
                  <a:solidFill>
                    <a:srgbClr val="000000"/>
                  </a:solidFill>
                </a:rPr>
                <a:t>3</a:t>
              </a:r>
            </a:p>
          </p:txBody>
        </p:sp>
      </p:grpSp>
      <p:pic>
        <p:nvPicPr>
          <p:cNvPr id="2052" name="Picture 4" descr="sordum online data size converter">
            <a:extLst>
              <a:ext uri="{FF2B5EF4-FFF2-40B4-BE49-F238E27FC236}">
                <a16:creationId xmlns:a16="http://schemas.microsoft.com/office/drawing/2014/main" id="{39968751-2A0D-5928-58C3-1B9BB80B5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65" y="3429000"/>
            <a:ext cx="4624204" cy="288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ight Brace 10">
            <a:extLst>
              <a:ext uri="{FF2B5EF4-FFF2-40B4-BE49-F238E27FC236}">
                <a16:creationId xmlns:a16="http://schemas.microsoft.com/office/drawing/2014/main" id="{39EE3C82-092F-8C18-C248-3E0419883679}"/>
              </a:ext>
            </a:extLst>
          </p:cNvPr>
          <p:cNvSpPr/>
          <p:nvPr/>
        </p:nvSpPr>
        <p:spPr>
          <a:xfrm>
            <a:off x="4704080" y="3429000"/>
            <a:ext cx="413886" cy="2112434"/>
          </a:xfrm>
          <a:prstGeom prst="rightBrace">
            <a:avLst>
              <a:gd name="adj1" fmla="val 66473"/>
              <a:gd name="adj2" fmla="val 50000"/>
            </a:avLst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52C4B521-E903-003D-A493-50A62FA33B37}"/>
              </a:ext>
            </a:extLst>
          </p:cNvPr>
          <p:cNvSpPr/>
          <p:nvPr/>
        </p:nvSpPr>
        <p:spPr>
          <a:xfrm>
            <a:off x="4740175" y="5541434"/>
            <a:ext cx="413886" cy="770894"/>
          </a:xfrm>
          <a:prstGeom prst="rightBrace">
            <a:avLst>
              <a:gd name="adj1" fmla="val 66168"/>
              <a:gd name="adj2" fmla="val 50000"/>
            </a:avLst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7AB45D-522C-5479-02FA-E0227DE5B27B}"/>
              </a:ext>
            </a:extLst>
          </p:cNvPr>
          <p:cNvSpPr txBox="1"/>
          <p:nvPr/>
        </p:nvSpPr>
        <p:spPr>
          <a:xfrm>
            <a:off x="5246437" y="4208218"/>
            <a:ext cx="16991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Case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Toy examples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9B83C6-FFD7-1E6F-A5E4-064AE4F24986}"/>
              </a:ext>
            </a:extLst>
          </p:cNvPr>
          <p:cNvSpPr txBox="1"/>
          <p:nvPr/>
        </p:nvSpPr>
        <p:spPr>
          <a:xfrm>
            <a:off x="5190156" y="5534466"/>
            <a:ext cx="209616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Statistics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FF0000"/>
                </a:solidFill>
              </a:rPr>
              <a:t>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Machine learning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8C67D7-AD25-CE0C-72A7-ADD9ECB3125D}"/>
              </a:ext>
            </a:extLst>
          </p:cNvPr>
          <p:cNvSpPr txBox="1"/>
          <p:nvPr/>
        </p:nvSpPr>
        <p:spPr>
          <a:xfrm>
            <a:off x="8155955" y="4138280"/>
            <a:ext cx="3735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Task</a:t>
            </a:r>
            <a:r>
              <a:rPr lang="en-US" dirty="0">
                <a:solidFill>
                  <a:srgbClr val="000000"/>
                </a:solidFill>
              </a:rPr>
              <a:t>: </a:t>
            </a: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Plot simulated Earth’s magnetosphere in XY plane showing fast flows (velocity) as </a:t>
            </a:r>
            <a:r>
              <a:rPr lang="en-US" i="1" dirty="0" err="1">
                <a:solidFill>
                  <a:srgbClr val="000000"/>
                </a:solidFill>
              </a:rPr>
              <a:t>colorbar</a:t>
            </a:r>
            <a:endParaRPr lang="en-US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698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Quicker</a:t>
            </a:r>
            <a:r>
              <a:rPr lang="sv-SE" dirty="0"/>
              <a:t> Approach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E33DBF-FB7A-0304-3C7F-9C9715B69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5006" y="46165"/>
            <a:ext cx="2816994" cy="4668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D6EE30-FC33-A32D-0BC6-3F9C8679568B}"/>
              </a:ext>
            </a:extLst>
          </p:cNvPr>
          <p:cNvSpPr txBox="1"/>
          <p:nvPr/>
        </p:nvSpPr>
        <p:spPr>
          <a:xfrm>
            <a:off x="10240074" y="465924"/>
            <a:ext cx="616723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hlinkClick r:id="rId3"/>
              </a:rPr>
              <a:t>https://cgs.jhuapl.edu</a:t>
            </a:r>
            <a:r>
              <a:rPr lang="en-US" sz="1500" dirty="0"/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14B368C-43A7-1816-1836-77175297B48C}"/>
              </a:ext>
            </a:extLst>
          </p:cNvPr>
          <p:cNvGrpSpPr/>
          <p:nvPr/>
        </p:nvGrpSpPr>
        <p:grpSpPr>
          <a:xfrm>
            <a:off x="2032000" y="789089"/>
            <a:ext cx="8128000" cy="2146530"/>
            <a:chOff x="2032000" y="789089"/>
            <a:chExt cx="8128000" cy="2146530"/>
          </a:xfrm>
        </p:grpSpPr>
        <p:graphicFrame>
          <p:nvGraphicFramePr>
            <p:cNvPr id="6" name="Diagram 5">
              <a:extLst>
                <a:ext uri="{FF2B5EF4-FFF2-40B4-BE49-F238E27FC236}">
                  <a16:creationId xmlns:a16="http://schemas.microsoft.com/office/drawing/2014/main" id="{F9308D71-31EA-F7D8-F771-37646E213DB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02439386"/>
                </p:ext>
              </p:extLst>
            </p:nvPr>
          </p:nvGraphicFramePr>
          <p:xfrm>
            <a:off x="2032000" y="789089"/>
            <a:ext cx="8128000" cy="211243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A53BE6B-E216-B15B-652C-09A3BC8F01C1}"/>
                </a:ext>
              </a:extLst>
            </p:cNvPr>
            <p:cNvSpPr txBox="1"/>
            <p:nvPr/>
          </p:nvSpPr>
          <p:spPr>
            <a:xfrm>
              <a:off x="2781300" y="2424469"/>
              <a:ext cx="4935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904F630-09C8-1C33-1B5B-2C69C7275D20}"/>
                </a:ext>
              </a:extLst>
            </p:cNvPr>
            <p:cNvSpPr txBox="1"/>
            <p:nvPr/>
          </p:nvSpPr>
          <p:spPr>
            <a:xfrm>
              <a:off x="5849250" y="2458565"/>
              <a:ext cx="4935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99C441C-6401-2C06-A303-B16C0294045F}"/>
                </a:ext>
              </a:extLst>
            </p:cNvPr>
            <p:cNvSpPr txBox="1"/>
            <p:nvPr/>
          </p:nvSpPr>
          <p:spPr>
            <a:xfrm>
              <a:off x="8917200" y="2458565"/>
              <a:ext cx="4935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dirty="0">
                  <a:solidFill>
                    <a:srgbClr val="000000"/>
                  </a:solidFill>
                </a:rPr>
                <a:t>3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8515EC5-B39E-A37F-2A4C-5C64AC124317}"/>
              </a:ext>
            </a:extLst>
          </p:cNvPr>
          <p:cNvSpPr txBox="1"/>
          <p:nvPr/>
        </p:nvSpPr>
        <p:spPr>
          <a:xfrm>
            <a:off x="192505" y="2992904"/>
            <a:ext cx="82392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200" dirty="0">
                <a:hlinkClick r:id="rId9"/>
              </a:rPr>
              <a:t>https://ccmc.gsfc.nasa.gov</a:t>
            </a:r>
            <a:endParaRPr lang="en-US" sz="1200" dirty="0"/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hlinkClick r:id="rId10"/>
              </a:rPr>
              <a:t>https://pypi.org/project/kaipy/</a:t>
            </a:r>
            <a:r>
              <a:rPr lang="en-US" sz="1200" dirty="0"/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000000"/>
                </a:solidFill>
              </a:rPr>
              <a:t>[Future cloud adaptation] CGS/CCMC efforts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B10313-2C87-F415-1E2B-F6EEBAC9A2BF}"/>
              </a:ext>
            </a:extLst>
          </p:cNvPr>
          <p:cNvSpPr txBox="1"/>
          <p:nvPr/>
        </p:nvSpPr>
        <p:spPr>
          <a:xfrm>
            <a:off x="192505" y="3867569"/>
            <a:ext cx="82392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fdir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'/</a:t>
            </a:r>
            <a:r>
              <a:rPr lang="en-US" sz="12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Gamera</a:t>
            </a:r>
            <a:r>
              <a:rPr lang="en-US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-test/’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sz="12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ftag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sz="12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msphere</a:t>
            </a:r>
            <a:r>
              <a:rPr lang="en-US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’</a:t>
            </a:r>
          </a:p>
          <a:p>
            <a:pPr algn="l" fontAlgn="t"/>
            <a:r>
              <a:rPr lang="en-US" sz="1200" b="0" i="0" u="none" strike="noStrike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gsph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b="0" i="0" u="none" strike="noStrike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msph</a:t>
            </a:r>
            <a:r>
              <a:rPr lang="en-US" sz="1200" b="1" i="0" u="none" strike="noStrike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 b="0" i="0" u="none" strike="noStrike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GamsphPipe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200" b="0" i="0" u="none" strike="noStrike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fdir,ftag,doFast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=False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b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b="0" i="0" u="none" strike="noStrike" dirty="0" err="1">
                <a:solidFill>
                  <a:srgbClr val="000000"/>
                </a:solidFill>
                <a:effectLst/>
                <a:latin typeface="var(--jp-code-font-family)"/>
              </a:rPr>
              <a:t>nstep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var(--jp-code-font-family)"/>
              </a:rPr>
              <a:t>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var(--jp-code-font-family)"/>
              </a:rPr>
              <a:t>=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var(--jp-code-font-family)"/>
              </a:rPr>
              <a:t> </a:t>
            </a:r>
            <a:r>
              <a:rPr lang="en-US" sz="1200" b="0" i="0" u="none" strike="noStrike" dirty="0" err="1">
                <a:solidFill>
                  <a:srgbClr val="000000"/>
                </a:solidFill>
                <a:effectLst/>
                <a:latin typeface="var(--jp-code-font-family)"/>
              </a:rPr>
              <a:t>gsph</a:t>
            </a:r>
            <a:r>
              <a:rPr lang="en-US" sz="1200" b="1" i="0" u="none" strike="noStrike" dirty="0" err="1">
                <a:solidFill>
                  <a:srgbClr val="000000"/>
                </a:solidFill>
                <a:effectLst/>
                <a:latin typeface="var(--jp-code-font-family)"/>
              </a:rPr>
              <a:t>.</a:t>
            </a:r>
            <a:r>
              <a:rPr lang="en-US" sz="1200" b="0" i="0" u="none" strike="noStrike" dirty="0" err="1">
                <a:solidFill>
                  <a:srgbClr val="000000"/>
                </a:solidFill>
                <a:effectLst/>
                <a:latin typeface="var(--jp-code-font-family)"/>
              </a:rPr>
              <a:t>sFin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var(--jp-code-font-family)"/>
              </a:rPr>
              <a:t> </a:t>
            </a:r>
          </a:p>
          <a:p>
            <a:pPr algn="l" fontAlgn="t"/>
            <a:r>
              <a:rPr lang="en-US" sz="1200" b="0" i="0" u="none" strike="noStrike" dirty="0" err="1">
                <a:solidFill>
                  <a:srgbClr val="000000"/>
                </a:solidFill>
                <a:effectLst/>
                <a:latin typeface="var(--jp-code-font-family)"/>
              </a:rPr>
              <a:t>xyBds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var(--jp-code-font-family)"/>
              </a:rPr>
              <a:t>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var(--jp-code-font-family)"/>
              </a:rPr>
              <a:t>=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var(--jp-code-font-family)"/>
              </a:rPr>
              <a:t> [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var(--jp-code-font-family)"/>
              </a:rPr>
              <a:t>-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var(--jp-code-font-family)"/>
              </a:rPr>
              <a:t>100,20,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var(--jp-code-font-family)"/>
              </a:rPr>
              <a:t>-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var(--jp-code-font-family)"/>
              </a:rPr>
              <a:t>60,60] </a:t>
            </a:r>
          </a:p>
          <a:p>
            <a:br>
              <a:rPr lang="en-US" sz="1200" dirty="0">
                <a:solidFill>
                  <a:srgbClr val="000000"/>
                </a:solidFill>
              </a:rPr>
            </a:br>
            <a:br>
              <a:rPr lang="en-US" sz="1200" dirty="0">
                <a:solidFill>
                  <a:srgbClr val="000000"/>
                </a:solidFill>
              </a:rPr>
            </a:br>
            <a:endParaRPr lang="en-US" sz="12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D64C0A0-0D3A-189F-EA29-A945C8576E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5206843"/>
            <a:ext cx="6157639" cy="1031732"/>
          </a:xfrm>
          <a:prstGeom prst="rect">
            <a:avLst/>
          </a:prstGeom>
        </p:spPr>
      </p:pic>
      <p:pic>
        <p:nvPicPr>
          <p:cNvPr id="5124" name="Picture 4" descr="No description has been provided for this image">
            <a:extLst>
              <a:ext uri="{FF2B5EF4-FFF2-40B4-BE49-F238E27FC236}">
                <a16:creationId xmlns:a16="http://schemas.microsoft.com/office/drawing/2014/main" id="{DEE84BE8-767F-0EFE-5333-EEDCDA46E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900" y="2901523"/>
            <a:ext cx="3474400" cy="3600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9099E45-2E28-0D73-A1FC-66D41BB6C0BB}"/>
              </a:ext>
            </a:extLst>
          </p:cNvPr>
          <p:cNvCxnSpPr/>
          <p:nvPr/>
        </p:nvCxnSpPr>
        <p:spPr>
          <a:xfrm flipV="1">
            <a:off x="4957329" y="4417996"/>
            <a:ext cx="2456571" cy="111653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611FB43F-7879-CE8F-0D3F-AC65D604DA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934" y="1135291"/>
            <a:ext cx="1737360" cy="173736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4A0D2EF-B853-A44A-0BCF-39C2ED80A7F1}"/>
              </a:ext>
            </a:extLst>
          </p:cNvPr>
          <p:cNvSpPr txBox="1"/>
          <p:nvPr/>
        </p:nvSpPr>
        <p:spPr>
          <a:xfrm>
            <a:off x="0" y="6340817"/>
            <a:ext cx="823642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See more on this link: </a:t>
            </a:r>
            <a:r>
              <a:rPr lang="en-US" sz="1500" dirty="0">
                <a:hlinkClick r:id="rId14"/>
              </a:rPr>
              <a:t>https://github.com/wiltbemj/CGS-Tools</a:t>
            </a:r>
            <a:r>
              <a:rPr lang="en-US" sz="15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A8359A-7C46-E1D8-C8E5-C3CEE14037B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349" y="1135291"/>
            <a:ext cx="1737360" cy="173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46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Summary</a:t>
            </a:r>
            <a:endParaRPr lang="sv-SE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F031F00-B01F-87D9-3C94-EA57A3261FE7}"/>
              </a:ext>
            </a:extLst>
          </p:cNvPr>
          <p:cNvSpPr txBox="1">
            <a:spLocks/>
          </p:cNvSpPr>
          <p:nvPr/>
        </p:nvSpPr>
        <p:spPr>
          <a:xfrm>
            <a:off x="386080" y="1358489"/>
            <a:ext cx="11805920" cy="4952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1800" u="sng" dirty="0"/>
              <a:t>Cloud computing allow us to combine the following components:</a:t>
            </a:r>
          </a:p>
          <a:p>
            <a:pPr lvl="1"/>
            <a:r>
              <a:rPr lang="en-US" sz="1800" dirty="0"/>
              <a:t>Modern algorithmic tools </a:t>
            </a:r>
          </a:p>
          <a:p>
            <a:pPr lvl="1"/>
            <a:r>
              <a:rPr lang="en-US" sz="1800" dirty="0"/>
              <a:t>Sharing between collaborators / students</a:t>
            </a:r>
          </a:p>
          <a:p>
            <a:pPr lvl="1"/>
            <a:r>
              <a:rPr lang="en-US" sz="1800" dirty="0"/>
              <a:t>Version control and reproducibility of results</a:t>
            </a:r>
          </a:p>
          <a:p>
            <a:pPr lvl="1"/>
            <a:r>
              <a:rPr lang="en-US" sz="1800" dirty="0"/>
              <a:t>Tackle problems that require significant computing power or data size without huge expertise/facilities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marL="457200" lvl="1" indent="0">
              <a:buNone/>
            </a:pPr>
            <a:r>
              <a:rPr lang="en-US" sz="1800" u="sng" dirty="0"/>
              <a:t>Including exercise and projects with the use of these tools will benefit students greatly since they:</a:t>
            </a:r>
          </a:p>
          <a:p>
            <a:pPr marL="457200" lvl="1" indent="0">
              <a:buNone/>
            </a:pPr>
            <a:r>
              <a:rPr lang="en-US" sz="1800" dirty="0"/>
              <a:t>(a) have more time to understand the results topic </a:t>
            </a:r>
          </a:p>
          <a:p>
            <a:pPr marL="457200" lvl="1" indent="0">
              <a:buNone/>
            </a:pPr>
            <a:r>
              <a:rPr lang="en-US" sz="1800" dirty="0"/>
              <a:t>(b) learn advanced tools that people use </a:t>
            </a:r>
          </a:p>
          <a:p>
            <a:pPr marL="457200" lvl="1" indent="0">
              <a:buNone/>
            </a:pPr>
            <a:r>
              <a:rPr lang="en-US" sz="1800" dirty="0"/>
              <a:t>(c) facilitate collaborative spirit since sharing and code accessibility becomes very easy</a:t>
            </a:r>
          </a:p>
        </p:txBody>
      </p:sp>
    </p:spTree>
    <p:extLst>
      <p:ext uri="{BB962C8B-B14F-4D97-AF65-F5344CB8AC3E}">
        <p14:creationId xmlns:p14="http://schemas.microsoft.com/office/powerpoint/2010/main" val="3369651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Python</a:t>
            </a:r>
            <a:r>
              <a:rPr lang="sv-SE" dirty="0"/>
              <a:t> in Heliophysics – </a:t>
            </a:r>
            <a:r>
              <a:rPr lang="sv-SE" dirty="0" err="1"/>
              <a:t>More</a:t>
            </a:r>
            <a:r>
              <a:rPr lang="sv-SE" dirty="0"/>
              <a:t> </a:t>
            </a:r>
            <a:r>
              <a:rPr lang="sv-SE" dirty="0" err="1"/>
              <a:t>Opportunities</a:t>
            </a:r>
            <a:endParaRPr lang="sv-SE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F031F00-B01F-87D9-3C94-EA57A3261FE7}"/>
              </a:ext>
            </a:extLst>
          </p:cNvPr>
          <p:cNvSpPr txBox="1">
            <a:spLocks/>
          </p:cNvSpPr>
          <p:nvPr/>
        </p:nvSpPr>
        <p:spPr>
          <a:xfrm>
            <a:off x="386081" y="1358489"/>
            <a:ext cx="5801360" cy="495222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What: </a:t>
            </a:r>
            <a:r>
              <a:rPr lang="en-US" dirty="0" err="1"/>
              <a:t>PyHC</a:t>
            </a:r>
            <a:r>
              <a:rPr lang="en-US" dirty="0"/>
              <a:t> package intros with focus on active student involvement and more!</a:t>
            </a:r>
          </a:p>
          <a:p>
            <a:r>
              <a:rPr lang="en-US" dirty="0"/>
              <a:t>Why: Educate on and integrate students and early career scientists in </a:t>
            </a:r>
            <a:r>
              <a:rPr lang="en-US" dirty="0" err="1"/>
              <a:t>PyHC</a:t>
            </a:r>
            <a:r>
              <a:rPr lang="en-US" dirty="0"/>
              <a:t> software</a:t>
            </a:r>
          </a:p>
          <a:p>
            <a:r>
              <a:rPr lang="en-US" dirty="0"/>
              <a:t>Where: At LASP (Boulder, CO, USA) and online everywhere on Zoom</a:t>
            </a:r>
          </a:p>
          <a:p>
            <a:r>
              <a:rPr lang="en-US" dirty="0"/>
              <a:t>When: Monday, May 20</a:t>
            </a:r>
            <a:r>
              <a:rPr lang="en-US" baseline="30000" dirty="0"/>
              <a:t>th</a:t>
            </a:r>
            <a:r>
              <a:rPr lang="en-US" dirty="0"/>
              <a:t> - Friday, May 24</a:t>
            </a:r>
            <a:r>
              <a:rPr lang="en-US" baseline="30000" dirty="0"/>
              <a:t>th</a:t>
            </a:r>
            <a:r>
              <a:rPr lang="en-US" dirty="0"/>
              <a:t> 2024</a:t>
            </a:r>
          </a:p>
          <a:p>
            <a:r>
              <a:rPr lang="en-US" dirty="0"/>
              <a:t>Who: undergraduate and graduate students, early career scientists, etc.!</a:t>
            </a:r>
          </a:p>
          <a:p>
            <a:r>
              <a:rPr lang="en-US" dirty="0"/>
              <a:t>Cost: </a:t>
            </a:r>
            <a:r>
              <a:rPr lang="en-US" b="1" i="1" u="sng" dirty="0"/>
              <a:t>the event is FREE!</a:t>
            </a:r>
          </a:p>
          <a:p>
            <a:r>
              <a:rPr lang="en-US" dirty="0"/>
              <a:t>Important dates</a:t>
            </a:r>
          </a:p>
          <a:p>
            <a:pPr lvl="1"/>
            <a:r>
              <a:rPr lang="en-US" dirty="0"/>
              <a:t>Registration (required): due by </a:t>
            </a:r>
            <a:r>
              <a:rPr lang="en-US" b="1" dirty="0"/>
              <a:t>April 29th</a:t>
            </a:r>
          </a:p>
          <a:p>
            <a:pPr lvl="1"/>
            <a:r>
              <a:rPr lang="en-US" dirty="0"/>
              <a:t>NSF travel support applications: due by </a:t>
            </a:r>
            <a:r>
              <a:rPr lang="en-US" b="1" dirty="0"/>
              <a:t>April 29th</a:t>
            </a:r>
            <a:endParaRPr lang="en-US" dirty="0"/>
          </a:p>
          <a:p>
            <a:pPr lvl="1"/>
            <a:r>
              <a:rPr lang="en-US" dirty="0"/>
              <a:t>Hotel block: prior to cut off date of </a:t>
            </a:r>
            <a:r>
              <a:rPr lang="en-US" b="1" dirty="0"/>
              <a:t>April 19</a:t>
            </a:r>
            <a:r>
              <a:rPr lang="en-US" b="1" baseline="30000" dirty="0"/>
              <a:t>th</a:t>
            </a:r>
            <a:endParaRPr lang="en-US" b="1" dirty="0"/>
          </a:p>
          <a:p>
            <a:pPr lvl="1"/>
            <a:r>
              <a:rPr lang="en-US" dirty="0"/>
              <a:t>Poster submission: due by </a:t>
            </a:r>
            <a:r>
              <a:rPr lang="en-US" b="1" dirty="0"/>
              <a:t>May 6</a:t>
            </a:r>
            <a:r>
              <a:rPr lang="en-US" b="1" baseline="30000" dirty="0"/>
              <a:t>th</a:t>
            </a:r>
            <a:r>
              <a:rPr lang="en-US" b="1" dirty="0"/>
              <a:t> (11:59 PM MT)</a:t>
            </a:r>
          </a:p>
          <a:p>
            <a:pPr lvl="1"/>
            <a:endParaRPr lang="en-US" i="1" dirty="0"/>
          </a:p>
        </p:txBody>
      </p:sp>
      <p:pic>
        <p:nvPicPr>
          <p:cNvPr id="14" name="Picture 9">
            <a:extLst>
              <a:ext uri="{FF2B5EF4-FFF2-40B4-BE49-F238E27FC236}">
                <a16:creationId xmlns:a16="http://schemas.microsoft.com/office/drawing/2014/main" id="{BF59D8FD-B610-E8D0-6A96-BA9347CDB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543" y="4120031"/>
            <a:ext cx="1726275" cy="172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B90B077-003F-3A47-8909-BE060C0BCA02}"/>
              </a:ext>
            </a:extLst>
          </p:cNvPr>
          <p:cNvSpPr txBox="1"/>
          <p:nvPr/>
        </p:nvSpPr>
        <p:spPr>
          <a:xfrm>
            <a:off x="7499640" y="5756592"/>
            <a:ext cx="318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u="sng" strike="noStrike" dirty="0">
                <a:solidFill>
                  <a:srgbClr val="0563C1"/>
                </a:solidFill>
                <a:effectLst/>
                <a:latin typeface="Arial" panose="020B0604020202020204" pitchFamily="34" charset="0"/>
                <a:hlinkClick r:id="rId3"/>
              </a:rPr>
              <a:t>pyhc.org/summer-school-24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sz="1400" dirty="0"/>
          </a:p>
        </p:txBody>
      </p:sp>
      <p:pic>
        <p:nvPicPr>
          <p:cNvPr id="16" name="Picture 2" descr="Summer School 20 May 2024 – 24 May 2024">
            <a:extLst>
              <a:ext uri="{FF2B5EF4-FFF2-40B4-BE49-F238E27FC236}">
                <a16:creationId xmlns:a16="http://schemas.microsoft.com/office/drawing/2014/main" id="{BE04E3A0-359D-D052-1669-8FBBBE005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96" y="1251521"/>
            <a:ext cx="5507768" cy="275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325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Heliocloud</a:t>
            </a:r>
            <a:r>
              <a:rPr lang="sv-SE" dirty="0"/>
              <a:t> </a:t>
            </a:r>
            <a:r>
              <a:rPr lang="sv-SE" dirty="0" err="1"/>
              <a:t>usage</a:t>
            </a:r>
            <a:r>
              <a:rPr lang="sv-SE" dirty="0"/>
              <a:t> &amp; </a:t>
            </a:r>
            <a:r>
              <a:rPr lang="sv-SE" dirty="0" err="1"/>
              <a:t>roadmap</a:t>
            </a:r>
            <a:endParaRPr lang="sv-SE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5F6449-C4A9-40C8-CE80-23B18CE7FD46}"/>
              </a:ext>
            </a:extLst>
          </p:cNvPr>
          <p:cNvSpPr/>
          <p:nvPr/>
        </p:nvSpPr>
        <p:spPr>
          <a:xfrm>
            <a:off x="163606" y="1085264"/>
            <a:ext cx="3692880" cy="321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b="0" strike="noStrike" spc="-1" dirty="0" err="1">
                <a:solidFill>
                  <a:srgbClr val="000000"/>
                </a:solidFill>
                <a:latin typeface="Arial"/>
              </a:rPr>
              <a:t>HelioCloud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 is a </a:t>
            </a: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time-saving tool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 for </a:t>
            </a: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Heliophysics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 researchers to </a:t>
            </a: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rapidly access and analyze high-volume datasets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from a web browser via an </a:t>
            </a: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open science collaboration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framework.</a:t>
            </a:r>
          </a:p>
          <a:p>
            <a:pPr>
              <a:lnSpc>
                <a:spcPct val="100000"/>
              </a:lnSpc>
            </a:pP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>
            <a:extLst>
              <a:ext uri="{FF2B5EF4-FFF2-40B4-BE49-F238E27FC236}">
                <a16:creationId xmlns:a16="http://schemas.microsoft.com/office/drawing/2014/main" id="{CDBAA0DD-B954-2F19-67E9-0CD0F86C0685}"/>
              </a:ext>
            </a:extLst>
          </p:cNvPr>
          <p:cNvSpPr txBox="1">
            <a:spLocks/>
          </p:cNvSpPr>
          <p:nvPr/>
        </p:nvSpPr>
        <p:spPr>
          <a:xfrm>
            <a:off x="5282439" y="575674"/>
            <a:ext cx="9071280" cy="3720600"/>
          </a:xfrm>
          <a:prstGeom prst="rect">
            <a:avLst/>
          </a:prstGeom>
          <a:noFill/>
          <a:ln w="0">
            <a:noFill/>
          </a:ln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baseline="0">
                <a:solidFill>
                  <a:srgbClr val="00000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>
              <a:spcBef>
                <a:spcPts val="799"/>
              </a:spcBef>
              <a:tabLst>
                <a:tab pos="0" algn="l"/>
              </a:tabLst>
            </a:pPr>
            <a:r>
              <a:rPr lang="en" sz="1800" b="1" spc="-1" dirty="0">
                <a:latin typeface="Arial"/>
                <a:ea typeface="Arial"/>
              </a:rPr>
              <a:t>Next year plans:</a:t>
            </a:r>
            <a:endParaRPr lang="en-US" sz="1800" spc="-1" dirty="0"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Website/ documentation update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Improved login 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/>
              <a:t>Jupyter</a:t>
            </a:r>
            <a:r>
              <a:rPr lang="en-US" sz="1800" dirty="0"/>
              <a:t> notebook computational cost tracking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/>
              <a:t>JupyterBook</a:t>
            </a:r>
            <a:r>
              <a:rPr lang="en-US" sz="1800" dirty="0"/>
              <a:t> integration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Workshop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Cloud agnostic investigation: </a:t>
            </a:r>
            <a:r>
              <a:rPr lang="en-US" sz="1800" i="1" dirty="0"/>
              <a:t>AWS, Azure, GCP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26B28AE-F873-62E4-094F-11C874338AD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" y="1"/>
            <a:ext cx="1511166" cy="915200"/>
          </a:xfrm>
          <a:prstGeom prst="rect">
            <a:avLst/>
          </a:prstGeom>
          <a:ln w="0"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B9DCEDA-5DA2-B0B9-F193-C3AB6647624A}"/>
              </a:ext>
            </a:extLst>
          </p:cNvPr>
          <p:cNvSpPr txBox="1"/>
          <p:nvPr/>
        </p:nvSpPr>
        <p:spPr>
          <a:xfrm>
            <a:off x="2451243" y="6293190"/>
            <a:ext cx="7289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0" u="none" strike="noStrike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system-ui"/>
              </a:rPr>
              <a:t>Big data on demand with high-performance computing</a:t>
            </a:r>
            <a:endParaRPr lang="en-US" dirty="0"/>
          </a:p>
        </p:txBody>
      </p:sp>
      <p:pic>
        <p:nvPicPr>
          <p:cNvPr id="6146" name="Picture 2" descr="Troubleshooting — JupyterHub documentation">
            <a:extLst>
              <a:ext uri="{FF2B5EF4-FFF2-40B4-BE49-F238E27FC236}">
                <a16:creationId xmlns:a16="http://schemas.microsoft.com/office/drawing/2014/main" id="{DA187927-FB5C-E92F-92AB-20B8345A4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48" y="4296104"/>
            <a:ext cx="3745140" cy="118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63EF77E-5430-6788-8485-DF4A41974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291" y="3734361"/>
            <a:ext cx="2041230" cy="2149867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5A21562E-4D58-A62B-8F46-6AAD8D3D608E}"/>
              </a:ext>
            </a:extLst>
          </p:cNvPr>
          <p:cNvGrpSpPr/>
          <p:nvPr/>
        </p:nvGrpSpPr>
        <p:grpSpPr>
          <a:xfrm>
            <a:off x="7149600" y="3926666"/>
            <a:ext cx="4959757" cy="1815932"/>
            <a:chOff x="7162307" y="5045353"/>
            <a:chExt cx="3691175" cy="135146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E92FC44-86E0-C37C-0D92-D87F77D7996C}"/>
                </a:ext>
              </a:extLst>
            </p:cNvPr>
            <p:cNvGrpSpPr/>
            <p:nvPr/>
          </p:nvGrpSpPr>
          <p:grpSpPr>
            <a:xfrm>
              <a:off x="10036810" y="5467527"/>
              <a:ext cx="816672" cy="742773"/>
              <a:chOff x="6505525" y="4070617"/>
              <a:chExt cx="816672" cy="742773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C5EE50B7-08E2-121B-4DBD-1D1768549450}"/>
                  </a:ext>
                </a:extLst>
              </p:cNvPr>
              <p:cNvGrpSpPr/>
              <p:nvPr/>
            </p:nvGrpSpPr>
            <p:grpSpPr>
              <a:xfrm>
                <a:off x="6551083" y="4070617"/>
                <a:ext cx="725557" cy="476457"/>
                <a:chOff x="7255565" y="3558830"/>
                <a:chExt cx="725557" cy="476457"/>
              </a:xfrm>
              <a:solidFill>
                <a:schemeClr val="accent6">
                  <a:lumMod val="20000"/>
                  <a:lumOff val="80000"/>
                </a:schemeClr>
              </a:solidFill>
            </p:grpSpPr>
            <p:sp>
              <p:nvSpPr>
                <p:cNvPr id="56" name="Rounded Rectangle 55">
                  <a:extLst>
                    <a:ext uri="{FF2B5EF4-FFF2-40B4-BE49-F238E27FC236}">
                      <a16:creationId xmlns:a16="http://schemas.microsoft.com/office/drawing/2014/main" id="{400DCC01-4B47-F445-4BEB-6CAAD320E2F2}"/>
                    </a:ext>
                  </a:extLst>
                </p:cNvPr>
                <p:cNvSpPr/>
                <p:nvPr/>
              </p:nvSpPr>
              <p:spPr>
                <a:xfrm>
                  <a:off x="7255565" y="3558830"/>
                  <a:ext cx="725557" cy="47645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/>
                  <a:endParaRPr lang="en-US" sz="2000" dirty="0" err="1"/>
                </a:p>
              </p:txBody>
            </p:sp>
            <p:pic>
              <p:nvPicPr>
                <p:cNvPr id="57" name="Picture 14">
                  <a:extLst>
                    <a:ext uri="{FF2B5EF4-FFF2-40B4-BE49-F238E27FC236}">
                      <a16:creationId xmlns:a16="http://schemas.microsoft.com/office/drawing/2014/main" id="{ECEC7493-F3A3-6BD8-6895-FD49BAE335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9924" b="89695" l="4252" r="92126">
                              <a14:foregroundMark x1="12441" y1="45992" x2="29606" y2="39885"/>
                              <a14:foregroundMark x1="4409" y1="58206" x2="24567" y2="43702"/>
                              <a14:foregroundMark x1="11496" y1="50954" x2="14488" y2="44847"/>
                              <a14:foregroundMark x1="11496" y1="49809" x2="23622" y2="42366"/>
                              <a14:foregroundMark x1="33701" y1="87595" x2="79055" y2="68130"/>
                              <a14:foregroundMark x1="78110" y1="70420" x2="84094" y2="32634"/>
                              <a14:foregroundMark x1="86142" y1="65649" x2="86142" y2="35115"/>
                              <a14:foregroundMark x1="52913" y1="80344" x2="68031" y2="72901"/>
                              <a14:foregroundMark x1="88189" y1="17939" x2="91181" y2="27672"/>
                              <a14:foregroundMark x1="90236" y1="17939" x2="92126" y2="30153"/>
                              <a14:foregroundMark x1="85197" y1="45992" x2="86142" y2="36260"/>
                              <a14:backgroundMark x1="82047" y1="29008" x2="82047" y2="29008"/>
                              <a14:backgroundMark x1="79055" y1="26527" x2="79055" y2="2652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33283" y="3558830"/>
                  <a:ext cx="570120" cy="470461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455EF45-E924-F350-131D-E41E920F0853}"/>
                  </a:ext>
                </a:extLst>
              </p:cNvPr>
              <p:cNvSpPr txBox="1"/>
              <p:nvPr/>
            </p:nvSpPr>
            <p:spPr>
              <a:xfrm>
                <a:off x="6505525" y="4597946"/>
                <a:ext cx="816672" cy="215444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err="1">
                    <a:solidFill>
                      <a:schemeClr val="tx2">
                        <a:lumMod val="75000"/>
                      </a:schemeClr>
                    </a:solidFill>
                  </a:rPr>
                  <a:t>HelioCloud</a:t>
                </a:r>
                <a:endParaRPr lang="en-US" sz="80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EF715699-D88B-63E5-2845-D527A3855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62307" y="5045353"/>
              <a:ext cx="2275657" cy="1351462"/>
            </a:xfrm>
            <a:prstGeom prst="rect">
              <a:avLst/>
            </a:prstGeom>
          </p:spPr>
        </p:pic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25F45566-74E6-CE73-4AF4-9A0A8C6C2625}"/>
                </a:ext>
              </a:extLst>
            </p:cNvPr>
            <p:cNvGrpSpPr/>
            <p:nvPr/>
          </p:nvGrpSpPr>
          <p:grpSpPr>
            <a:xfrm>
              <a:off x="9877656" y="5441566"/>
              <a:ext cx="318307" cy="522382"/>
              <a:chOff x="9815958" y="5473532"/>
              <a:chExt cx="318307" cy="522382"/>
            </a:xfrm>
          </p:grpSpPr>
          <p:sp>
            <p:nvSpPr>
              <p:cNvPr id="51" name="Cube 50">
                <a:extLst>
                  <a:ext uri="{FF2B5EF4-FFF2-40B4-BE49-F238E27FC236}">
                    <a16:creationId xmlns:a16="http://schemas.microsoft.com/office/drawing/2014/main" id="{0F523AC8-6C92-9F64-07B0-CA190B511700}"/>
                  </a:ext>
                </a:extLst>
              </p:cNvPr>
              <p:cNvSpPr/>
              <p:nvPr/>
            </p:nvSpPr>
            <p:spPr>
              <a:xfrm>
                <a:off x="9815958" y="5473532"/>
                <a:ext cx="305269" cy="150848"/>
              </a:xfrm>
              <a:prstGeom prst="cube">
                <a:avLst/>
              </a:prstGeom>
              <a:solidFill>
                <a:srgbClr val="FFC000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pPr algn="ctr"/>
                <a:endParaRPr lang="en-US" sz="2000" dirty="0" err="1"/>
              </a:p>
            </p:txBody>
          </p:sp>
          <p:sp>
            <p:nvSpPr>
              <p:cNvPr id="52" name="Cube 51">
                <a:extLst>
                  <a:ext uri="{FF2B5EF4-FFF2-40B4-BE49-F238E27FC236}">
                    <a16:creationId xmlns:a16="http://schemas.microsoft.com/office/drawing/2014/main" id="{C231C45E-F3B0-6C50-F124-1F2BE53E7AF9}"/>
                  </a:ext>
                </a:extLst>
              </p:cNvPr>
              <p:cNvSpPr/>
              <p:nvPr/>
            </p:nvSpPr>
            <p:spPr>
              <a:xfrm>
                <a:off x="9815958" y="5658770"/>
                <a:ext cx="305269" cy="150848"/>
              </a:xfrm>
              <a:prstGeom prst="cube">
                <a:avLst/>
              </a:prstGeom>
              <a:solidFill>
                <a:srgbClr val="FFC000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pPr algn="ctr"/>
                <a:endParaRPr lang="en-US" sz="2000" dirty="0" err="1"/>
              </a:p>
            </p:txBody>
          </p:sp>
          <p:sp>
            <p:nvSpPr>
              <p:cNvPr id="53" name="Cube 52">
                <a:extLst>
                  <a:ext uri="{FF2B5EF4-FFF2-40B4-BE49-F238E27FC236}">
                    <a16:creationId xmlns:a16="http://schemas.microsoft.com/office/drawing/2014/main" id="{E88B2754-FEBE-9B03-D40B-E2F9B8CBCAAB}"/>
                  </a:ext>
                </a:extLst>
              </p:cNvPr>
              <p:cNvSpPr/>
              <p:nvPr/>
            </p:nvSpPr>
            <p:spPr>
              <a:xfrm>
                <a:off x="9815958" y="5844008"/>
                <a:ext cx="318307" cy="151906"/>
              </a:xfrm>
              <a:prstGeom prst="cube">
                <a:avLst/>
              </a:prstGeom>
              <a:solidFill>
                <a:srgbClr val="FFC000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pPr algn="ctr"/>
                <a:endParaRPr lang="en-US" sz="2000" dirty="0" err="1"/>
              </a:p>
            </p:txBody>
          </p:sp>
        </p:grp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FEC8DB3-1A17-77F3-DAB9-11EEAC49A81B}"/>
                </a:ext>
              </a:extLst>
            </p:cNvPr>
            <p:cNvCxnSpPr>
              <a:cxnSpLocks/>
              <a:stCxn id="45" idx="3"/>
              <a:endCxn id="52" idx="2"/>
            </p:cNvCxnSpPr>
            <p:nvPr/>
          </p:nvCxnSpPr>
          <p:spPr>
            <a:xfrm>
              <a:off x="9437964" y="5721084"/>
              <a:ext cx="439692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9C67BB03-2496-EDFA-DED2-78D53D014F56}"/>
                </a:ext>
              </a:extLst>
            </p:cNvPr>
            <p:cNvCxnSpPr>
              <a:cxnSpLocks/>
              <a:stCxn id="45" idx="3"/>
              <a:endCxn id="51" idx="2"/>
            </p:cNvCxnSpPr>
            <p:nvPr/>
          </p:nvCxnSpPr>
          <p:spPr>
            <a:xfrm flipV="1">
              <a:off x="9437964" y="5535846"/>
              <a:ext cx="439692" cy="185238"/>
            </a:xfrm>
            <a:prstGeom prst="line">
              <a:avLst/>
            </a:prstGeom>
            <a:ln w="12700">
              <a:solidFill>
                <a:schemeClr val="accent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A6E7811-D970-865D-6582-1C2440E0C5C7}"/>
                </a:ext>
              </a:extLst>
            </p:cNvPr>
            <p:cNvCxnSpPr>
              <a:cxnSpLocks/>
              <a:stCxn id="45" idx="3"/>
              <a:endCxn id="53" idx="2"/>
            </p:cNvCxnSpPr>
            <p:nvPr/>
          </p:nvCxnSpPr>
          <p:spPr>
            <a:xfrm>
              <a:off x="9437964" y="5721084"/>
              <a:ext cx="439692" cy="185899"/>
            </a:xfrm>
            <a:prstGeom prst="line">
              <a:avLst/>
            </a:prstGeom>
            <a:ln w="12700">
              <a:solidFill>
                <a:schemeClr val="accent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5775A3F-0FA7-3540-8603-F97762518352}"/>
                </a:ext>
              </a:extLst>
            </p:cNvPr>
            <p:cNvSpPr txBox="1"/>
            <p:nvPr/>
          </p:nvSpPr>
          <p:spPr>
            <a:xfrm>
              <a:off x="9661678" y="5158518"/>
              <a:ext cx="750262" cy="24622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2">
                      <a:lumMod val="75000"/>
                    </a:schemeClr>
                  </a:solidFill>
                </a:rPr>
                <a:t>Datasets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7A4088CE-26B5-C415-713E-365FC91E8AA4}"/>
              </a:ext>
            </a:extLst>
          </p:cNvPr>
          <p:cNvSpPr txBox="1"/>
          <p:nvPr/>
        </p:nvSpPr>
        <p:spPr>
          <a:xfrm>
            <a:off x="82643" y="5357947"/>
            <a:ext cx="4203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</a:rPr>
              <a:t>Jupyterhub</a:t>
            </a:r>
            <a:r>
              <a:rPr lang="en-US" sz="1200" dirty="0">
                <a:solidFill>
                  <a:srgbClr val="000000"/>
                </a:solidFill>
              </a:rPr>
              <a:t> with Python, MATLAB, IDL kernels and libraries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A69FB1D-C29D-73D8-A13E-5C005097B718}"/>
              </a:ext>
            </a:extLst>
          </p:cNvPr>
          <p:cNvSpPr txBox="1"/>
          <p:nvPr/>
        </p:nvSpPr>
        <p:spPr>
          <a:xfrm>
            <a:off x="4447291" y="5879394"/>
            <a:ext cx="16376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AWS EC2 dashboard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A0A7542-E5EF-00E7-D908-4F74E52CAB88}"/>
              </a:ext>
            </a:extLst>
          </p:cNvPr>
          <p:cNvSpPr txBox="1"/>
          <p:nvPr/>
        </p:nvSpPr>
        <p:spPr>
          <a:xfrm>
            <a:off x="7401621" y="5838579"/>
            <a:ext cx="25537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Registry, data  storing and sharing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56801AC-79AA-4C21-0C22-0E5625B717FA}"/>
              </a:ext>
            </a:extLst>
          </p:cNvPr>
          <p:cNvSpPr txBox="1"/>
          <p:nvPr/>
        </p:nvSpPr>
        <p:spPr>
          <a:xfrm>
            <a:off x="6096000" y="6386598"/>
            <a:ext cx="615875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300" dirty="0">
                <a:solidFill>
                  <a:srgbClr val="466E87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sz="1300" dirty="0" err="1">
                <a:solidFill>
                  <a:srgbClr val="466E87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heliocloud</a:t>
            </a:r>
            <a:r>
              <a:rPr lang="en-US" sz="1300" dirty="0" err="1">
                <a:solidFill>
                  <a:srgbClr val="466E87"/>
                </a:solidFill>
              </a:rPr>
              <a:t>.org</a:t>
            </a:r>
            <a:endParaRPr lang="en-US" sz="13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877308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5" ma:contentTypeDescription="Skapa ett nytt dokument." ma:contentTypeScope="" ma:versionID="975073b9cecf71b6bc8c14a7c33e31db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0cdfbe7b44d734305c4ef3f71cda5902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B3048F-AB18-4F93-A27A-DBB845175962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6707e3d7-8225-4321-a0ab-c333d198a7fc"/>
    <ds:schemaRef ds:uri="977cb6ed-b1a4-473b-8ba2-0f8e0a4901ff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ECBB746-F6CA-42D5-AFDD-F49C58B427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8B54EE-C366-449D-9972-DF83693BEC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1180</Words>
  <Application>Microsoft Macintosh PowerPoint</Application>
  <PresentationFormat>Widescreen</PresentationFormat>
  <Paragraphs>208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Consolas</vt:lpstr>
      <vt:lpstr>Garamond</vt:lpstr>
      <vt:lpstr>Montserrat</vt:lpstr>
      <vt:lpstr>system-ui</vt:lpstr>
      <vt:lpstr>var(--jp-code-font-family)</vt:lpstr>
      <vt:lpstr>Wingdings</vt:lpstr>
      <vt:lpstr>KU Leuven</vt:lpstr>
      <vt:lpstr>Heliophysics Education and Research using Cloud Computing </vt:lpstr>
      <vt:lpstr>What is Heliophysics?</vt:lpstr>
      <vt:lpstr>Research in Heliophysics</vt:lpstr>
      <vt:lpstr>Typical Course in Heliophysics vs Research</vt:lpstr>
      <vt:lpstr>Reality of graduate student education</vt:lpstr>
      <vt:lpstr>The code &amp; data challenge</vt:lpstr>
      <vt:lpstr>What is cloud computing and how it is relevant?</vt:lpstr>
      <vt:lpstr>Heliophysics Cloud solutions</vt:lpstr>
      <vt:lpstr>Example – Observations problem</vt:lpstr>
      <vt:lpstr>The (old) usual approach</vt:lpstr>
      <vt:lpstr>The cloud approach</vt:lpstr>
      <vt:lpstr>Using solar images with heliocloud</vt:lpstr>
      <vt:lpstr>Center for Geospace Storms (CGS) – MAGE </vt:lpstr>
      <vt:lpstr>Example – Simulation problem</vt:lpstr>
      <vt:lpstr>Quicker Approach</vt:lpstr>
      <vt:lpstr>Summary</vt:lpstr>
      <vt:lpstr>Python in Heliophysics – More Opportunities</vt:lpstr>
      <vt:lpstr>Heliocloud usage &amp; roadmap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2024-04-18T15:09:04Z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