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1600" r:id="rId5"/>
    <p:sldId id="1564" r:id="rId6"/>
    <p:sldId id="1601" r:id="rId7"/>
    <p:sldId id="1566" r:id="rId8"/>
    <p:sldId id="1595" r:id="rId9"/>
    <p:sldId id="1530" r:id="rId10"/>
    <p:sldId id="1514" r:id="rId11"/>
    <p:sldId id="1519" r:id="rId12"/>
    <p:sldId id="1598" r:id="rId13"/>
    <p:sldId id="1604" r:id="rId14"/>
    <p:sldId id="1605" r:id="rId15"/>
    <p:sldId id="1516" r:id="rId16"/>
    <p:sldId id="1211" r:id="rId17"/>
    <p:sldId id="260" r:id="rId18"/>
    <p:sldId id="1602" r:id="rId19"/>
    <p:sldId id="1532" r:id="rId20"/>
    <p:sldId id="1603" r:id="rId21"/>
    <p:sldId id="1552" r:id="rId22"/>
    <p:sldId id="944" r:id="rId23"/>
    <p:sldId id="1570" r:id="rId24"/>
    <p:sldId id="1558" r:id="rId25"/>
    <p:sldId id="1551" r:id="rId26"/>
    <p:sldId id="1549" r:id="rId27"/>
    <p:sldId id="1531" r:id="rId28"/>
    <p:sldId id="954" r:id="rId2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E5D0"/>
    <a:srgbClr val="0005FF"/>
    <a:srgbClr val="FF3B3B"/>
    <a:srgbClr val="0000FF"/>
    <a:srgbClr val="A6A6A6"/>
    <a:srgbClr val="FF0000"/>
    <a:srgbClr val="EAEAEA"/>
    <a:srgbClr val="7F7F7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57" autoAdjust="0"/>
    <p:restoredTop sz="91764" autoAdjust="0"/>
  </p:normalViewPr>
  <p:slideViewPr>
    <p:cSldViewPr snapToGrid="0" snapToObjects="1">
      <p:cViewPr varScale="1">
        <p:scale>
          <a:sx n="133" d="100"/>
          <a:sy n="133" d="100"/>
        </p:scale>
        <p:origin x="944" y="192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11-07-2026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11-07-2026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83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2504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8650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ECF49-1C5A-423D-A96C-C5BC6B66C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20082D-8B80-28D4-8A5A-052D0A67C0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EFAEB-8FC0-A235-C533-98E51745C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BA7AD-6454-8407-B3F5-E1FCE9246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942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6808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3068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9591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29914-C0C2-E888-C9DD-6F608C4A0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AEF802-282B-69C4-27E3-3A82CFE86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169513-AF30-0C05-9A2D-EBD4B636A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307D4-D823-B7E0-798B-DCEF67E8D4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9553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4157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53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401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71BC-0638-2EA7-D088-6EB1E96B5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28579A-CE0F-ABA1-F25B-B9728FCAA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35A05-DE52-D709-1A38-6020C9ACD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FF56D-58E0-B722-C1D8-7A31758DB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5659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2F911-2162-F52D-47CB-30992A845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88CABB-79BD-21AB-98A7-4E95FB08B1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6DAD89-6DCD-A4AD-3483-6E93C0ECE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098EE-C563-8383-36CF-673E5F93EF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6505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192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0ACF9-0B21-88B6-70D7-45203FA62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84F00E-B43B-93C6-E530-A434FD0D6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541E13-9DE4-474C-C679-CC0618354B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A386D-1E71-B260-FE84-4F029371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078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Plasmasheet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ML Modeling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GEM Workshop MLGEM |</a:t>
            </a:r>
            <a:r>
              <a:rPr lang="en-US" sz="1300" baseline="0" dirty="0">
                <a:solidFill>
                  <a:srgbClr val="5F5F5F"/>
                </a:solidFill>
              </a:rPr>
              <a:t>13 July 26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-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F8A56A7-6422-D74C-BC85-C1A07BA0E2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631EBC-B843-098E-C71A-C3AEBC40C730}"/>
              </a:ext>
            </a:extLst>
          </p:cNvPr>
          <p:cNvSpPr/>
          <p:nvPr userDrawn="1"/>
        </p:nvSpPr>
        <p:spPr>
          <a:xfrm rot="16200000">
            <a:off x="2743200" y="-3806192"/>
            <a:ext cx="6858000" cy="1447037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 err="1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7450BC01-C94D-6940-A1C3-1ADCF6C8EB2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705632" y="1987729"/>
            <a:ext cx="4854368" cy="1667663"/>
          </a:xfrm>
          <a:prstGeom prst="rect">
            <a:avLst/>
          </a:prstGeom>
          <a:effectLst/>
        </p:spPr>
        <p:txBody>
          <a:bodyPr lIns="0" rIns="0" bIns="91440" anchor="b" anchorCtr="0">
            <a:normAutofit/>
          </a:bodyPr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B2E2980B-A8C5-0245-9EDF-7E0F133478BE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705631" y="3799495"/>
            <a:ext cx="4854368" cy="706464"/>
          </a:xfrm>
        </p:spPr>
        <p:txBody>
          <a:bodyPr rIns="0">
            <a:noAutofit/>
          </a:bodyPr>
          <a:lstStyle>
            <a:lvl1pPr marL="0" indent="0" algn="l">
              <a:buNone/>
              <a:defRPr sz="2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53" name="Text Placeholder 9">
            <a:extLst>
              <a:ext uri="{FF2B5EF4-FFF2-40B4-BE49-F238E27FC236}">
                <a16:creationId xmlns:a16="http://schemas.microsoft.com/office/drawing/2014/main" id="{7A404919-9B34-444B-930A-020C7FA50325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705631" y="5328352"/>
            <a:ext cx="4885272" cy="246221"/>
          </a:xfrm>
        </p:spPr>
        <p:txBody>
          <a:bodyPr wrap="square" r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presenter names, org, and email address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D65DAD-5BE9-5F90-5A35-A8D6A2BD59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0975" y="-2"/>
            <a:ext cx="3383875" cy="56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495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11/07/2026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avvasraptis.github.io/" TargetMode="External"/><Relationship Id="rId4" Type="http://schemas.openxmlformats.org/officeDocument/2006/relationships/hyperlink" Target="mailto:savvas.raptis@jhuapl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5.png"/><Relationship Id="rId4" Type="http://schemas.openxmlformats.org/officeDocument/2006/relationships/image" Target="../media/image9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xkcd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arbage_in,_garbage_ou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eos.org/science-updates/vast-space-sparse-data-an-ai-answer-to-twin-space-weather-challenge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10734261" cy="165025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Machine Learning Modeling of Earth’s Plasma Sheet using Multi-Spacecraft Observations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4210050"/>
            <a:ext cx="8870324" cy="184785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Savvas Raptis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Connor O’Brien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Kareem Sorathia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Viacheslav Merkin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Shinichi Ohtani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Louis Richard</a:t>
            </a:r>
            <a:r>
              <a:rPr lang="en-US" baseline="30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, Anusree P. Devanandan</a:t>
            </a:r>
            <a:r>
              <a:rPr lang="en-US" baseline="30000" dirty="0">
                <a:solidFill>
                  <a:srgbClr val="000000"/>
                </a:solidFill>
              </a:rPr>
              <a:t>3</a:t>
            </a:r>
            <a:r>
              <a:rPr lang="en-US" dirty="0">
                <a:solidFill>
                  <a:srgbClr val="000000"/>
                </a:solidFill>
              </a:rPr>
              <a:t>, Simon Wing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</a:p>
          <a:p>
            <a:endParaRPr lang="en-US" baseline="30000" dirty="0">
              <a:solidFill>
                <a:srgbClr val="000000"/>
              </a:solidFill>
            </a:endParaRPr>
          </a:p>
          <a:p>
            <a:r>
              <a:rPr lang="en-US" baseline="30000" dirty="0">
                <a:solidFill>
                  <a:srgbClr val="000000"/>
                </a:solidFill>
              </a:rPr>
              <a:t>1 </a:t>
            </a:r>
            <a:r>
              <a:rPr lang="en-US" dirty="0">
                <a:solidFill>
                  <a:srgbClr val="000000"/>
                </a:solidFill>
              </a:rPr>
              <a:t>APL/JHU, Laurel, MD, US</a:t>
            </a:r>
          </a:p>
          <a:p>
            <a:r>
              <a:rPr lang="en-US" baseline="30000" dirty="0">
                <a:solidFill>
                  <a:srgbClr val="000000"/>
                </a:solidFill>
              </a:rPr>
              <a:t>2 </a:t>
            </a:r>
            <a:r>
              <a:rPr lang="en-US" dirty="0">
                <a:solidFill>
                  <a:srgbClr val="000000"/>
                </a:solidFill>
              </a:rPr>
              <a:t>Swedish Institute of Space Physics, Uppsala, Sweden</a:t>
            </a:r>
          </a:p>
          <a:p>
            <a:r>
              <a:rPr lang="en-US" baseline="30000" dirty="0">
                <a:solidFill>
                  <a:srgbClr val="000000"/>
                </a:solidFill>
              </a:rPr>
              <a:t>3 </a:t>
            </a:r>
            <a:r>
              <a:rPr lang="en-US" dirty="0">
                <a:solidFill>
                  <a:srgbClr val="000000"/>
                </a:solidFill>
              </a:rPr>
              <a:t>University of New Hampshire, NH, USA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16795-6BE1-F346-81AB-7DB4A778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105" y="6172200"/>
            <a:ext cx="4090349" cy="6779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-19449" y="6550223"/>
            <a:ext cx="5140411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savvas.raptis@jhuapl.edu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|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B3C4E8-D040-EAC4-31E4-FE0A8A3D10C9}"/>
              </a:ext>
            </a:extLst>
          </p:cNvPr>
          <p:cNvSpPr txBox="1"/>
          <p:nvPr/>
        </p:nvSpPr>
        <p:spPr>
          <a:xfrm>
            <a:off x="432215" y="5634692"/>
            <a:ext cx="61758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u="sng" dirty="0">
                <a:solidFill>
                  <a:srgbClr val="000000"/>
                </a:solidFill>
              </a:rPr>
              <a:t>Acknowledgments: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300" dirty="0">
                <a:solidFill>
                  <a:srgbClr val="000000"/>
                </a:solidFill>
              </a:rPr>
              <a:t>CGS NASA Drive Center</a:t>
            </a:r>
          </a:p>
        </p:txBody>
      </p:sp>
    </p:spTree>
    <p:extLst>
      <p:ext uri="{BB962C8B-B14F-4D97-AF65-F5344CB8AC3E}">
        <p14:creationId xmlns:p14="http://schemas.microsoft.com/office/powerpoint/2010/main" val="2569023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DA78906C-5D52-2481-87DB-F33C92FDF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28" y="1181883"/>
            <a:ext cx="5979854" cy="4494234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84BADA1A-1CCD-2E5D-255B-C5EFC3D82A6B}"/>
              </a:ext>
            </a:extLst>
          </p:cNvPr>
          <p:cNvSpPr txBox="1">
            <a:spLocks/>
          </p:cNvSpPr>
          <p:nvPr/>
        </p:nvSpPr>
        <p:spPr>
          <a:xfrm>
            <a:off x="575400" y="46165"/>
            <a:ext cx="11041200" cy="7429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Where are we &amp; what are we doing?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E2977-C840-1AC1-9E36-BAA20913490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E09EDA33-5C6B-F427-03BF-7C9CD39FB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6" y="2364206"/>
            <a:ext cx="21526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48DECC-CAA8-C2AE-55C0-D7E0FB0CE116}"/>
              </a:ext>
            </a:extLst>
          </p:cNvPr>
          <p:cNvSpPr txBox="1"/>
          <p:nvPr/>
        </p:nvSpPr>
        <p:spPr>
          <a:xfrm>
            <a:off x="3161349" y="3137369"/>
            <a:ext cx="527709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rgbClr val="FF0000"/>
                </a:solidFill>
              </a:rPr>
              <a:t>(L1)</a:t>
            </a:r>
            <a:endParaRPr lang="sv-SE" sz="15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DB24A8-9A6A-E230-0BE9-5EC1350ABC8F}"/>
                  </a:ext>
                </a:extLst>
              </p:cNvPr>
              <p:cNvSpPr txBox="1"/>
              <p:nvPr/>
            </p:nvSpPr>
            <p:spPr>
              <a:xfrm>
                <a:off x="3059310" y="3426244"/>
                <a:ext cx="6894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+mj-lt"/>
                  </a:rPr>
                  <a:t>200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en-US" sz="14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DB24A8-9A6A-E230-0BE9-5EC1350AB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310" y="3426244"/>
                <a:ext cx="689484" cy="307777"/>
              </a:xfrm>
              <a:prstGeom prst="rect">
                <a:avLst/>
              </a:prstGeom>
              <a:blipFill>
                <a:blip r:embed="rId4"/>
                <a:stretch>
                  <a:fillRect l="-1786" t="-3846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3D4F14-E79F-C84D-AE19-11ED68366E50}"/>
              </a:ext>
            </a:extLst>
          </p:cNvPr>
          <p:cNvCxnSpPr>
            <a:cxnSpLocks/>
          </p:cNvCxnSpPr>
          <p:nvPr/>
        </p:nvCxnSpPr>
        <p:spPr>
          <a:xfrm>
            <a:off x="2368627" y="3473068"/>
            <a:ext cx="6550558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50D07D-2F5B-4364-BE8E-52351905A6D0}"/>
                  </a:ext>
                </a:extLst>
              </p:cNvPr>
              <p:cNvSpPr txBox="1"/>
              <p:nvPr/>
            </p:nvSpPr>
            <p:spPr>
              <a:xfrm>
                <a:off x="-30760" y="6380377"/>
                <a:ext cx="12123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1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=6371.2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</m:d>
                    </m:oMath>
                  </m:oMathPara>
                </a14:m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50D07D-2F5B-4364-BE8E-52351905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760" y="6380377"/>
                <a:ext cx="1212319" cy="246221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F7130C80-55DB-8E5E-67F1-71A806CE12AA}"/>
              </a:ext>
            </a:extLst>
          </p:cNvPr>
          <p:cNvSpPr txBox="1"/>
          <p:nvPr/>
        </p:nvSpPr>
        <p:spPr>
          <a:xfrm>
            <a:off x="1546196" y="6150445"/>
            <a:ext cx="919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Goal: </a:t>
            </a:r>
            <a:r>
              <a:rPr lang="en-US" dirty="0">
                <a:solidFill>
                  <a:srgbClr val="7030A0"/>
                </a:solidFill>
              </a:rPr>
              <a:t>Model </a:t>
            </a:r>
            <a:r>
              <a:rPr lang="en-US" dirty="0" err="1">
                <a:solidFill>
                  <a:srgbClr val="0005FF"/>
                </a:solidFill>
              </a:rPr>
              <a:t>Plasmasheet</a:t>
            </a:r>
            <a:r>
              <a:rPr lang="en-US" dirty="0">
                <a:solidFill>
                  <a:srgbClr val="0005FF"/>
                </a:solidFill>
              </a:rPr>
              <a:t> properties</a:t>
            </a:r>
            <a:r>
              <a:rPr lang="en-US" dirty="0">
                <a:solidFill>
                  <a:srgbClr val="7030A0"/>
                </a:solidFill>
              </a:rPr>
              <a:t> based on </a:t>
            </a:r>
            <a:r>
              <a:rPr lang="en-US" dirty="0">
                <a:solidFill>
                  <a:srgbClr val="FF0000"/>
                </a:solidFill>
              </a:rPr>
              <a:t>driving (SW) and geomagnetic conditions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70A60A9-78CD-F4CE-D7BE-37C971F945C2}"/>
              </a:ext>
            </a:extLst>
          </p:cNvPr>
          <p:cNvSpPr txBox="1"/>
          <p:nvPr/>
        </p:nvSpPr>
        <p:spPr>
          <a:xfrm>
            <a:off x="2181964" y="2812096"/>
            <a:ext cx="2439066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e.g., ACE/WIND/DSCOVR</a:t>
            </a:r>
            <a:endParaRPr lang="sv-SE" sz="1500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AAAE52B-43C4-83AB-2F3F-C916ABAEA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270" y="2657339"/>
            <a:ext cx="1352627" cy="90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EF0A71FA-224A-86FA-ED20-B9D7591F8AA8}"/>
              </a:ext>
            </a:extLst>
          </p:cNvPr>
          <p:cNvSpPr txBox="1"/>
          <p:nvPr/>
        </p:nvSpPr>
        <p:spPr>
          <a:xfrm>
            <a:off x="6275520" y="5706425"/>
            <a:ext cx="5823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5FF"/>
                </a:solidFill>
              </a:rPr>
              <a:t>Output: </a:t>
            </a:r>
            <a:r>
              <a:rPr lang="en-US" i="1" dirty="0">
                <a:solidFill>
                  <a:srgbClr val="0005FF"/>
                </a:solidFill>
              </a:rPr>
              <a:t>In-situ</a:t>
            </a:r>
            <a:r>
              <a:rPr lang="en-US" dirty="0">
                <a:solidFill>
                  <a:srgbClr val="0005FF"/>
                </a:solidFill>
              </a:rPr>
              <a:t> properties from: MMS, Geotail,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THEMIS</a:t>
            </a:r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E713E316-1FD5-B8CA-C03F-7B00EDDCC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794" y="1668794"/>
            <a:ext cx="1352627" cy="90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BEE10D58-40F7-8C4C-46F9-1C5CED62CE43}"/>
              </a:ext>
            </a:extLst>
          </p:cNvPr>
          <p:cNvSpPr txBox="1"/>
          <p:nvPr/>
        </p:nvSpPr>
        <p:spPr>
          <a:xfrm>
            <a:off x="3023178" y="245319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Input: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9821871-AAD6-7D60-E026-EDE7E85C7EC0}"/>
              </a:ext>
            </a:extLst>
          </p:cNvPr>
          <p:cNvCxnSpPr/>
          <p:nvPr/>
        </p:nvCxnSpPr>
        <p:spPr>
          <a:xfrm flipV="1">
            <a:off x="7017745" y="3473068"/>
            <a:ext cx="2743200" cy="2233357"/>
          </a:xfrm>
          <a:prstGeom prst="straightConnector1">
            <a:avLst/>
          </a:prstGeom>
          <a:ln w="12700">
            <a:solidFill>
              <a:srgbClr val="0005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4E16C08-2180-8401-1F0A-B0D9AE1510AA}"/>
              </a:ext>
            </a:extLst>
          </p:cNvPr>
          <p:cNvCxnSpPr/>
          <p:nvPr/>
        </p:nvCxnSpPr>
        <p:spPr>
          <a:xfrm>
            <a:off x="4076241" y="2637856"/>
            <a:ext cx="4748270" cy="78012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30B45B4A-A7F1-7D79-B479-88DA2A17AAE5}"/>
              </a:ext>
            </a:extLst>
          </p:cNvPr>
          <p:cNvSpPr txBox="1"/>
          <p:nvPr/>
        </p:nvSpPr>
        <p:spPr>
          <a:xfrm rot="558428">
            <a:off x="4122221" y="2493648"/>
            <a:ext cx="2201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+Geomagnetic</a:t>
            </a:r>
            <a:endParaRPr lang="sv-SE" sz="18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3C1D73-25F2-596E-91D0-5B027D581FF8}"/>
              </a:ext>
            </a:extLst>
          </p:cNvPr>
          <p:cNvSpPr txBox="1"/>
          <p:nvPr/>
        </p:nvSpPr>
        <p:spPr>
          <a:xfrm>
            <a:off x="10960119" y="976390"/>
            <a:ext cx="61595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Credits: NASA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169F5A2-E241-9578-C135-35EC79CC4BB5}"/>
              </a:ext>
            </a:extLst>
          </p:cNvPr>
          <p:cNvSpPr/>
          <p:nvPr/>
        </p:nvSpPr>
        <p:spPr>
          <a:xfrm>
            <a:off x="6794060" y="1635035"/>
            <a:ext cx="3664996" cy="3337274"/>
          </a:xfrm>
          <a:prstGeom prst="ellipse">
            <a:avLst/>
          </a:prstGeom>
          <a:noFill/>
          <a:ln w="19050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2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4" grpId="0"/>
      <p:bldP spid="45" grpId="0" animBg="1"/>
      <p:bldP spid="52" grpId="0"/>
      <p:bldP spid="54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-79588"/>
            <a:ext cx="11041200" cy="742924"/>
          </a:xfrm>
        </p:spPr>
        <p:txBody>
          <a:bodyPr/>
          <a:lstStyle/>
          <a:p>
            <a:pPr algn="ctr"/>
            <a:r>
              <a:rPr lang="en-US" dirty="0"/>
              <a:t>Baseline empirical models</a:t>
            </a:r>
            <a:endParaRPr lang="sv-S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086F9F-6458-4D01-C29E-38B25A4B8369}"/>
              </a:ext>
            </a:extLst>
          </p:cNvPr>
          <p:cNvSpPr txBox="1"/>
          <p:nvPr/>
        </p:nvSpPr>
        <p:spPr>
          <a:xfrm>
            <a:off x="117793" y="5902913"/>
            <a:ext cx="18549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000000"/>
                </a:solidFill>
              </a:rPr>
              <a:t>Tsyganenko</a:t>
            </a:r>
            <a:r>
              <a:rPr lang="en-US" sz="1100" dirty="0">
                <a:solidFill>
                  <a:srgbClr val="000000"/>
                </a:solidFill>
              </a:rPr>
              <a:t> &amp; Mukai 2003</a:t>
            </a:r>
          </a:p>
        </p:txBody>
      </p:sp>
      <p:pic>
        <p:nvPicPr>
          <p:cNvPr id="9" name="Picture 2" descr="Details are in the caption following the image">
            <a:extLst>
              <a:ext uri="{FF2B5EF4-FFF2-40B4-BE49-F238E27FC236}">
                <a16:creationId xmlns:a16="http://schemas.microsoft.com/office/drawing/2014/main" id="{F5F58A44-E538-175A-BF64-56E80D17B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3" y="767936"/>
            <a:ext cx="5117147" cy="51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tails are in the caption following the image">
            <a:extLst>
              <a:ext uri="{FF2B5EF4-FFF2-40B4-BE49-F238E27FC236}">
                <a16:creationId xmlns:a16="http://schemas.microsoft.com/office/drawing/2014/main" id="{AAE3DD46-E942-6012-B6D2-FCECAB25EA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5"/>
          <a:stretch/>
        </p:blipFill>
        <p:spPr bwMode="auto">
          <a:xfrm>
            <a:off x="5463977" y="891466"/>
            <a:ext cx="6344344" cy="322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6BECC3-35FD-858A-C643-061ED2E9E2A8}"/>
              </a:ext>
            </a:extLst>
          </p:cNvPr>
          <p:cNvSpPr txBox="1"/>
          <p:nvPr/>
        </p:nvSpPr>
        <p:spPr>
          <a:xfrm>
            <a:off x="7934221" y="3931079"/>
            <a:ext cx="35688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Dubyagin</a:t>
            </a:r>
            <a:r>
              <a:rPr lang="en-U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+ 2016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B19AC5-6479-AC08-0789-88AE35D23218}"/>
              </a:ext>
            </a:extLst>
          </p:cNvPr>
          <p:cNvSpPr txBox="1"/>
          <p:nvPr/>
        </p:nvSpPr>
        <p:spPr>
          <a:xfrm>
            <a:off x="5234940" y="4287086"/>
            <a:ext cx="713308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u="sng" dirty="0">
                <a:solidFill>
                  <a:srgbClr val="000000"/>
                </a:solidFill>
              </a:rPr>
              <a:t>Why then work on this?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Far more data, including unexplored MMS instrumentation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These models don’t include time history (e.g.., Borovsky+1998; Wing+2006)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Validate with modern and robust statistical/ML practices (i.e., train/test splits)</a:t>
            </a:r>
          </a:p>
          <a:p>
            <a:pPr marL="342900" indent="-342900">
              <a:buFont typeface="+mj-lt"/>
              <a:buAutoNum type="arabicPeriod"/>
            </a:pP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5A6638-9BE2-CA6C-9B80-D22A4F5B308F}"/>
              </a:ext>
            </a:extLst>
          </p:cNvPr>
          <p:cNvSpPr txBox="1"/>
          <p:nvPr/>
        </p:nvSpPr>
        <p:spPr>
          <a:xfrm>
            <a:off x="575400" y="485882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Modelled with Geotail - symmetric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81CA23-676F-B60B-6DE4-E258D8B8A9A2}"/>
              </a:ext>
            </a:extLst>
          </p:cNvPr>
          <p:cNvSpPr txBox="1"/>
          <p:nvPr/>
        </p:nvSpPr>
        <p:spPr>
          <a:xfrm>
            <a:off x="7606285" y="536030"/>
            <a:ext cx="2527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Modelled with THEMIS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8CDC1A-F32E-555E-CB95-4EB502AF2FC1}"/>
              </a:ext>
            </a:extLst>
          </p:cNvPr>
          <p:cNvSpPr txBox="1"/>
          <p:nvPr/>
        </p:nvSpPr>
        <p:spPr>
          <a:xfrm>
            <a:off x="2921509" y="6187452"/>
            <a:ext cx="6348982" cy="369332"/>
          </a:xfrm>
          <a:custGeom>
            <a:avLst/>
            <a:gdLst>
              <a:gd name="csX0" fmla="*/ 0 w 6348982"/>
              <a:gd name="csY0" fmla="*/ 0 h 369332"/>
              <a:gd name="csX1" fmla="*/ 513690 w 6348982"/>
              <a:gd name="csY1" fmla="*/ 0 h 369332"/>
              <a:gd name="csX2" fmla="*/ 900401 w 6348982"/>
              <a:gd name="csY2" fmla="*/ 0 h 369332"/>
              <a:gd name="csX3" fmla="*/ 1604561 w 6348982"/>
              <a:gd name="csY3" fmla="*/ 0 h 369332"/>
              <a:gd name="csX4" fmla="*/ 2118251 w 6348982"/>
              <a:gd name="csY4" fmla="*/ 0 h 369332"/>
              <a:gd name="csX5" fmla="*/ 2631942 w 6348982"/>
              <a:gd name="csY5" fmla="*/ 0 h 369332"/>
              <a:gd name="csX6" fmla="*/ 3336101 w 6348982"/>
              <a:gd name="csY6" fmla="*/ 0 h 369332"/>
              <a:gd name="csX7" fmla="*/ 3786302 w 6348982"/>
              <a:gd name="csY7" fmla="*/ 0 h 369332"/>
              <a:gd name="csX8" fmla="*/ 4490462 w 6348982"/>
              <a:gd name="csY8" fmla="*/ 0 h 369332"/>
              <a:gd name="csX9" fmla="*/ 5194622 w 6348982"/>
              <a:gd name="csY9" fmla="*/ 0 h 369332"/>
              <a:gd name="csX10" fmla="*/ 5771802 w 6348982"/>
              <a:gd name="csY10" fmla="*/ 0 h 369332"/>
              <a:gd name="csX11" fmla="*/ 6348982 w 6348982"/>
              <a:gd name="csY11" fmla="*/ 0 h 369332"/>
              <a:gd name="csX12" fmla="*/ 6348982 w 6348982"/>
              <a:gd name="csY12" fmla="*/ 369332 h 369332"/>
              <a:gd name="csX13" fmla="*/ 5962271 w 6348982"/>
              <a:gd name="csY13" fmla="*/ 369332 h 369332"/>
              <a:gd name="csX14" fmla="*/ 5258111 w 6348982"/>
              <a:gd name="csY14" fmla="*/ 369332 h 369332"/>
              <a:gd name="csX15" fmla="*/ 4807911 w 6348982"/>
              <a:gd name="csY15" fmla="*/ 369332 h 369332"/>
              <a:gd name="csX16" fmla="*/ 4230731 w 6348982"/>
              <a:gd name="csY16" fmla="*/ 369332 h 369332"/>
              <a:gd name="csX17" fmla="*/ 3526571 w 6348982"/>
              <a:gd name="csY17" fmla="*/ 369332 h 369332"/>
              <a:gd name="csX18" fmla="*/ 2949391 w 6348982"/>
              <a:gd name="csY18" fmla="*/ 369332 h 369332"/>
              <a:gd name="csX19" fmla="*/ 2562680 w 6348982"/>
              <a:gd name="csY19" fmla="*/ 369332 h 369332"/>
              <a:gd name="csX20" fmla="*/ 2112479 w 6348982"/>
              <a:gd name="csY20" fmla="*/ 369332 h 369332"/>
              <a:gd name="csX21" fmla="*/ 1408320 w 6348982"/>
              <a:gd name="csY21" fmla="*/ 369332 h 369332"/>
              <a:gd name="csX22" fmla="*/ 831139 w 6348982"/>
              <a:gd name="csY22" fmla="*/ 369332 h 369332"/>
              <a:gd name="csX23" fmla="*/ 0 w 6348982"/>
              <a:gd name="csY23" fmla="*/ 369332 h 369332"/>
              <a:gd name="csX24" fmla="*/ 0 w 6348982"/>
              <a:gd name="csY24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348982" h="369332" extrusionOk="0">
                <a:moveTo>
                  <a:pt x="0" y="0"/>
                </a:moveTo>
                <a:cubicBezTo>
                  <a:pt x="193015" y="-3228"/>
                  <a:pt x="314749" y="21051"/>
                  <a:pt x="513690" y="0"/>
                </a:cubicBezTo>
                <a:cubicBezTo>
                  <a:pt x="712631" y="-21051"/>
                  <a:pt x="736051" y="24695"/>
                  <a:pt x="900401" y="0"/>
                </a:cubicBezTo>
                <a:cubicBezTo>
                  <a:pt x="1064751" y="-24695"/>
                  <a:pt x="1257627" y="36063"/>
                  <a:pt x="1604561" y="0"/>
                </a:cubicBezTo>
                <a:cubicBezTo>
                  <a:pt x="1951495" y="-36063"/>
                  <a:pt x="1874279" y="25609"/>
                  <a:pt x="2118251" y="0"/>
                </a:cubicBezTo>
                <a:cubicBezTo>
                  <a:pt x="2362223" y="-25609"/>
                  <a:pt x="2476912" y="2933"/>
                  <a:pt x="2631942" y="0"/>
                </a:cubicBezTo>
                <a:cubicBezTo>
                  <a:pt x="2786972" y="-2933"/>
                  <a:pt x="3134483" y="65"/>
                  <a:pt x="3336101" y="0"/>
                </a:cubicBezTo>
                <a:cubicBezTo>
                  <a:pt x="3537719" y="-65"/>
                  <a:pt x="3672307" y="19753"/>
                  <a:pt x="3786302" y="0"/>
                </a:cubicBezTo>
                <a:cubicBezTo>
                  <a:pt x="3900297" y="-19753"/>
                  <a:pt x="4186118" y="14084"/>
                  <a:pt x="4490462" y="0"/>
                </a:cubicBezTo>
                <a:cubicBezTo>
                  <a:pt x="4794806" y="-14084"/>
                  <a:pt x="4940564" y="42507"/>
                  <a:pt x="5194622" y="0"/>
                </a:cubicBezTo>
                <a:cubicBezTo>
                  <a:pt x="5448680" y="-42507"/>
                  <a:pt x="5559732" y="55616"/>
                  <a:pt x="5771802" y="0"/>
                </a:cubicBezTo>
                <a:cubicBezTo>
                  <a:pt x="5983872" y="-55616"/>
                  <a:pt x="6193235" y="19031"/>
                  <a:pt x="6348982" y="0"/>
                </a:cubicBezTo>
                <a:cubicBezTo>
                  <a:pt x="6372073" y="82749"/>
                  <a:pt x="6337723" y="217141"/>
                  <a:pt x="6348982" y="369332"/>
                </a:cubicBezTo>
                <a:cubicBezTo>
                  <a:pt x="6190772" y="411699"/>
                  <a:pt x="6128304" y="339650"/>
                  <a:pt x="5962271" y="369332"/>
                </a:cubicBezTo>
                <a:cubicBezTo>
                  <a:pt x="5796238" y="399014"/>
                  <a:pt x="5447102" y="334222"/>
                  <a:pt x="5258111" y="369332"/>
                </a:cubicBezTo>
                <a:cubicBezTo>
                  <a:pt x="5069120" y="404442"/>
                  <a:pt x="5018216" y="323361"/>
                  <a:pt x="4807911" y="369332"/>
                </a:cubicBezTo>
                <a:cubicBezTo>
                  <a:pt x="4597606" y="415303"/>
                  <a:pt x="4516696" y="309867"/>
                  <a:pt x="4230731" y="369332"/>
                </a:cubicBezTo>
                <a:cubicBezTo>
                  <a:pt x="3944766" y="428797"/>
                  <a:pt x="3824846" y="298500"/>
                  <a:pt x="3526571" y="369332"/>
                </a:cubicBezTo>
                <a:cubicBezTo>
                  <a:pt x="3228296" y="440164"/>
                  <a:pt x="3135214" y="355101"/>
                  <a:pt x="2949391" y="369332"/>
                </a:cubicBezTo>
                <a:cubicBezTo>
                  <a:pt x="2763568" y="383563"/>
                  <a:pt x="2754263" y="347807"/>
                  <a:pt x="2562680" y="369332"/>
                </a:cubicBezTo>
                <a:cubicBezTo>
                  <a:pt x="2371097" y="390857"/>
                  <a:pt x="2259939" y="330570"/>
                  <a:pt x="2112479" y="369332"/>
                </a:cubicBezTo>
                <a:cubicBezTo>
                  <a:pt x="1965019" y="408094"/>
                  <a:pt x="1568119" y="363152"/>
                  <a:pt x="1408320" y="369332"/>
                </a:cubicBezTo>
                <a:cubicBezTo>
                  <a:pt x="1248521" y="375512"/>
                  <a:pt x="1032065" y="322459"/>
                  <a:pt x="831139" y="369332"/>
                </a:cubicBezTo>
                <a:cubicBezTo>
                  <a:pt x="630213" y="416205"/>
                  <a:pt x="305934" y="290019"/>
                  <a:pt x="0" y="369332"/>
                </a:cubicBezTo>
                <a:cubicBezTo>
                  <a:pt x="-42877" y="252818"/>
                  <a:pt x="13225" y="16458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This presentation: </a:t>
            </a:r>
            <a:r>
              <a:rPr lang="en-US" dirty="0">
                <a:solidFill>
                  <a:srgbClr val="7030A0"/>
                </a:solidFill>
              </a:rPr>
              <a:t>Modeling of Ti, </a:t>
            </a:r>
            <a:r>
              <a:rPr lang="en-US" dirty="0" err="1">
                <a:solidFill>
                  <a:srgbClr val="7030A0"/>
                </a:solidFill>
              </a:rPr>
              <a:t>Te</a:t>
            </a:r>
            <a:r>
              <a:rPr lang="en-US" dirty="0">
                <a:solidFill>
                  <a:srgbClr val="7030A0"/>
                </a:solidFill>
              </a:rPr>
              <a:t> (MMS), and </a:t>
            </a:r>
            <a:r>
              <a:rPr lang="en-US" dirty="0" err="1">
                <a:solidFill>
                  <a:srgbClr val="7030A0"/>
                </a:solidFill>
              </a:rPr>
              <a:t>ni</a:t>
            </a:r>
            <a:r>
              <a:rPr lang="en-US" dirty="0">
                <a:solidFill>
                  <a:srgbClr val="7030A0"/>
                </a:solidFill>
              </a:rPr>
              <a:t> (Geotail)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604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dataset (output – Central Plasma Sheet)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9BB60-A15E-699B-50E3-F091A1C61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04" y="789089"/>
            <a:ext cx="3784600" cy="553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035519-6F31-31C1-CEF2-0D42131F62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751" r="68825" b="2762"/>
          <a:stretch/>
        </p:blipFill>
        <p:spPr>
          <a:xfrm>
            <a:off x="3833644" y="789089"/>
            <a:ext cx="3784600" cy="5443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421D76-18C1-52A0-20C6-4C4D9CA640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027" t="90688" r="40173" b="6827"/>
          <a:stretch/>
        </p:blipFill>
        <p:spPr>
          <a:xfrm>
            <a:off x="1511179" y="6293962"/>
            <a:ext cx="1351649" cy="277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BDA197-5888-F3FE-A876-8817D4BF63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027" t="90688" r="40173" b="6827"/>
          <a:stretch/>
        </p:blipFill>
        <p:spPr>
          <a:xfrm>
            <a:off x="5050119" y="6293962"/>
            <a:ext cx="1351649" cy="2775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9AE544-8638-F292-DAFF-487E7E1858FE}"/>
              </a:ext>
            </a:extLst>
          </p:cNvPr>
          <p:cNvSpPr txBox="1"/>
          <p:nvPr/>
        </p:nvSpPr>
        <p:spPr>
          <a:xfrm>
            <a:off x="7735687" y="1215649"/>
            <a:ext cx="376347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AutoNum type="alphaUcParenBoth"/>
            </a:pPr>
            <a:r>
              <a:rPr lang="en-US" b="1" dirty="0" err="1">
                <a:solidFill>
                  <a:srgbClr val="000000"/>
                </a:solidFill>
              </a:rPr>
              <a:t>Geotail</a:t>
            </a:r>
            <a:r>
              <a:rPr lang="en-US" b="1" dirty="0">
                <a:solidFill>
                  <a:srgbClr val="000000"/>
                </a:solidFill>
              </a:rPr>
              <a:t> (1994 - 2022)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&gt;1 million points (~12s res)</a:t>
            </a:r>
          </a:p>
          <a:p>
            <a:pPr marL="285750" indent="-285750" algn="ctr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(B) MMS (2015 – 2024)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~ 250k points (~12s res)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Output</a:t>
            </a:r>
            <a:r>
              <a:rPr lang="en-US" dirty="0">
                <a:solidFill>
                  <a:srgbClr val="000000"/>
                </a:solidFill>
              </a:rPr>
              <a:t>: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In principle, anything measured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(In this example plasma moments)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MMS moments: partial, not full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  <a:latin typeface="-webkit-standard"/>
              </a:rPr>
              <a:t>Integrated above ~1.5 keV (ions) / ~65 eV (electrons) to remove penetrating radiation and photoelectrons (</a:t>
            </a:r>
            <a:r>
              <a:rPr lang="en-US" i="1" dirty="0">
                <a:solidFill>
                  <a:srgbClr val="000000"/>
                </a:solidFill>
                <a:latin typeface="-webkit-standard"/>
              </a:rPr>
              <a:t>Gershman et al., 2019</a:t>
            </a:r>
            <a:r>
              <a:rPr lang="en-US" dirty="0">
                <a:solidFill>
                  <a:srgbClr val="000000"/>
                </a:solidFill>
                <a:latin typeface="-webkit-standard"/>
              </a:rPr>
              <a:t>).</a:t>
            </a:r>
          </a:p>
          <a:p>
            <a:pPr algn="ctr"/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  <a:latin typeface="-webkit-standard"/>
              </a:rPr>
              <a:t>Shifts mean Ti/</a:t>
            </a:r>
            <a:r>
              <a:rPr lang="en-US" dirty="0" err="1">
                <a:solidFill>
                  <a:srgbClr val="000000"/>
                </a:solidFill>
                <a:latin typeface="-webkit-standard"/>
              </a:rPr>
              <a:t>Te</a:t>
            </a:r>
            <a:r>
              <a:rPr lang="en-US" dirty="0">
                <a:solidFill>
                  <a:srgbClr val="000000"/>
                </a:solidFill>
                <a:latin typeface="-webkit-standard"/>
              </a:rPr>
              <a:t> by ~30%.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21E87D-8DA1-3593-01A0-505BBDAEEDBA}"/>
              </a:ext>
            </a:extLst>
          </p:cNvPr>
          <p:cNvSpPr txBox="1"/>
          <p:nvPr/>
        </p:nvSpPr>
        <p:spPr>
          <a:xfrm>
            <a:off x="-65972" y="6408608"/>
            <a:ext cx="14414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(GRL)</a:t>
            </a:r>
          </a:p>
        </p:txBody>
      </p:sp>
    </p:spTree>
    <p:extLst>
      <p:ext uri="{BB962C8B-B14F-4D97-AF65-F5344CB8AC3E}">
        <p14:creationId xmlns:p14="http://schemas.microsoft.com/office/powerpoint/2010/main" val="576217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1E17-DE6B-E068-B2B7-DCBFC4404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0FAC80-BA23-3590-E046-3D311733C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Results</a:t>
            </a:r>
          </a:p>
        </p:txBody>
      </p:sp>
      <p:pic>
        <p:nvPicPr>
          <p:cNvPr id="5122" name="Picture 2" descr="Extrapolating">
            <a:extLst>
              <a:ext uri="{FF2B5EF4-FFF2-40B4-BE49-F238E27FC236}">
                <a16:creationId xmlns:a16="http://schemas.microsoft.com/office/drawing/2014/main" id="{FACC9E1D-14D2-C155-0E25-5F308D845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849" y="0"/>
            <a:ext cx="4450302" cy="284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9346E8-17BC-F375-C684-8D23E4E13FDB}"/>
              </a:ext>
            </a:extLst>
          </p:cNvPr>
          <p:cNvSpPr txBox="1"/>
          <p:nvPr/>
        </p:nvSpPr>
        <p:spPr>
          <a:xfrm>
            <a:off x="3870849" y="2601586"/>
            <a:ext cx="61613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https://xkcd.com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6866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34248E2-0E98-841F-173A-044EA51C5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46" y="436329"/>
            <a:ext cx="5532185" cy="581248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50D853-891A-44FE-BC68-386749483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Methodologies &amp; input space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1CEC6B3-029A-730F-A64D-6C7235944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000435"/>
              </p:ext>
            </p:extLst>
          </p:nvPr>
        </p:nvGraphicFramePr>
        <p:xfrm>
          <a:off x="6560654" y="1071535"/>
          <a:ext cx="5491800" cy="252076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830600">
                  <a:extLst>
                    <a:ext uri="{9D8B030D-6E8A-4147-A177-3AD203B41FA5}">
                      <a16:colId xmlns:a16="http://schemas.microsoft.com/office/drawing/2014/main" val="775655337"/>
                    </a:ext>
                  </a:extLst>
                </a:gridCol>
                <a:gridCol w="1686361">
                  <a:extLst>
                    <a:ext uri="{9D8B030D-6E8A-4147-A177-3AD203B41FA5}">
                      <a16:colId xmlns:a16="http://schemas.microsoft.com/office/drawing/2014/main" val="139717021"/>
                    </a:ext>
                  </a:extLst>
                </a:gridCol>
                <a:gridCol w="1974839">
                  <a:extLst>
                    <a:ext uri="{9D8B030D-6E8A-4147-A177-3AD203B41FA5}">
                      <a16:colId xmlns:a16="http://schemas.microsoft.com/office/drawing/2014/main" val="3603498691"/>
                    </a:ext>
                  </a:extLst>
                </a:gridCol>
              </a:tblGrid>
              <a:tr h="3861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History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Type of Input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Architectures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6557954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1-6h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Wind (L1)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Linear Reg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1749241"/>
                  </a:ext>
                </a:extLst>
              </a:tr>
              <a:tr h="67578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OMNIweb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Gradient Boosting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8101178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Neural Network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42663111"/>
                  </a:ext>
                </a:extLst>
              </a:tr>
              <a:tr h="67578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RNN/LSTM/GRU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(PRIME-PS)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414337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0E85C69-580F-96B7-3685-F309012E9CC2}"/>
              </a:ext>
            </a:extLst>
          </p:cNvPr>
          <p:cNvSpPr txBox="1"/>
          <p:nvPr/>
        </p:nvSpPr>
        <p:spPr>
          <a:xfrm>
            <a:off x="6717910" y="5597347"/>
            <a:ext cx="5187658" cy="923330"/>
          </a:xfrm>
          <a:custGeom>
            <a:avLst/>
            <a:gdLst>
              <a:gd name="csX0" fmla="*/ 0 w 5187658"/>
              <a:gd name="csY0" fmla="*/ 0 h 923330"/>
              <a:gd name="csX1" fmla="*/ 596581 w 5187658"/>
              <a:gd name="csY1" fmla="*/ 0 h 923330"/>
              <a:gd name="csX2" fmla="*/ 1089408 w 5187658"/>
              <a:gd name="csY2" fmla="*/ 0 h 923330"/>
              <a:gd name="csX3" fmla="*/ 1841619 w 5187658"/>
              <a:gd name="csY3" fmla="*/ 0 h 923330"/>
              <a:gd name="csX4" fmla="*/ 2438199 w 5187658"/>
              <a:gd name="csY4" fmla="*/ 0 h 923330"/>
              <a:gd name="csX5" fmla="*/ 3034780 w 5187658"/>
              <a:gd name="csY5" fmla="*/ 0 h 923330"/>
              <a:gd name="csX6" fmla="*/ 3786990 w 5187658"/>
              <a:gd name="csY6" fmla="*/ 0 h 923330"/>
              <a:gd name="csX7" fmla="*/ 4331694 w 5187658"/>
              <a:gd name="csY7" fmla="*/ 0 h 923330"/>
              <a:gd name="csX8" fmla="*/ 5187658 w 5187658"/>
              <a:gd name="csY8" fmla="*/ 0 h 923330"/>
              <a:gd name="csX9" fmla="*/ 5187658 w 5187658"/>
              <a:gd name="csY9" fmla="*/ 480132 h 923330"/>
              <a:gd name="csX10" fmla="*/ 5187658 w 5187658"/>
              <a:gd name="csY10" fmla="*/ 923330 h 923330"/>
              <a:gd name="csX11" fmla="*/ 4539201 w 5187658"/>
              <a:gd name="csY11" fmla="*/ 923330 h 923330"/>
              <a:gd name="csX12" fmla="*/ 3942620 w 5187658"/>
              <a:gd name="csY12" fmla="*/ 923330 h 923330"/>
              <a:gd name="csX13" fmla="*/ 3190410 w 5187658"/>
              <a:gd name="csY13" fmla="*/ 923330 h 923330"/>
              <a:gd name="csX14" fmla="*/ 2438199 w 5187658"/>
              <a:gd name="csY14" fmla="*/ 923330 h 923330"/>
              <a:gd name="csX15" fmla="*/ 1893495 w 5187658"/>
              <a:gd name="csY15" fmla="*/ 923330 h 923330"/>
              <a:gd name="csX16" fmla="*/ 1245038 w 5187658"/>
              <a:gd name="csY16" fmla="*/ 923330 h 923330"/>
              <a:gd name="csX17" fmla="*/ 0 w 5187658"/>
              <a:gd name="csY17" fmla="*/ 923330 h 923330"/>
              <a:gd name="csX18" fmla="*/ 0 w 5187658"/>
              <a:gd name="csY18" fmla="*/ 461665 h 923330"/>
              <a:gd name="csX19" fmla="*/ 0 w 5187658"/>
              <a:gd name="csY19" fmla="*/ 0 h 923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5187658" h="923330" extrusionOk="0">
                <a:moveTo>
                  <a:pt x="0" y="0"/>
                </a:moveTo>
                <a:cubicBezTo>
                  <a:pt x="231145" y="-25283"/>
                  <a:pt x="349640" y="7292"/>
                  <a:pt x="596581" y="0"/>
                </a:cubicBezTo>
                <a:cubicBezTo>
                  <a:pt x="843522" y="-7292"/>
                  <a:pt x="921372" y="-12563"/>
                  <a:pt x="1089408" y="0"/>
                </a:cubicBezTo>
                <a:cubicBezTo>
                  <a:pt x="1257444" y="12563"/>
                  <a:pt x="1499967" y="-31096"/>
                  <a:pt x="1841619" y="0"/>
                </a:cubicBezTo>
                <a:cubicBezTo>
                  <a:pt x="2183271" y="31096"/>
                  <a:pt x="2264435" y="-18798"/>
                  <a:pt x="2438199" y="0"/>
                </a:cubicBezTo>
                <a:cubicBezTo>
                  <a:pt x="2611963" y="18798"/>
                  <a:pt x="2880948" y="-4612"/>
                  <a:pt x="3034780" y="0"/>
                </a:cubicBezTo>
                <a:cubicBezTo>
                  <a:pt x="3188612" y="4612"/>
                  <a:pt x="3534429" y="-8519"/>
                  <a:pt x="3786990" y="0"/>
                </a:cubicBezTo>
                <a:cubicBezTo>
                  <a:pt x="4039551" y="8519"/>
                  <a:pt x="4118058" y="25467"/>
                  <a:pt x="4331694" y="0"/>
                </a:cubicBezTo>
                <a:cubicBezTo>
                  <a:pt x="4545330" y="-25467"/>
                  <a:pt x="4941808" y="999"/>
                  <a:pt x="5187658" y="0"/>
                </a:cubicBezTo>
                <a:cubicBezTo>
                  <a:pt x="5175792" y="118772"/>
                  <a:pt x="5168497" y="274989"/>
                  <a:pt x="5187658" y="480132"/>
                </a:cubicBezTo>
                <a:cubicBezTo>
                  <a:pt x="5206819" y="685275"/>
                  <a:pt x="5174425" y="820805"/>
                  <a:pt x="5187658" y="923330"/>
                </a:cubicBezTo>
                <a:cubicBezTo>
                  <a:pt x="4864630" y="955112"/>
                  <a:pt x="4759351" y="902414"/>
                  <a:pt x="4539201" y="923330"/>
                </a:cubicBezTo>
                <a:cubicBezTo>
                  <a:pt x="4319051" y="944246"/>
                  <a:pt x="4214847" y="934524"/>
                  <a:pt x="3942620" y="923330"/>
                </a:cubicBezTo>
                <a:cubicBezTo>
                  <a:pt x="3670393" y="912136"/>
                  <a:pt x="3374466" y="942935"/>
                  <a:pt x="3190410" y="923330"/>
                </a:cubicBezTo>
                <a:cubicBezTo>
                  <a:pt x="3006354" y="903726"/>
                  <a:pt x="2703935" y="905837"/>
                  <a:pt x="2438199" y="923330"/>
                </a:cubicBezTo>
                <a:cubicBezTo>
                  <a:pt x="2172463" y="940823"/>
                  <a:pt x="2011593" y="939730"/>
                  <a:pt x="1893495" y="923330"/>
                </a:cubicBezTo>
                <a:cubicBezTo>
                  <a:pt x="1775397" y="906930"/>
                  <a:pt x="1547221" y="922766"/>
                  <a:pt x="1245038" y="923330"/>
                </a:cubicBezTo>
                <a:cubicBezTo>
                  <a:pt x="942855" y="923894"/>
                  <a:pt x="540136" y="912287"/>
                  <a:pt x="0" y="923330"/>
                </a:cubicBezTo>
                <a:cubicBezTo>
                  <a:pt x="-6739" y="731769"/>
                  <a:pt x="7532" y="589170"/>
                  <a:pt x="0" y="461665"/>
                </a:cubicBezTo>
                <a:cubicBezTo>
                  <a:pt x="-7532" y="334160"/>
                  <a:pt x="-2149" y="122032"/>
                  <a:pt x="0" y="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Key Takeaway: 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To quantify our method's impact, we tested multiple variations of the problem.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94D84C-5E65-208C-061C-731DB9A09ECB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(Submitted)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17A1B4-880C-93E3-F0DE-6870BD96E8A4}"/>
              </a:ext>
            </a:extLst>
          </p:cNvPr>
          <p:cNvSpPr txBox="1"/>
          <p:nvPr/>
        </p:nvSpPr>
        <p:spPr>
          <a:xfrm>
            <a:off x="3107853" y="2706812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O’Brien et al. 2023, 2024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BF551D-8366-6F97-6A20-2CFB83ACB84A}"/>
              </a:ext>
            </a:extLst>
          </p:cNvPr>
          <p:cNvSpPr txBox="1"/>
          <p:nvPr/>
        </p:nvSpPr>
        <p:spPr>
          <a:xfrm>
            <a:off x="6658604" y="3851223"/>
            <a:ext cx="52959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PRIME-PS:</a:t>
            </a:r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GRU encoder (5.5 h of Wind history) + Fourier-encoded spacecraft position → 3 dense layers → Gaussian (</a:t>
            </a:r>
            <a:r>
              <a:rPr lang="en-US" sz="15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per target, trained on CRPS;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Advantages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solidFill>
                  <a:srgbClr val="000000"/>
                </a:solidFill>
              </a:rPr>
              <a:t>Embedded uncertainty quantification and propagation from L1</a:t>
            </a:r>
            <a:endParaRPr lang="en-US" sz="15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829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Density | Predictions vs Observations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AFD85E-A1B5-42DC-64C3-CAB06994AF2B}"/>
                  </a:ext>
                </a:extLst>
              </p:cNvPr>
              <p:cNvSpPr txBox="1"/>
              <p:nvPr/>
            </p:nvSpPr>
            <p:spPr>
              <a:xfrm>
                <a:off x="3672205" y="886253"/>
                <a:ext cx="5129930" cy="369332"/>
              </a:xfrm>
              <a:custGeom>
                <a:avLst/>
                <a:gdLst>
                  <a:gd name="csX0" fmla="*/ 0 w 4894289"/>
                  <a:gd name="csY0" fmla="*/ 0 h 369332"/>
                  <a:gd name="csX1" fmla="*/ 650241 w 4894289"/>
                  <a:gd name="csY1" fmla="*/ 0 h 369332"/>
                  <a:gd name="csX2" fmla="*/ 1202597 w 4894289"/>
                  <a:gd name="csY2" fmla="*/ 0 h 369332"/>
                  <a:gd name="csX3" fmla="*/ 1999667 w 4894289"/>
                  <a:gd name="csY3" fmla="*/ 0 h 369332"/>
                  <a:gd name="csX4" fmla="*/ 2649908 w 4894289"/>
                  <a:gd name="csY4" fmla="*/ 0 h 369332"/>
                  <a:gd name="csX5" fmla="*/ 3300149 w 4894289"/>
                  <a:gd name="csY5" fmla="*/ 0 h 369332"/>
                  <a:gd name="csX6" fmla="*/ 4097219 w 4894289"/>
                  <a:gd name="csY6" fmla="*/ 0 h 369332"/>
                  <a:gd name="csX7" fmla="*/ 4894289 w 4894289"/>
                  <a:gd name="csY7" fmla="*/ 0 h 369332"/>
                  <a:gd name="csX8" fmla="*/ 4894289 w 4894289"/>
                  <a:gd name="csY8" fmla="*/ 369332 h 369332"/>
                  <a:gd name="csX9" fmla="*/ 4292991 w 4894289"/>
                  <a:gd name="csY9" fmla="*/ 369332 h 369332"/>
                  <a:gd name="csX10" fmla="*/ 3593806 w 4894289"/>
                  <a:gd name="csY10" fmla="*/ 369332 h 369332"/>
                  <a:gd name="csX11" fmla="*/ 2894622 w 4894289"/>
                  <a:gd name="csY11" fmla="*/ 369332 h 369332"/>
                  <a:gd name="csX12" fmla="*/ 2244381 w 4894289"/>
                  <a:gd name="csY12" fmla="*/ 369332 h 369332"/>
                  <a:gd name="csX13" fmla="*/ 1447311 w 4894289"/>
                  <a:gd name="csY13" fmla="*/ 369332 h 369332"/>
                  <a:gd name="csX14" fmla="*/ 650241 w 4894289"/>
                  <a:gd name="csY14" fmla="*/ 369332 h 369332"/>
                  <a:gd name="csX15" fmla="*/ 0 w 4894289"/>
                  <a:gd name="csY15" fmla="*/ 369332 h 369332"/>
                  <a:gd name="csX16" fmla="*/ 0 w 4894289"/>
                  <a:gd name="csY16" fmla="*/ 0 h 3693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4894289" h="369332" extrusionOk="0">
                    <a:moveTo>
                      <a:pt x="0" y="0"/>
                    </a:moveTo>
                    <a:cubicBezTo>
                      <a:pt x="189866" y="-6431"/>
                      <a:pt x="343036" y="7582"/>
                      <a:pt x="650241" y="0"/>
                    </a:cubicBezTo>
                    <a:cubicBezTo>
                      <a:pt x="957446" y="-7582"/>
                      <a:pt x="978097" y="-17956"/>
                      <a:pt x="1202597" y="0"/>
                    </a:cubicBezTo>
                    <a:cubicBezTo>
                      <a:pt x="1427097" y="17956"/>
                      <a:pt x="1696610" y="-39684"/>
                      <a:pt x="1999667" y="0"/>
                    </a:cubicBezTo>
                    <a:cubicBezTo>
                      <a:pt x="2302724" y="39684"/>
                      <a:pt x="2463374" y="-6651"/>
                      <a:pt x="2649908" y="0"/>
                    </a:cubicBezTo>
                    <a:cubicBezTo>
                      <a:pt x="2836442" y="6651"/>
                      <a:pt x="3143823" y="-2763"/>
                      <a:pt x="3300149" y="0"/>
                    </a:cubicBezTo>
                    <a:cubicBezTo>
                      <a:pt x="3456475" y="2763"/>
                      <a:pt x="3894682" y="36642"/>
                      <a:pt x="4097219" y="0"/>
                    </a:cubicBezTo>
                    <a:cubicBezTo>
                      <a:pt x="4299756" y="-36642"/>
                      <a:pt x="4533303" y="15413"/>
                      <a:pt x="4894289" y="0"/>
                    </a:cubicBezTo>
                    <a:cubicBezTo>
                      <a:pt x="4900123" y="170087"/>
                      <a:pt x="4890861" y="228284"/>
                      <a:pt x="4894289" y="369332"/>
                    </a:cubicBezTo>
                    <a:cubicBezTo>
                      <a:pt x="4683302" y="362070"/>
                      <a:pt x="4449189" y="372935"/>
                      <a:pt x="4292991" y="369332"/>
                    </a:cubicBezTo>
                    <a:cubicBezTo>
                      <a:pt x="4136793" y="365729"/>
                      <a:pt x="3785420" y="377210"/>
                      <a:pt x="3593806" y="369332"/>
                    </a:cubicBezTo>
                    <a:cubicBezTo>
                      <a:pt x="3402193" y="361454"/>
                      <a:pt x="3178169" y="396923"/>
                      <a:pt x="2894622" y="369332"/>
                    </a:cubicBezTo>
                    <a:cubicBezTo>
                      <a:pt x="2611075" y="341741"/>
                      <a:pt x="2384558" y="348604"/>
                      <a:pt x="2244381" y="369332"/>
                    </a:cubicBezTo>
                    <a:cubicBezTo>
                      <a:pt x="2104204" y="390060"/>
                      <a:pt x="1736813" y="362624"/>
                      <a:pt x="1447311" y="369332"/>
                    </a:cubicBezTo>
                    <a:cubicBezTo>
                      <a:pt x="1157809" y="376041"/>
                      <a:pt x="1009601" y="334076"/>
                      <a:pt x="650241" y="369332"/>
                    </a:cubicBezTo>
                    <a:cubicBezTo>
                      <a:pt x="290881" y="404589"/>
                      <a:pt x="229973" y="346440"/>
                      <a:pt x="0" y="369332"/>
                    </a:cubicBezTo>
                    <a:cubicBezTo>
                      <a:pt x="-12802" y="245768"/>
                      <a:pt x="-14301" y="91692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rgbClr val="FF3B3B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3B3B"/>
                    </a:solidFill>
                  </a:rPr>
                  <a:t>Key Message: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PRIME</m:t>
                    </m:r>
                    <m: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GB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&gt;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Baseline</m:t>
                    </m:r>
                    <m: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03</m:t>
                    </m:r>
                  </m:oMath>
                </a14:m>
                <a:endParaRPr lang="en-US" dirty="0">
                  <a:solidFill>
                    <a:srgbClr val="FF3B3B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AFD85E-A1B5-42DC-64C3-CAB06994A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2205" y="886253"/>
                <a:ext cx="5129930" cy="369332"/>
              </a:xfrm>
              <a:custGeom>
                <a:avLst/>
                <a:gdLst>
                  <a:gd name="csX0" fmla="*/ 0 w 4894289"/>
                  <a:gd name="csY0" fmla="*/ 0 h 369332"/>
                  <a:gd name="csX1" fmla="*/ 650241 w 4894289"/>
                  <a:gd name="csY1" fmla="*/ 0 h 369332"/>
                  <a:gd name="csX2" fmla="*/ 1202597 w 4894289"/>
                  <a:gd name="csY2" fmla="*/ 0 h 369332"/>
                  <a:gd name="csX3" fmla="*/ 1999667 w 4894289"/>
                  <a:gd name="csY3" fmla="*/ 0 h 369332"/>
                  <a:gd name="csX4" fmla="*/ 2649908 w 4894289"/>
                  <a:gd name="csY4" fmla="*/ 0 h 369332"/>
                  <a:gd name="csX5" fmla="*/ 3300149 w 4894289"/>
                  <a:gd name="csY5" fmla="*/ 0 h 369332"/>
                  <a:gd name="csX6" fmla="*/ 4097219 w 4894289"/>
                  <a:gd name="csY6" fmla="*/ 0 h 369332"/>
                  <a:gd name="csX7" fmla="*/ 4894289 w 4894289"/>
                  <a:gd name="csY7" fmla="*/ 0 h 369332"/>
                  <a:gd name="csX8" fmla="*/ 4894289 w 4894289"/>
                  <a:gd name="csY8" fmla="*/ 369332 h 369332"/>
                  <a:gd name="csX9" fmla="*/ 4292991 w 4894289"/>
                  <a:gd name="csY9" fmla="*/ 369332 h 369332"/>
                  <a:gd name="csX10" fmla="*/ 3593806 w 4894289"/>
                  <a:gd name="csY10" fmla="*/ 369332 h 369332"/>
                  <a:gd name="csX11" fmla="*/ 2894622 w 4894289"/>
                  <a:gd name="csY11" fmla="*/ 369332 h 369332"/>
                  <a:gd name="csX12" fmla="*/ 2244381 w 4894289"/>
                  <a:gd name="csY12" fmla="*/ 369332 h 369332"/>
                  <a:gd name="csX13" fmla="*/ 1447311 w 4894289"/>
                  <a:gd name="csY13" fmla="*/ 369332 h 369332"/>
                  <a:gd name="csX14" fmla="*/ 650241 w 4894289"/>
                  <a:gd name="csY14" fmla="*/ 369332 h 369332"/>
                  <a:gd name="csX15" fmla="*/ 0 w 4894289"/>
                  <a:gd name="csY15" fmla="*/ 369332 h 369332"/>
                  <a:gd name="csX16" fmla="*/ 0 w 4894289"/>
                  <a:gd name="csY16" fmla="*/ 0 h 3693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4894289" h="369332" extrusionOk="0">
                    <a:moveTo>
                      <a:pt x="0" y="0"/>
                    </a:moveTo>
                    <a:cubicBezTo>
                      <a:pt x="189866" y="-6431"/>
                      <a:pt x="343036" y="7582"/>
                      <a:pt x="650241" y="0"/>
                    </a:cubicBezTo>
                    <a:cubicBezTo>
                      <a:pt x="957446" y="-7582"/>
                      <a:pt x="978097" y="-17956"/>
                      <a:pt x="1202597" y="0"/>
                    </a:cubicBezTo>
                    <a:cubicBezTo>
                      <a:pt x="1427097" y="17956"/>
                      <a:pt x="1696610" y="-39684"/>
                      <a:pt x="1999667" y="0"/>
                    </a:cubicBezTo>
                    <a:cubicBezTo>
                      <a:pt x="2302724" y="39684"/>
                      <a:pt x="2463374" y="-6651"/>
                      <a:pt x="2649908" y="0"/>
                    </a:cubicBezTo>
                    <a:cubicBezTo>
                      <a:pt x="2836442" y="6651"/>
                      <a:pt x="3143823" y="-2763"/>
                      <a:pt x="3300149" y="0"/>
                    </a:cubicBezTo>
                    <a:cubicBezTo>
                      <a:pt x="3456475" y="2763"/>
                      <a:pt x="3894682" y="36642"/>
                      <a:pt x="4097219" y="0"/>
                    </a:cubicBezTo>
                    <a:cubicBezTo>
                      <a:pt x="4299756" y="-36642"/>
                      <a:pt x="4533303" y="15413"/>
                      <a:pt x="4894289" y="0"/>
                    </a:cubicBezTo>
                    <a:cubicBezTo>
                      <a:pt x="4900123" y="170087"/>
                      <a:pt x="4890861" y="228284"/>
                      <a:pt x="4894289" y="369332"/>
                    </a:cubicBezTo>
                    <a:cubicBezTo>
                      <a:pt x="4683302" y="362070"/>
                      <a:pt x="4449189" y="372935"/>
                      <a:pt x="4292991" y="369332"/>
                    </a:cubicBezTo>
                    <a:cubicBezTo>
                      <a:pt x="4136793" y="365729"/>
                      <a:pt x="3785420" y="377210"/>
                      <a:pt x="3593806" y="369332"/>
                    </a:cubicBezTo>
                    <a:cubicBezTo>
                      <a:pt x="3402193" y="361454"/>
                      <a:pt x="3178169" y="396923"/>
                      <a:pt x="2894622" y="369332"/>
                    </a:cubicBezTo>
                    <a:cubicBezTo>
                      <a:pt x="2611075" y="341741"/>
                      <a:pt x="2384558" y="348604"/>
                      <a:pt x="2244381" y="369332"/>
                    </a:cubicBezTo>
                    <a:cubicBezTo>
                      <a:pt x="2104204" y="390060"/>
                      <a:pt x="1736813" y="362624"/>
                      <a:pt x="1447311" y="369332"/>
                    </a:cubicBezTo>
                    <a:cubicBezTo>
                      <a:pt x="1157809" y="376041"/>
                      <a:pt x="1009601" y="334076"/>
                      <a:pt x="650241" y="369332"/>
                    </a:cubicBezTo>
                    <a:cubicBezTo>
                      <a:pt x="290881" y="404589"/>
                      <a:pt x="229973" y="346440"/>
                      <a:pt x="0" y="369332"/>
                    </a:cubicBezTo>
                    <a:cubicBezTo>
                      <a:pt x="-12802" y="245768"/>
                      <a:pt x="-14301" y="91692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b="-17647"/>
                </a:stretch>
              </a:blipFill>
              <a:ln>
                <a:solidFill>
                  <a:srgbClr val="FF3B3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9DF8C54-BDC5-2E04-07B7-B4848D9FB4CD}"/>
              </a:ext>
            </a:extLst>
          </p:cNvPr>
          <p:cNvSpPr txBox="1"/>
          <p:nvPr/>
        </p:nvSpPr>
        <p:spPr>
          <a:xfrm>
            <a:off x="9559066" y="6353024"/>
            <a:ext cx="2723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Reminder: Close to x=y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sym typeface="Wingdings" pitchFamily="2" charset="2"/>
              </a:rPr>
              <a:t>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 good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FC86A8-8A55-056A-8345-9F728E299649}"/>
              </a:ext>
            </a:extLst>
          </p:cNvPr>
          <p:cNvSpPr txBox="1"/>
          <p:nvPr/>
        </p:nvSpPr>
        <p:spPr>
          <a:xfrm>
            <a:off x="4630017" y="3376200"/>
            <a:ext cx="91146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Offsets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1F3D5F-288C-0410-9316-A72FA4BDC290}"/>
              </a:ext>
            </a:extLst>
          </p:cNvPr>
          <p:cNvCxnSpPr/>
          <p:nvPr/>
        </p:nvCxnSpPr>
        <p:spPr>
          <a:xfrm flipV="1">
            <a:off x="5254388" y="2961564"/>
            <a:ext cx="1241946" cy="46743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0EB6CFB-4F24-4DFE-77C6-43A8AFE3CFA2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4630017" y="3745532"/>
            <a:ext cx="455734" cy="922002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250F1C8-46B1-BBD1-CF23-4EF340FD49BA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(Submitted)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8C0C549-D1A5-9BE2-2918-BD9947600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00315"/>
            <a:ext cx="10105417" cy="50527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AD6ABC6-6669-922E-26D8-0C1F91DF5EA3}"/>
              </a:ext>
            </a:extLst>
          </p:cNvPr>
          <p:cNvSpPr txBox="1"/>
          <p:nvPr/>
        </p:nvSpPr>
        <p:spPr>
          <a:xfrm>
            <a:off x="9932387" y="2257758"/>
            <a:ext cx="23085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PRIME-PS had a lower MAE by: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dirty="0">
                <a:solidFill>
                  <a:srgbClr val="000000"/>
                </a:solidFill>
              </a:rPr>
              <a:t>~20% vs. </a:t>
            </a:r>
            <a:r>
              <a:rPr lang="en-US" sz="1600" dirty="0" err="1">
                <a:solidFill>
                  <a:srgbClr val="000000"/>
                </a:solidFill>
              </a:rPr>
              <a:t>LightGBM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~25% vs. NN,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&gt;30% vs. TM03/linear regression.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rgbClr val="000000"/>
                </a:solidFill>
              </a:rPr>
              <a:t>Consistent improvements  all variables and in other metrics such as </a:t>
            </a:r>
            <a:r>
              <a:rPr lang="en-US" sz="1600" dirty="0" err="1">
                <a:solidFill>
                  <a:srgbClr val="000000"/>
                </a:solidFill>
              </a:rPr>
              <a:t>Rsquared</a:t>
            </a:r>
            <a:r>
              <a:rPr lang="en-US" sz="1600" dirty="0">
                <a:solidFill>
                  <a:srgbClr val="000000"/>
                </a:solidFill>
              </a:rPr>
              <a:t> and correlation.</a:t>
            </a:r>
          </a:p>
        </p:txBody>
      </p:sp>
    </p:spTree>
    <p:extLst>
      <p:ext uri="{BB962C8B-B14F-4D97-AF65-F5344CB8AC3E}">
        <p14:creationId xmlns:p14="http://schemas.microsoft.com/office/powerpoint/2010/main" val="3234172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D6D5C88-C969-BF7A-9E01-12D8DC947F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2203"/>
          <a:stretch>
            <a:fillRect/>
          </a:stretch>
        </p:blipFill>
        <p:spPr>
          <a:xfrm>
            <a:off x="366500" y="1280452"/>
            <a:ext cx="11458999" cy="48167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Density | 2D Maps (Synthetic input)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7C9F80-3CCC-9808-4DF5-38CD95B6C055}"/>
              </a:ext>
            </a:extLst>
          </p:cNvPr>
          <p:cNvSpPr txBox="1"/>
          <p:nvPr/>
        </p:nvSpPr>
        <p:spPr>
          <a:xfrm>
            <a:off x="2025442" y="606189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Neural Networks modeling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F3A2D4-3467-B166-EFA2-8B473898254D}"/>
              </a:ext>
            </a:extLst>
          </p:cNvPr>
          <p:cNvSpPr txBox="1"/>
          <p:nvPr/>
        </p:nvSpPr>
        <p:spPr>
          <a:xfrm>
            <a:off x="7423659" y="6061890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Empirical modeling (TM03)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F775A-1C3F-773E-06FA-8DCCDAEAF91D}"/>
              </a:ext>
            </a:extLst>
          </p:cNvPr>
          <p:cNvSpPr txBox="1"/>
          <p:nvPr/>
        </p:nvSpPr>
        <p:spPr>
          <a:xfrm>
            <a:off x="4531927" y="873356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Asymmetries Introduced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280D504-2632-DB21-A774-022785550DDC}"/>
              </a:ext>
            </a:extLst>
          </p:cNvPr>
          <p:cNvCxnSpPr>
            <a:cxnSpLocks/>
            <a:stCxn id="11" idx="0"/>
          </p:cNvCxnSpPr>
          <p:nvPr/>
        </p:nvCxnSpPr>
        <p:spPr>
          <a:xfrm flipH="1">
            <a:off x="5351076" y="1280452"/>
            <a:ext cx="744924" cy="374375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30FF57-E3E5-EF68-6943-3FF207C16E60}"/>
                  </a:ext>
                </a:extLst>
              </p:cNvPr>
              <p:cNvSpPr txBox="1"/>
              <p:nvPr/>
            </p:nvSpPr>
            <p:spPr>
              <a:xfrm>
                <a:off x="4980097" y="5907984"/>
                <a:ext cx="2231806" cy="6957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𝐵𝑧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ps</m:t>
                          </m:r>
                        </m:sub>
                      </m:sSub>
                    </m:oMath>
                  </m:oMathPara>
                </a14:m>
                <a:endParaRPr lang="en-US" b="0" dirty="0">
                  <a:solidFill>
                    <a:srgbClr val="000000"/>
                  </a:solidFill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sw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ps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30FF57-E3E5-EF68-6943-3FF207C16E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097" y="5907984"/>
                <a:ext cx="2231806" cy="695703"/>
              </a:xfrm>
              <a:prstGeom prst="rect">
                <a:avLst/>
              </a:prstGeom>
              <a:blipFill>
                <a:blip r:embed="rId4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7F4DE8-3DAA-7EA7-7B44-5FEBF01B9058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(Submitted)</a:t>
            </a:r>
          </a:p>
        </p:txBody>
      </p:sp>
    </p:spTree>
    <p:extLst>
      <p:ext uri="{BB962C8B-B14F-4D97-AF65-F5344CB8AC3E}">
        <p14:creationId xmlns:p14="http://schemas.microsoft.com/office/powerpoint/2010/main" val="4091060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B601-6798-EE56-D0E8-0D6DD0A1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E7B179-A851-FF66-7E29-9EAC7FAA2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Storm Time &amp; Extreme Events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51C705-4171-6A7C-D481-2664D69B7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965" y="128077"/>
            <a:ext cx="6196070" cy="277926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22C180A-B619-5FA6-7CE7-B3B42D255937}"/>
              </a:ext>
            </a:extLst>
          </p:cNvPr>
          <p:cNvSpPr/>
          <p:nvPr/>
        </p:nvSpPr>
        <p:spPr>
          <a:xfrm>
            <a:off x="6832315" y="-1"/>
            <a:ext cx="1366463" cy="21164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06D4D5-D980-1F93-EF36-26919B705206}"/>
              </a:ext>
            </a:extLst>
          </p:cNvPr>
          <p:cNvSpPr txBox="1"/>
          <p:nvPr/>
        </p:nvSpPr>
        <p:spPr>
          <a:xfrm>
            <a:off x="791110" y="4438436"/>
            <a:ext cx="111962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The Problem: </a:t>
            </a:r>
            <a:r>
              <a:rPr lang="en-US" dirty="0">
                <a:solidFill>
                  <a:srgbClr val="000000"/>
                </a:solidFill>
              </a:rPr>
              <a:t>We use </a:t>
            </a:r>
            <a:r>
              <a:rPr lang="en-US" dirty="0">
                <a:solidFill>
                  <a:srgbClr val="0005FF"/>
                </a:solidFill>
              </a:rPr>
              <a:t>static thresholds for dynamic environments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The Risk:</a:t>
            </a:r>
            <a:r>
              <a:rPr lang="en-US" dirty="0">
                <a:solidFill>
                  <a:srgbClr val="000000"/>
                </a:solidFill>
              </a:rPr>
              <a:t> We can </a:t>
            </a:r>
            <a:r>
              <a:rPr lang="en-US" dirty="0">
                <a:solidFill>
                  <a:srgbClr val="0005FF"/>
                </a:solidFill>
              </a:rPr>
              <a:t>mistakenly remove crucial "stormtime </a:t>
            </a:r>
            <a:r>
              <a:rPr lang="en-US" dirty="0" err="1">
                <a:solidFill>
                  <a:srgbClr val="0005FF"/>
                </a:solidFill>
              </a:rPr>
              <a:t>plasmasheet</a:t>
            </a:r>
            <a:r>
              <a:rPr lang="en-US" dirty="0">
                <a:solidFill>
                  <a:srgbClr val="0005FF"/>
                </a:solidFill>
              </a:rPr>
              <a:t>” datapoints.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The ”Fix": </a:t>
            </a:r>
            <a:r>
              <a:rPr lang="en-US" dirty="0">
                <a:solidFill>
                  <a:srgbClr val="FF3B3B"/>
                </a:solidFill>
              </a:rPr>
              <a:t>Manually find the missing data and add it to the dataset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i="1" dirty="0">
                <a:solidFill>
                  <a:srgbClr val="000000"/>
                </a:solidFill>
              </a:rPr>
              <a:t>Strict CPS (e.g., Ohtani et al., 2008, Raptis et al., 2024) &amp; Flexible CPS (e.g., Richard et al., 2022)</a:t>
            </a:r>
          </a:p>
        </p:txBody>
      </p:sp>
    </p:spTree>
    <p:extLst>
      <p:ext uri="{BB962C8B-B14F-4D97-AF65-F5344CB8AC3E}">
        <p14:creationId xmlns:p14="http://schemas.microsoft.com/office/powerpoint/2010/main" val="365895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BED7-4BFB-21F1-283C-BCDF47131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8CF2CC-0E9E-3E8B-CF13-B397D9DA5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Test case of a storm (05 Nov 2023) - Density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C3DCF2-8985-E302-9D27-121D60FB85AF}"/>
              </a:ext>
            </a:extLst>
          </p:cNvPr>
          <p:cNvSpPr txBox="1"/>
          <p:nvPr/>
        </p:nvSpPr>
        <p:spPr>
          <a:xfrm>
            <a:off x="8089817" y="998729"/>
            <a:ext cx="399419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000000"/>
                </a:solidFill>
              </a:rPr>
              <a:t>Key Message</a:t>
            </a:r>
            <a:r>
              <a:rPr lang="en-US" i="1" dirty="0">
                <a:solidFill>
                  <a:srgbClr val="000000"/>
                </a:solidFill>
              </a:rPr>
              <a:t>: &gt;30% improvement over TM03 during a storm </a:t>
            </a:r>
          </a:p>
          <a:p>
            <a:pPr algn="just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Process:</a:t>
            </a: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High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FF0000"/>
                </a:solidFill>
              </a:rPr>
              <a:t>Includes </a:t>
            </a:r>
            <a:r>
              <a:rPr lang="en-US" dirty="0">
                <a:solidFill>
                  <a:srgbClr val="000000"/>
                </a:solidFill>
              </a:rPr>
              <a:t>manually picked </a:t>
            </a:r>
            <a:r>
              <a:rPr lang="en-US" dirty="0">
                <a:solidFill>
                  <a:srgbClr val="FF0000"/>
                </a:solidFill>
              </a:rPr>
              <a:t>high-density intervals </a:t>
            </a:r>
            <a:r>
              <a:rPr lang="en-US" dirty="0">
                <a:solidFill>
                  <a:srgbClr val="000000"/>
                </a:solidFill>
              </a:rPr>
              <a:t>from Geotail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Strict</a:t>
            </a:r>
            <a:r>
              <a:rPr lang="en-US" dirty="0">
                <a:solidFill>
                  <a:srgbClr val="000000"/>
                </a:solidFill>
              </a:rPr>
              <a:t>: Normal </a:t>
            </a:r>
            <a:r>
              <a:rPr lang="en-US" dirty="0">
                <a:solidFill>
                  <a:srgbClr val="0000FF"/>
                </a:solidFill>
              </a:rPr>
              <a:t>threshold-based classification</a:t>
            </a:r>
            <a:r>
              <a:rPr lang="en-US" dirty="0">
                <a:solidFill>
                  <a:srgbClr val="000000"/>
                </a:solidFill>
              </a:rPr>
              <a:t> of plasma sheet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Test: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THEMIS observations</a:t>
            </a:r>
            <a:endParaRPr lang="en-US" u="sng" dirty="0">
              <a:solidFill>
                <a:srgbClr val="000000"/>
              </a:solidFill>
            </a:endParaRP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Results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ML model (high dens): 1.03 [1/cc]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ML model (normal): 1.23 [1/cc]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TM03: 1.51 [1/cc]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8F847C-DE50-0DF9-80D0-3764DC42253D}"/>
              </a:ext>
            </a:extLst>
          </p:cNvPr>
          <p:cNvSpPr txBox="1"/>
          <p:nvPr/>
        </p:nvSpPr>
        <p:spPr>
          <a:xfrm>
            <a:off x="0" y="6427103"/>
            <a:ext cx="62355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Note</a:t>
            </a:r>
            <a:r>
              <a:rPr lang="en-US" sz="1100" dirty="0">
                <a:solidFill>
                  <a:srgbClr val="000000"/>
                </a:solidFill>
              </a:rPr>
              <a:t>: values &lt;1 cm⁻³ are boundary layer transitions, gray shaded linear interpolation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032714-1296-C781-06F8-925BDCB61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" y="648670"/>
            <a:ext cx="7772400" cy="57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61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Community Reminder: Data Sparsity During Extreme Events</a:t>
            </a:r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3EE669-0036-A9CE-832E-9AE4B38EFB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376" r="71004" b="-250"/>
          <a:stretch>
            <a:fillRect/>
          </a:stretch>
        </p:blipFill>
        <p:spPr>
          <a:xfrm>
            <a:off x="1284918" y="1623334"/>
            <a:ext cx="4070895" cy="36113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925F93-031C-4EAF-B016-F94443FACDE6}"/>
              </a:ext>
            </a:extLst>
          </p:cNvPr>
          <p:cNvSpPr txBox="1"/>
          <p:nvPr/>
        </p:nvSpPr>
        <p:spPr>
          <a:xfrm>
            <a:off x="3336270" y="6225656"/>
            <a:ext cx="5519460" cy="369332"/>
          </a:xfrm>
          <a:custGeom>
            <a:avLst/>
            <a:gdLst>
              <a:gd name="csX0" fmla="*/ 0 w 5519460"/>
              <a:gd name="csY0" fmla="*/ 0 h 369332"/>
              <a:gd name="csX1" fmla="*/ 579543 w 5519460"/>
              <a:gd name="csY1" fmla="*/ 0 h 369332"/>
              <a:gd name="csX2" fmla="*/ 1324670 w 5519460"/>
              <a:gd name="csY2" fmla="*/ 0 h 369332"/>
              <a:gd name="csX3" fmla="*/ 1959408 w 5519460"/>
              <a:gd name="csY3" fmla="*/ 0 h 369332"/>
              <a:gd name="csX4" fmla="*/ 2538952 w 5519460"/>
              <a:gd name="csY4" fmla="*/ 0 h 369332"/>
              <a:gd name="csX5" fmla="*/ 3284079 w 5519460"/>
              <a:gd name="csY5" fmla="*/ 0 h 369332"/>
              <a:gd name="csX6" fmla="*/ 3974011 w 5519460"/>
              <a:gd name="csY6" fmla="*/ 0 h 369332"/>
              <a:gd name="csX7" fmla="*/ 4663944 w 5519460"/>
              <a:gd name="csY7" fmla="*/ 0 h 369332"/>
              <a:gd name="csX8" fmla="*/ 5519460 w 5519460"/>
              <a:gd name="csY8" fmla="*/ 0 h 369332"/>
              <a:gd name="csX9" fmla="*/ 5519460 w 5519460"/>
              <a:gd name="csY9" fmla="*/ 369332 h 369332"/>
              <a:gd name="csX10" fmla="*/ 4939917 w 5519460"/>
              <a:gd name="csY10" fmla="*/ 369332 h 369332"/>
              <a:gd name="csX11" fmla="*/ 4415568 w 5519460"/>
              <a:gd name="csY11" fmla="*/ 369332 h 369332"/>
              <a:gd name="csX12" fmla="*/ 3670441 w 5519460"/>
              <a:gd name="csY12" fmla="*/ 369332 h 369332"/>
              <a:gd name="csX13" fmla="*/ 3090898 w 5519460"/>
              <a:gd name="csY13" fmla="*/ 369332 h 369332"/>
              <a:gd name="csX14" fmla="*/ 2345771 w 5519460"/>
              <a:gd name="csY14" fmla="*/ 369332 h 369332"/>
              <a:gd name="csX15" fmla="*/ 1545449 w 5519460"/>
              <a:gd name="csY15" fmla="*/ 369332 h 369332"/>
              <a:gd name="csX16" fmla="*/ 910711 w 5519460"/>
              <a:gd name="csY16" fmla="*/ 369332 h 369332"/>
              <a:gd name="csX17" fmla="*/ 0 w 5519460"/>
              <a:gd name="csY17" fmla="*/ 369332 h 369332"/>
              <a:gd name="csX18" fmla="*/ 0 w 5519460"/>
              <a:gd name="csY18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519460" h="369332" fill="none" extrusionOk="0">
                <a:moveTo>
                  <a:pt x="0" y="0"/>
                </a:moveTo>
                <a:cubicBezTo>
                  <a:pt x="213636" y="28187"/>
                  <a:pt x="416141" y="6791"/>
                  <a:pt x="579543" y="0"/>
                </a:cubicBezTo>
                <a:cubicBezTo>
                  <a:pt x="742945" y="-6791"/>
                  <a:pt x="1170012" y="18599"/>
                  <a:pt x="1324670" y="0"/>
                </a:cubicBezTo>
                <a:cubicBezTo>
                  <a:pt x="1479328" y="-18599"/>
                  <a:pt x="1670741" y="-28738"/>
                  <a:pt x="1959408" y="0"/>
                </a:cubicBezTo>
                <a:cubicBezTo>
                  <a:pt x="2248075" y="28738"/>
                  <a:pt x="2289442" y="4557"/>
                  <a:pt x="2538952" y="0"/>
                </a:cubicBezTo>
                <a:cubicBezTo>
                  <a:pt x="2788462" y="-4557"/>
                  <a:pt x="3013062" y="171"/>
                  <a:pt x="3284079" y="0"/>
                </a:cubicBezTo>
                <a:cubicBezTo>
                  <a:pt x="3555096" y="-171"/>
                  <a:pt x="3693543" y="-17017"/>
                  <a:pt x="3974011" y="0"/>
                </a:cubicBezTo>
                <a:cubicBezTo>
                  <a:pt x="4254479" y="17017"/>
                  <a:pt x="4525935" y="20576"/>
                  <a:pt x="4663944" y="0"/>
                </a:cubicBezTo>
                <a:cubicBezTo>
                  <a:pt x="4801953" y="-20576"/>
                  <a:pt x="5124836" y="15300"/>
                  <a:pt x="5519460" y="0"/>
                </a:cubicBezTo>
                <a:cubicBezTo>
                  <a:pt x="5501920" y="135373"/>
                  <a:pt x="5517535" y="224284"/>
                  <a:pt x="5519460" y="369332"/>
                </a:cubicBezTo>
                <a:cubicBezTo>
                  <a:pt x="5305840" y="345723"/>
                  <a:pt x="5222065" y="344094"/>
                  <a:pt x="4939917" y="369332"/>
                </a:cubicBezTo>
                <a:cubicBezTo>
                  <a:pt x="4657769" y="394570"/>
                  <a:pt x="4646249" y="355340"/>
                  <a:pt x="4415568" y="369332"/>
                </a:cubicBezTo>
                <a:cubicBezTo>
                  <a:pt x="4184887" y="383324"/>
                  <a:pt x="4036418" y="360509"/>
                  <a:pt x="3670441" y="369332"/>
                </a:cubicBezTo>
                <a:cubicBezTo>
                  <a:pt x="3304464" y="378155"/>
                  <a:pt x="3275304" y="340571"/>
                  <a:pt x="3090898" y="369332"/>
                </a:cubicBezTo>
                <a:cubicBezTo>
                  <a:pt x="2906492" y="398093"/>
                  <a:pt x="2595603" y="396176"/>
                  <a:pt x="2345771" y="369332"/>
                </a:cubicBezTo>
                <a:cubicBezTo>
                  <a:pt x="2095939" y="342488"/>
                  <a:pt x="1873523" y="359557"/>
                  <a:pt x="1545449" y="369332"/>
                </a:cubicBezTo>
                <a:cubicBezTo>
                  <a:pt x="1217375" y="379107"/>
                  <a:pt x="1176084" y="390607"/>
                  <a:pt x="910711" y="369332"/>
                </a:cubicBezTo>
                <a:cubicBezTo>
                  <a:pt x="645338" y="348057"/>
                  <a:pt x="306472" y="411766"/>
                  <a:pt x="0" y="369332"/>
                </a:cubicBezTo>
                <a:cubicBezTo>
                  <a:pt x="13134" y="245067"/>
                  <a:pt x="-11154" y="119033"/>
                  <a:pt x="0" y="0"/>
                </a:cubicBezTo>
                <a:close/>
              </a:path>
              <a:path w="5519460" h="369332" stroke="0" extrusionOk="0">
                <a:moveTo>
                  <a:pt x="0" y="0"/>
                </a:moveTo>
                <a:cubicBezTo>
                  <a:pt x="228028" y="24858"/>
                  <a:pt x="453826" y="-9937"/>
                  <a:pt x="634738" y="0"/>
                </a:cubicBezTo>
                <a:cubicBezTo>
                  <a:pt x="815650" y="9937"/>
                  <a:pt x="904072" y="-8196"/>
                  <a:pt x="1159087" y="0"/>
                </a:cubicBezTo>
                <a:cubicBezTo>
                  <a:pt x="1414102" y="8196"/>
                  <a:pt x="1654360" y="38755"/>
                  <a:pt x="1959408" y="0"/>
                </a:cubicBezTo>
                <a:cubicBezTo>
                  <a:pt x="2264456" y="-38755"/>
                  <a:pt x="2365304" y="-5522"/>
                  <a:pt x="2594146" y="0"/>
                </a:cubicBezTo>
                <a:cubicBezTo>
                  <a:pt x="2822988" y="5522"/>
                  <a:pt x="3053704" y="27158"/>
                  <a:pt x="3228884" y="0"/>
                </a:cubicBezTo>
                <a:cubicBezTo>
                  <a:pt x="3404064" y="-27158"/>
                  <a:pt x="3763327" y="17331"/>
                  <a:pt x="4029206" y="0"/>
                </a:cubicBezTo>
                <a:cubicBezTo>
                  <a:pt x="4295085" y="-17331"/>
                  <a:pt x="4445293" y="-18158"/>
                  <a:pt x="4608749" y="0"/>
                </a:cubicBezTo>
                <a:cubicBezTo>
                  <a:pt x="4772205" y="18158"/>
                  <a:pt x="5114525" y="-15384"/>
                  <a:pt x="5519460" y="0"/>
                </a:cubicBezTo>
                <a:cubicBezTo>
                  <a:pt x="5534608" y="83888"/>
                  <a:pt x="5525911" y="240328"/>
                  <a:pt x="5519460" y="369332"/>
                </a:cubicBezTo>
                <a:cubicBezTo>
                  <a:pt x="5273424" y="391219"/>
                  <a:pt x="5085187" y="369075"/>
                  <a:pt x="4939917" y="369332"/>
                </a:cubicBezTo>
                <a:cubicBezTo>
                  <a:pt x="4794647" y="369589"/>
                  <a:pt x="4522987" y="383120"/>
                  <a:pt x="4249984" y="369332"/>
                </a:cubicBezTo>
                <a:cubicBezTo>
                  <a:pt x="3976981" y="355544"/>
                  <a:pt x="3915370" y="387342"/>
                  <a:pt x="3615246" y="369332"/>
                </a:cubicBezTo>
                <a:cubicBezTo>
                  <a:pt x="3315122" y="351322"/>
                  <a:pt x="3056504" y="370274"/>
                  <a:pt x="2814925" y="369332"/>
                </a:cubicBezTo>
                <a:cubicBezTo>
                  <a:pt x="2573346" y="368390"/>
                  <a:pt x="2194932" y="378484"/>
                  <a:pt x="2014603" y="369332"/>
                </a:cubicBezTo>
                <a:cubicBezTo>
                  <a:pt x="1834274" y="360180"/>
                  <a:pt x="1593659" y="343500"/>
                  <a:pt x="1435060" y="369332"/>
                </a:cubicBezTo>
                <a:cubicBezTo>
                  <a:pt x="1276461" y="395164"/>
                  <a:pt x="1048043" y="365777"/>
                  <a:pt x="745127" y="369332"/>
                </a:cubicBezTo>
                <a:cubicBezTo>
                  <a:pt x="442211" y="372887"/>
                  <a:pt x="209562" y="399129"/>
                  <a:pt x="0" y="369332"/>
                </a:cubicBezTo>
                <a:cubicBezTo>
                  <a:pt x="-11355" y="228689"/>
                  <a:pt x="-15551" y="169547"/>
                  <a:pt x="0" y="0"/>
                </a:cubicBezTo>
                <a:close/>
              </a:path>
            </a:pathLst>
          </a:custGeom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Keypoint</a:t>
            </a:r>
            <a:r>
              <a:rPr lang="en-US" dirty="0">
                <a:solidFill>
                  <a:srgbClr val="000000"/>
                </a:solidFill>
              </a:rPr>
              <a:t>: Number of data points can be misleading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BDDF1E-5C8D-8363-B070-BE227D0F7A6F}"/>
              </a:ext>
            </a:extLst>
          </p:cNvPr>
          <p:cNvSpPr txBox="1"/>
          <p:nvPr/>
        </p:nvSpPr>
        <p:spPr>
          <a:xfrm>
            <a:off x="3163146" y="1066453"/>
            <a:ext cx="586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Geotail data (1994 – 2022), time resolution: 12 seconds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32E30E-FA98-90AE-82D2-13FB0EE435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835" t="46376" r="16019"/>
          <a:stretch>
            <a:fillRect/>
          </a:stretch>
        </p:blipFill>
        <p:spPr>
          <a:xfrm>
            <a:off x="6818581" y="1623333"/>
            <a:ext cx="3688008" cy="361133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C1CF96A-C626-9E0C-D856-C291ABE9CCC9}"/>
              </a:ext>
            </a:extLst>
          </p:cNvPr>
          <p:cNvSpPr/>
          <p:nvPr/>
        </p:nvSpPr>
        <p:spPr>
          <a:xfrm>
            <a:off x="2384854" y="1575571"/>
            <a:ext cx="2631989" cy="401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ADCDEA2-7F53-6958-FEAD-BEE6AD326F59}"/>
              </a:ext>
            </a:extLst>
          </p:cNvPr>
          <p:cNvSpPr/>
          <p:nvPr/>
        </p:nvSpPr>
        <p:spPr>
          <a:xfrm>
            <a:off x="7346590" y="1575571"/>
            <a:ext cx="2631989" cy="401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5595F8-2BB8-69C8-0699-C971387861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290" b="63090"/>
          <a:stretch>
            <a:fillRect/>
          </a:stretch>
        </p:blipFill>
        <p:spPr>
          <a:xfrm>
            <a:off x="2657775" y="5424476"/>
            <a:ext cx="6876450" cy="7316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AD05C8-A633-271A-BF49-59E6DE063088}"/>
              </a:ext>
            </a:extLst>
          </p:cNvPr>
          <p:cNvSpPr txBox="1"/>
          <p:nvPr/>
        </p:nvSpPr>
        <p:spPr>
          <a:xfrm>
            <a:off x="3014032" y="5144903"/>
            <a:ext cx="6163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(#of unique days, # unique storms)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D9A8B5-0CE8-2323-F429-7A3D1218331F}"/>
              </a:ext>
            </a:extLst>
          </p:cNvPr>
          <p:cNvSpPr txBox="1"/>
          <p:nvPr/>
        </p:nvSpPr>
        <p:spPr>
          <a:xfrm>
            <a:off x="10142270" y="5902491"/>
            <a:ext cx="204973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u="sng" dirty="0">
                <a:solidFill>
                  <a:srgbClr val="000000"/>
                </a:solidFill>
              </a:rPr>
              <a:t>Note</a:t>
            </a:r>
            <a:r>
              <a:rPr lang="en-US" sz="1300" dirty="0">
                <a:solidFill>
                  <a:srgbClr val="000000"/>
                </a:solidFill>
              </a:rPr>
              <a:t>: This doesn’t show the incomplete driver (SW) distribution.</a:t>
            </a:r>
          </a:p>
        </p:txBody>
      </p:sp>
    </p:spTree>
    <p:extLst>
      <p:ext uri="{BB962C8B-B14F-4D97-AF65-F5344CB8AC3E}">
        <p14:creationId xmlns:p14="http://schemas.microsoft.com/office/powerpoint/2010/main" val="3104323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Summary &amp; Discussion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79402-03FC-61B9-A59A-FF2E4313465C}"/>
              </a:ext>
            </a:extLst>
          </p:cNvPr>
          <p:cNvSpPr txBox="1"/>
          <p:nvPr/>
        </p:nvSpPr>
        <p:spPr>
          <a:xfrm>
            <a:off x="43543" y="962499"/>
            <a:ext cx="121484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</a:rPr>
              <a:t>Results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000000"/>
                </a:solidFill>
              </a:rPr>
              <a:t>Data-driven models reproduce dawn-dusk</a:t>
            </a:r>
            <a:r>
              <a:rPr lang="en-US" dirty="0">
                <a:solidFill>
                  <a:srgbClr val="000000"/>
                </a:solidFill>
              </a:rPr>
              <a:t> density, temperature, and Ti/</a:t>
            </a:r>
            <a:r>
              <a:rPr lang="en-US" dirty="0" err="1">
                <a:solidFill>
                  <a:srgbClr val="000000"/>
                </a:solidFill>
              </a:rPr>
              <a:t>Te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asymmetries</a:t>
            </a:r>
            <a:r>
              <a:rPr lang="en-US" dirty="0">
                <a:solidFill>
                  <a:srgbClr val="000000"/>
                </a:solidFill>
              </a:rPr>
              <a:t> that previous analytical models miss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000000"/>
                </a:solidFill>
              </a:rPr>
              <a:t>Dataset curation</a:t>
            </a:r>
            <a:r>
              <a:rPr lang="en-US" dirty="0">
                <a:solidFill>
                  <a:srgbClr val="000000"/>
                </a:solidFill>
              </a:rPr>
              <a:t>, namely plasma sheet classification and moment contamination correction, critically </a:t>
            </a:r>
            <a:r>
              <a:rPr lang="en-US" b="1" dirty="0">
                <a:solidFill>
                  <a:srgbClr val="000000"/>
                </a:solidFill>
              </a:rPr>
              <a:t>controls model performance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000000"/>
                </a:solidFill>
              </a:rPr>
              <a:t>Training on high-density storm intervals reduces prediction error by ~25%</a:t>
            </a:r>
            <a:r>
              <a:rPr lang="en-US" dirty="0">
                <a:solidFill>
                  <a:srgbClr val="000000"/>
                </a:solidFill>
              </a:rPr>
              <a:t>, suggesting data sparsity is a primary bottleneck</a:t>
            </a:r>
          </a:p>
          <a:p>
            <a:pPr algn="ctr"/>
            <a:endParaRPr lang="en-US" b="1" u="sng" dirty="0">
              <a:solidFill>
                <a:srgbClr val="000000"/>
              </a:solidFill>
            </a:endParaRPr>
          </a:p>
          <a:p>
            <a:pPr algn="ctr"/>
            <a:r>
              <a:rPr lang="en-US" b="1" u="sng" dirty="0">
                <a:solidFill>
                  <a:srgbClr val="000000"/>
                </a:solidFill>
              </a:rPr>
              <a:t>Discussion Points</a:t>
            </a:r>
            <a:r>
              <a:rPr lang="en-US" b="1" u="sng">
                <a:solidFill>
                  <a:srgbClr val="000000"/>
                </a:solidFill>
              </a:rPr>
              <a:t>/Opinions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Reminder GIGO applies to all data driven models </a:t>
            </a:r>
            <a:r>
              <a:rPr lang="en-US" dirty="0">
                <a:solidFill>
                  <a:srgbClr val="000000"/>
                </a:solidFill>
                <a:hlinkClick r:id="rId3"/>
              </a:rPr>
              <a:t>https://en.wikipedia.org/wiki/Garbage_in,_</a:t>
            </a:r>
            <a:r>
              <a:rPr lang="en-US" dirty="0" err="1">
                <a:solidFill>
                  <a:srgbClr val="000000"/>
                </a:solidFill>
                <a:hlinkClick r:id="rId3"/>
              </a:rPr>
              <a:t>garbage_out</a:t>
            </a:r>
            <a:r>
              <a:rPr lang="en-US" dirty="0" err="1">
                <a:solidFill>
                  <a:srgbClr val="000000"/>
                </a:solidFill>
              </a:rPr>
              <a:t>.The</a:t>
            </a:r>
            <a:r>
              <a:rPr lang="en-US" dirty="0">
                <a:solidFill>
                  <a:srgbClr val="000000"/>
                </a:solidFill>
              </a:rPr>
              <a:t> difference between partial vs. full moments for MMS alone can shift Ti/</a:t>
            </a:r>
            <a:r>
              <a:rPr lang="en-US" dirty="0" err="1">
                <a:solidFill>
                  <a:srgbClr val="000000"/>
                </a:solidFill>
              </a:rPr>
              <a:t>Te</a:t>
            </a:r>
            <a:r>
              <a:rPr lang="en-US" dirty="0">
                <a:solidFill>
                  <a:srgbClr val="000000"/>
                </a:solidFill>
              </a:rPr>
              <a:t> by ~30%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See our latest EOS article on Heliophysics and AI discussing data sparsity: </a:t>
            </a:r>
            <a:r>
              <a:rPr lang="en-US" dirty="0">
                <a:solidFill>
                  <a:srgbClr val="000000"/>
                </a:solidFill>
                <a:hlinkClick r:id="rId4"/>
              </a:rPr>
              <a:t>https://eos.org/science-updates/vast-space-sparse-data-an-ai-answer-to-twin-space-weather-challenges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marL="342900" indent="-342900">
              <a:buFont typeface="Wingdings" pitchFamily="2" charset="2"/>
              <a:buChar char="v"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611E7D-97B0-98EA-0B4E-12A04DC75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4041" y="5964383"/>
            <a:ext cx="4090349" cy="6779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90FCD5-A0F7-A5F4-A546-4121483B2A9F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(Submitted)</a:t>
            </a:r>
          </a:p>
        </p:txBody>
      </p:sp>
    </p:spTree>
    <p:extLst>
      <p:ext uri="{BB962C8B-B14F-4D97-AF65-F5344CB8AC3E}">
        <p14:creationId xmlns:p14="http://schemas.microsoft.com/office/powerpoint/2010/main" val="13697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FB9558-125D-4F4F-8C6C-74DF7CA4F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798" y="157647"/>
            <a:ext cx="6616701" cy="706465"/>
          </a:xfrm>
        </p:spPr>
        <p:txBody>
          <a:bodyPr>
            <a:noAutofit/>
          </a:bodyPr>
          <a:lstStyle/>
          <a:p>
            <a:r>
              <a:rPr lang="en-US" dirty="0"/>
              <a:t>CGS Graduate Fellows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AFBFA-6279-EC42-B18F-7978005F29C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06398" y="864112"/>
            <a:ext cx="11226803" cy="70646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CGS will select up to 9 CGS Graduate Fellows who will receive support to enhance their current research projects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Eligibility: graduate students who are US Citizens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 list of CGS Team Members and their preferred topics will be advertised on the CGS website (will be available by August); Interested students must contact a CGS Team Member to discuss potential projects and level of support provided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Fellows will receive a stipend (~$10K-$12K) to be used for</a:t>
            </a:r>
          </a:p>
          <a:p>
            <a:pPr marL="1028700" lvl="1" indent="-342900"/>
            <a:r>
              <a:rPr lang="en-US" sz="2200" dirty="0">
                <a:solidFill>
                  <a:schemeClr val="bg1"/>
                </a:solidFill>
              </a:rPr>
              <a:t>Travel to GEM or CEDAR in summer 2027 to present results</a:t>
            </a:r>
          </a:p>
          <a:p>
            <a:pPr marL="1028700" lvl="1" indent="-342900"/>
            <a:r>
              <a:rPr lang="en-US" sz="2200" dirty="0">
                <a:solidFill>
                  <a:schemeClr val="bg1"/>
                </a:solidFill>
              </a:rPr>
              <a:t>Travel to CGS Workshop in August 2027</a:t>
            </a:r>
          </a:p>
          <a:p>
            <a:pPr marL="1028700" lvl="1" indent="-342900"/>
            <a:r>
              <a:rPr lang="en-US" sz="2200" dirty="0">
                <a:solidFill>
                  <a:schemeClr val="bg1"/>
                </a:solidFill>
              </a:rPr>
              <a:t>Other expenses at the fellow’s discretion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Applications (due early October) will include:</a:t>
            </a:r>
          </a:p>
          <a:p>
            <a:pPr marL="1028700" lvl="1" indent="-342900"/>
            <a:r>
              <a:rPr lang="en-US" sz="2000" dirty="0">
                <a:solidFill>
                  <a:schemeClr val="bg1"/>
                </a:solidFill>
              </a:rPr>
              <a:t>Form with general information</a:t>
            </a:r>
          </a:p>
          <a:p>
            <a:pPr marL="1028700" lvl="1" indent="-342900"/>
            <a:r>
              <a:rPr lang="en-US" sz="2000" dirty="0">
                <a:solidFill>
                  <a:schemeClr val="bg1"/>
                </a:solidFill>
              </a:rPr>
              <a:t>2-page proposal describing project and how it relates to and enhances your current research</a:t>
            </a:r>
          </a:p>
          <a:p>
            <a:pPr marL="1028700" lvl="1" indent="-342900"/>
            <a:r>
              <a:rPr lang="en-US" sz="2000" dirty="0">
                <a:solidFill>
                  <a:schemeClr val="bg1"/>
                </a:solidFill>
              </a:rPr>
              <a:t>1-page letter from research advisor recommending student and approval of project</a:t>
            </a:r>
          </a:p>
          <a:p>
            <a:pPr marL="342900" indent="-342900"/>
            <a:endParaRPr lang="en-US" sz="1800" dirty="0"/>
          </a:p>
          <a:p>
            <a:pPr marL="342900" indent="-342900"/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FD43A0D-4C36-9D4E-83C8-9AD60061A643}"/>
              </a:ext>
            </a:extLst>
          </p:cNvPr>
          <p:cNvSpPr txBox="1">
            <a:spLocks/>
          </p:cNvSpPr>
          <p:nvPr/>
        </p:nvSpPr>
        <p:spPr>
          <a:xfrm>
            <a:off x="685799" y="4393321"/>
            <a:ext cx="3921370" cy="13335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3738" indent="-2460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.AppleSystemUIFont" charset="-120"/>
              <a:buChar char="-"/>
              <a:tabLst/>
              <a:defRPr sz="16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50938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Wingdings" charset="2"/>
              <a:buChar char="§"/>
              <a:tabLst/>
              <a:defRPr sz="16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655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Courier New" charset="0"/>
              <a:buChar char="o"/>
              <a:tabLst/>
              <a:defRPr sz="16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/>
              <a:defRPr sz="1600" kern="1200" baseline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507942-58E7-644B-1B2A-AB0418B5A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0964" y="2887047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97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1083917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77F38-EF50-28A2-1B7D-525C0A4B1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2B85A-C71B-8129-961F-85B5DE384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6463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Temperatures with MMS | 2D Maps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7C1769-DEBA-2115-F3F2-97B819209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73" y="730343"/>
            <a:ext cx="8484312" cy="5784757"/>
          </a:xfrm>
          <a:prstGeom prst="rect">
            <a:avLst/>
          </a:prstGeom>
        </p:spPr>
      </p:pic>
      <p:sp>
        <p:nvSpPr>
          <p:cNvPr id="900" name="TiTeBullets"/>
          <p:cNvSpPr txBox="1"/>
          <p:nvPr/>
        </p:nvSpPr>
        <p:spPr>
          <a:xfrm>
            <a:off x="8852383" y="1637389"/>
            <a:ext cx="3175379" cy="39706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Ti: increases with Vsw and peaks </a:t>
            </a:r>
            <a:r>
              <a:rPr lang="en-US" sz="1600" b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duskward</a:t>
            </a:r>
            <a:endParaRPr lang="en-US" sz="1600" b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Te: weaker, opposite (</a:t>
            </a:r>
            <a:r>
              <a:rPr lang="en-US" sz="1600" b="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dawnside</a:t>
            </a:r>
            <a:r>
              <a:rPr lang="en-US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enhancement</a:t>
            </a:r>
          </a:p>
          <a:p>
            <a:pPr>
              <a:spcBef>
                <a:spcPts val="600"/>
              </a:spcBef>
            </a:pPr>
            <a:endParaRPr lang="en-US" sz="16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Consistent with charge-dependent gradient-curvature drifts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Caveat: dawnside Ti feature (X ≈ -25 to -15 RE) may be a sampling artifact; the Geotail-trained model shows none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F801C8-1EE8-5F63-84EB-EC761C801540}"/>
              </a:ext>
            </a:extLst>
          </p:cNvPr>
          <p:cNvSpPr txBox="1"/>
          <p:nvPr/>
        </p:nvSpPr>
        <p:spPr>
          <a:xfrm>
            <a:off x="2523804" y="6261099"/>
            <a:ext cx="401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Blue: more dusk</a:t>
            </a:r>
            <a:r>
              <a:rPr lang="en-US" dirty="0"/>
              <a:t>, </a:t>
            </a:r>
            <a:r>
              <a:rPr lang="en-US" dirty="0">
                <a:solidFill>
                  <a:srgbClr val="FFC000"/>
                </a:solidFill>
              </a:rPr>
              <a:t>Orange: more dawn</a:t>
            </a:r>
          </a:p>
        </p:txBody>
      </p:sp>
    </p:spTree>
    <p:extLst>
      <p:ext uri="{BB962C8B-B14F-4D97-AF65-F5344CB8AC3E}">
        <p14:creationId xmlns:p14="http://schemas.microsoft.com/office/powerpoint/2010/main" val="25258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6463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Temperature Ratios with MMS | 2D Maps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9DC3B-746A-96E8-1B39-BFA58374E252}"/>
              </a:ext>
            </a:extLst>
          </p:cNvPr>
          <p:cNvSpPr txBox="1"/>
          <p:nvPr/>
        </p:nvSpPr>
        <p:spPr>
          <a:xfrm>
            <a:off x="1846620" y="764706"/>
            <a:ext cx="8956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Note</a:t>
            </a:r>
            <a:r>
              <a:rPr lang="en-US" dirty="0">
                <a:solidFill>
                  <a:srgbClr val="000000"/>
                </a:solidFill>
              </a:rPr>
              <a:t>: Agreement Wang et al., 2010 with dusk Ti/</a:t>
            </a:r>
            <a:r>
              <a:rPr lang="en-US" dirty="0" err="1">
                <a:solidFill>
                  <a:srgbClr val="000000"/>
                </a:solidFill>
              </a:rPr>
              <a:t>Te</a:t>
            </a:r>
            <a:r>
              <a:rPr lang="en-US" dirty="0">
                <a:solidFill>
                  <a:srgbClr val="000000"/>
                </a:solidFill>
              </a:rPr>
              <a:t> higher than dawn (Using THEMIS)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91D8DB-484F-D919-85C3-46EB449EEA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4409"/>
          <a:stretch>
            <a:fillRect/>
          </a:stretch>
        </p:blipFill>
        <p:spPr>
          <a:xfrm>
            <a:off x="0" y="1274379"/>
            <a:ext cx="7123206" cy="5178915"/>
          </a:xfrm>
          <a:prstGeom prst="rect">
            <a:avLst/>
          </a:prstGeom>
        </p:spPr>
      </p:pic>
      <p:sp>
        <p:nvSpPr>
          <p:cNvPr id="6" name="TiTeBullets">
            <a:extLst>
              <a:ext uri="{FF2B5EF4-FFF2-40B4-BE49-F238E27FC236}">
                <a16:creationId xmlns:a16="http://schemas.microsoft.com/office/drawing/2014/main" id="{EA9A256E-5A5C-C905-048F-1B46F553D0FF}"/>
              </a:ext>
            </a:extLst>
          </p:cNvPr>
          <p:cNvSpPr txBox="1"/>
          <p:nvPr/>
        </p:nvSpPr>
        <p:spPr>
          <a:xfrm>
            <a:off x="7566661" y="1760219"/>
            <a:ext cx="4400342" cy="4834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Ti/</a:t>
            </a:r>
            <a:r>
              <a:rPr lang="en-US" sz="1600" dirty="0" err="1">
                <a:solidFill>
                  <a:srgbClr val="000000"/>
                </a:solidFill>
              </a:rPr>
              <a:t>Te</a:t>
            </a:r>
            <a:r>
              <a:rPr lang="en-US" sz="1600" dirty="0">
                <a:solidFill>
                  <a:srgbClr val="000000"/>
                </a:solidFill>
              </a:rPr>
              <a:t> rises from ~3 on the dawn side to ~5 on the dusk side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</a:rPr>
              <a:t>Duskward</a:t>
            </a:r>
            <a:r>
              <a:rPr lang="en-US" dirty="0">
                <a:solidFill>
                  <a:srgbClr val="000000"/>
                </a:solidFill>
              </a:rPr>
              <a:t> enhancement slightly stronger under northward IMF</a:t>
            </a:r>
            <a:endParaRPr lang="en-US" sz="16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Caveat: for northward IMF the asymmetry weakens as </a:t>
            </a:r>
            <a:r>
              <a:rPr lang="en-US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Vsw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goes from 400 to 600 km/s, but fast-wind northward intervals are scarce in training, so this may reflect uneven sampling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b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Analytical alternative (TM03 ions + DGSR16 electrons) mixes spacecraft with non-overlapping domains and produces extreme values; ML gives a self-consistent ratio</a:t>
            </a:r>
            <a:endParaRPr lang="en-US" sz="1600" b="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900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345C4-4B77-92FA-3EA8-5E5CA9F00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F8830-6E5F-7AAC-44AF-E556D1C8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6463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Ion Temperature with Geotail | 2D Maps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564EFB-2EE3-9EAC-CA65-253CAAE9C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02673"/>
            <a:ext cx="7772400" cy="565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64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0DA9C-6B5C-37CE-4CDC-04D38D34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FDFA4-FD7A-B82D-6241-A629D6758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Test case of a storm (05 Nov 2023) – Ti/</a:t>
            </a:r>
            <a:r>
              <a:rPr lang="en-US" dirty="0" err="1"/>
              <a:t>Te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619313-466A-DF1C-1321-49B6499402AD}"/>
              </a:ext>
            </a:extLst>
          </p:cNvPr>
          <p:cNvSpPr txBox="1"/>
          <p:nvPr/>
        </p:nvSpPr>
        <p:spPr>
          <a:xfrm>
            <a:off x="0" y="6427103"/>
            <a:ext cx="62355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Note</a:t>
            </a:r>
            <a:r>
              <a:rPr lang="en-US" sz="1100" dirty="0">
                <a:solidFill>
                  <a:srgbClr val="000000"/>
                </a:solidFill>
              </a:rPr>
              <a:t>: values &lt;1 cm⁻³, are boundary layer transitions, gray shaded linear interpolation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414A43-2DDD-67D7-66D6-EDF42F16B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33503"/>
            <a:ext cx="7772400" cy="57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74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85658-765B-277D-BF33-82A541A87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2D41C2-A28E-6F2B-8930-C533A7253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Temperature and Ti/</a:t>
            </a:r>
            <a:r>
              <a:rPr lang="en-US" dirty="0" err="1"/>
              <a:t>Te</a:t>
            </a:r>
            <a:r>
              <a:rPr lang="en-US" dirty="0"/>
              <a:t> MMS output</a:t>
            </a:r>
            <a:endParaRPr lang="sv-S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4E2956-D29C-BC9C-E746-0807190A0F79}"/>
              </a:ext>
            </a:extLst>
          </p:cNvPr>
          <p:cNvSpPr txBox="1"/>
          <p:nvPr/>
        </p:nvSpPr>
        <p:spPr>
          <a:xfrm>
            <a:off x="1916935" y="4847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57F101-2E8A-F827-6EBC-EC658C7A1F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73" r="29198"/>
          <a:stretch>
            <a:fillRect/>
          </a:stretch>
        </p:blipFill>
        <p:spPr>
          <a:xfrm>
            <a:off x="770053" y="1496593"/>
            <a:ext cx="10651893" cy="372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76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0BBEF-5C3F-16A0-7D53-7AC024AAD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321C2-1304-A043-A019-09B6ECF83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Temperature | Predictions vs Observations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7F5651-EA51-062C-BE75-6DE7EFF24091}"/>
                  </a:ext>
                </a:extLst>
              </p:cNvPr>
              <p:cNvSpPr txBox="1"/>
              <p:nvPr/>
            </p:nvSpPr>
            <p:spPr>
              <a:xfrm>
                <a:off x="3435763" y="886253"/>
                <a:ext cx="5602816" cy="369332"/>
              </a:xfrm>
              <a:custGeom>
                <a:avLst/>
                <a:gdLst>
                  <a:gd name="csX0" fmla="*/ 0 w 5415265"/>
                  <a:gd name="csY0" fmla="*/ 0 h 369332"/>
                  <a:gd name="csX1" fmla="*/ 622755 w 5415265"/>
                  <a:gd name="csY1" fmla="*/ 0 h 369332"/>
                  <a:gd name="csX2" fmla="*/ 1137206 w 5415265"/>
                  <a:gd name="csY2" fmla="*/ 0 h 369332"/>
                  <a:gd name="csX3" fmla="*/ 1922419 w 5415265"/>
                  <a:gd name="csY3" fmla="*/ 0 h 369332"/>
                  <a:gd name="csX4" fmla="*/ 2545175 w 5415265"/>
                  <a:gd name="csY4" fmla="*/ 0 h 369332"/>
                  <a:gd name="csX5" fmla="*/ 3167930 w 5415265"/>
                  <a:gd name="csY5" fmla="*/ 0 h 369332"/>
                  <a:gd name="csX6" fmla="*/ 3953143 w 5415265"/>
                  <a:gd name="csY6" fmla="*/ 0 h 369332"/>
                  <a:gd name="csX7" fmla="*/ 4521746 w 5415265"/>
                  <a:gd name="csY7" fmla="*/ 0 h 369332"/>
                  <a:gd name="csX8" fmla="*/ 5415265 w 5415265"/>
                  <a:gd name="csY8" fmla="*/ 0 h 369332"/>
                  <a:gd name="csX9" fmla="*/ 5415265 w 5415265"/>
                  <a:gd name="csY9" fmla="*/ 369332 h 369332"/>
                  <a:gd name="csX10" fmla="*/ 4846662 w 5415265"/>
                  <a:gd name="csY10" fmla="*/ 369332 h 369332"/>
                  <a:gd name="csX11" fmla="*/ 4169754 w 5415265"/>
                  <a:gd name="csY11" fmla="*/ 369332 h 369332"/>
                  <a:gd name="csX12" fmla="*/ 3546999 w 5415265"/>
                  <a:gd name="csY12" fmla="*/ 369332 h 369332"/>
                  <a:gd name="csX13" fmla="*/ 2761785 w 5415265"/>
                  <a:gd name="csY13" fmla="*/ 369332 h 369332"/>
                  <a:gd name="csX14" fmla="*/ 1976572 w 5415265"/>
                  <a:gd name="csY14" fmla="*/ 369332 h 369332"/>
                  <a:gd name="csX15" fmla="*/ 1407969 w 5415265"/>
                  <a:gd name="csY15" fmla="*/ 369332 h 369332"/>
                  <a:gd name="csX16" fmla="*/ 731061 w 5415265"/>
                  <a:gd name="csY16" fmla="*/ 369332 h 369332"/>
                  <a:gd name="csX17" fmla="*/ 0 w 5415265"/>
                  <a:gd name="csY17" fmla="*/ 369332 h 369332"/>
                  <a:gd name="csX18" fmla="*/ 0 w 5415265"/>
                  <a:gd name="csY18" fmla="*/ 0 h 3693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5415265" h="369332" extrusionOk="0">
                    <a:moveTo>
                      <a:pt x="0" y="0"/>
                    </a:moveTo>
                    <a:cubicBezTo>
                      <a:pt x="239151" y="-18249"/>
                      <a:pt x="357585" y="18633"/>
                      <a:pt x="622755" y="0"/>
                    </a:cubicBezTo>
                    <a:cubicBezTo>
                      <a:pt x="887926" y="-18633"/>
                      <a:pt x="962998" y="8518"/>
                      <a:pt x="1137206" y="0"/>
                    </a:cubicBezTo>
                    <a:cubicBezTo>
                      <a:pt x="1311414" y="-8518"/>
                      <a:pt x="1544492" y="-25766"/>
                      <a:pt x="1922419" y="0"/>
                    </a:cubicBezTo>
                    <a:cubicBezTo>
                      <a:pt x="2300346" y="25766"/>
                      <a:pt x="2331983" y="9548"/>
                      <a:pt x="2545175" y="0"/>
                    </a:cubicBezTo>
                    <a:cubicBezTo>
                      <a:pt x="2758367" y="-9548"/>
                      <a:pt x="3034958" y="-10323"/>
                      <a:pt x="3167930" y="0"/>
                    </a:cubicBezTo>
                    <a:cubicBezTo>
                      <a:pt x="3300903" y="10323"/>
                      <a:pt x="3771520" y="6302"/>
                      <a:pt x="3953143" y="0"/>
                    </a:cubicBezTo>
                    <a:cubicBezTo>
                      <a:pt x="4134766" y="-6302"/>
                      <a:pt x="4338825" y="-23079"/>
                      <a:pt x="4521746" y="0"/>
                    </a:cubicBezTo>
                    <a:cubicBezTo>
                      <a:pt x="4704667" y="23079"/>
                      <a:pt x="5180585" y="-26187"/>
                      <a:pt x="5415265" y="0"/>
                    </a:cubicBezTo>
                    <a:cubicBezTo>
                      <a:pt x="5430413" y="83888"/>
                      <a:pt x="5421716" y="240328"/>
                      <a:pt x="5415265" y="369332"/>
                    </a:cubicBezTo>
                    <a:cubicBezTo>
                      <a:pt x="5234672" y="352850"/>
                      <a:pt x="4981780" y="346796"/>
                      <a:pt x="4846662" y="369332"/>
                    </a:cubicBezTo>
                    <a:cubicBezTo>
                      <a:pt x="4711544" y="391868"/>
                      <a:pt x="4355939" y="375209"/>
                      <a:pt x="4169754" y="369332"/>
                    </a:cubicBezTo>
                    <a:cubicBezTo>
                      <a:pt x="3983569" y="363455"/>
                      <a:pt x="3693689" y="340148"/>
                      <a:pt x="3546999" y="369332"/>
                    </a:cubicBezTo>
                    <a:cubicBezTo>
                      <a:pt x="3400310" y="398516"/>
                      <a:pt x="3141226" y="377393"/>
                      <a:pt x="2761785" y="369332"/>
                    </a:cubicBezTo>
                    <a:cubicBezTo>
                      <a:pt x="2382344" y="361271"/>
                      <a:pt x="2250085" y="347230"/>
                      <a:pt x="1976572" y="369332"/>
                    </a:cubicBezTo>
                    <a:cubicBezTo>
                      <a:pt x="1703059" y="391434"/>
                      <a:pt x="1629600" y="358960"/>
                      <a:pt x="1407969" y="369332"/>
                    </a:cubicBezTo>
                    <a:cubicBezTo>
                      <a:pt x="1186338" y="379704"/>
                      <a:pt x="940465" y="344697"/>
                      <a:pt x="731061" y="369332"/>
                    </a:cubicBezTo>
                    <a:cubicBezTo>
                      <a:pt x="521657" y="393967"/>
                      <a:pt x="343191" y="385367"/>
                      <a:pt x="0" y="369332"/>
                    </a:cubicBezTo>
                    <a:cubicBezTo>
                      <a:pt x="-11355" y="228689"/>
                      <a:pt x="-15551" y="169547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rgbClr val="FF3B3B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3B3B"/>
                    </a:solidFill>
                  </a:rPr>
                  <a:t>Key Message: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PRIME</m:t>
                    </m:r>
                    <m: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PS</m:t>
                    </m:r>
                    <m: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GB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&gt;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Baseline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03</m:t>
                    </m:r>
                  </m:oMath>
                </a14:m>
                <a:endParaRPr lang="en-US" dirty="0">
                  <a:solidFill>
                    <a:srgbClr val="FF3B3B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7F5651-EA51-062C-BE75-6DE7EFF24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763" y="886253"/>
                <a:ext cx="5602816" cy="369332"/>
              </a:xfrm>
              <a:custGeom>
                <a:avLst/>
                <a:gdLst>
                  <a:gd name="csX0" fmla="*/ 0 w 5415265"/>
                  <a:gd name="csY0" fmla="*/ 0 h 369332"/>
                  <a:gd name="csX1" fmla="*/ 622755 w 5415265"/>
                  <a:gd name="csY1" fmla="*/ 0 h 369332"/>
                  <a:gd name="csX2" fmla="*/ 1137206 w 5415265"/>
                  <a:gd name="csY2" fmla="*/ 0 h 369332"/>
                  <a:gd name="csX3" fmla="*/ 1922419 w 5415265"/>
                  <a:gd name="csY3" fmla="*/ 0 h 369332"/>
                  <a:gd name="csX4" fmla="*/ 2545175 w 5415265"/>
                  <a:gd name="csY4" fmla="*/ 0 h 369332"/>
                  <a:gd name="csX5" fmla="*/ 3167930 w 5415265"/>
                  <a:gd name="csY5" fmla="*/ 0 h 369332"/>
                  <a:gd name="csX6" fmla="*/ 3953143 w 5415265"/>
                  <a:gd name="csY6" fmla="*/ 0 h 369332"/>
                  <a:gd name="csX7" fmla="*/ 4521746 w 5415265"/>
                  <a:gd name="csY7" fmla="*/ 0 h 369332"/>
                  <a:gd name="csX8" fmla="*/ 5415265 w 5415265"/>
                  <a:gd name="csY8" fmla="*/ 0 h 369332"/>
                  <a:gd name="csX9" fmla="*/ 5415265 w 5415265"/>
                  <a:gd name="csY9" fmla="*/ 369332 h 369332"/>
                  <a:gd name="csX10" fmla="*/ 4846662 w 5415265"/>
                  <a:gd name="csY10" fmla="*/ 369332 h 369332"/>
                  <a:gd name="csX11" fmla="*/ 4169754 w 5415265"/>
                  <a:gd name="csY11" fmla="*/ 369332 h 369332"/>
                  <a:gd name="csX12" fmla="*/ 3546999 w 5415265"/>
                  <a:gd name="csY12" fmla="*/ 369332 h 369332"/>
                  <a:gd name="csX13" fmla="*/ 2761785 w 5415265"/>
                  <a:gd name="csY13" fmla="*/ 369332 h 369332"/>
                  <a:gd name="csX14" fmla="*/ 1976572 w 5415265"/>
                  <a:gd name="csY14" fmla="*/ 369332 h 369332"/>
                  <a:gd name="csX15" fmla="*/ 1407969 w 5415265"/>
                  <a:gd name="csY15" fmla="*/ 369332 h 369332"/>
                  <a:gd name="csX16" fmla="*/ 731061 w 5415265"/>
                  <a:gd name="csY16" fmla="*/ 369332 h 369332"/>
                  <a:gd name="csX17" fmla="*/ 0 w 5415265"/>
                  <a:gd name="csY17" fmla="*/ 369332 h 369332"/>
                  <a:gd name="csX18" fmla="*/ 0 w 5415265"/>
                  <a:gd name="csY18" fmla="*/ 0 h 3693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5415265" h="369332" extrusionOk="0">
                    <a:moveTo>
                      <a:pt x="0" y="0"/>
                    </a:moveTo>
                    <a:cubicBezTo>
                      <a:pt x="239151" y="-18249"/>
                      <a:pt x="357585" y="18633"/>
                      <a:pt x="622755" y="0"/>
                    </a:cubicBezTo>
                    <a:cubicBezTo>
                      <a:pt x="887926" y="-18633"/>
                      <a:pt x="962998" y="8518"/>
                      <a:pt x="1137206" y="0"/>
                    </a:cubicBezTo>
                    <a:cubicBezTo>
                      <a:pt x="1311414" y="-8518"/>
                      <a:pt x="1544492" y="-25766"/>
                      <a:pt x="1922419" y="0"/>
                    </a:cubicBezTo>
                    <a:cubicBezTo>
                      <a:pt x="2300346" y="25766"/>
                      <a:pt x="2331983" y="9548"/>
                      <a:pt x="2545175" y="0"/>
                    </a:cubicBezTo>
                    <a:cubicBezTo>
                      <a:pt x="2758367" y="-9548"/>
                      <a:pt x="3034958" y="-10323"/>
                      <a:pt x="3167930" y="0"/>
                    </a:cubicBezTo>
                    <a:cubicBezTo>
                      <a:pt x="3300903" y="10323"/>
                      <a:pt x="3771520" y="6302"/>
                      <a:pt x="3953143" y="0"/>
                    </a:cubicBezTo>
                    <a:cubicBezTo>
                      <a:pt x="4134766" y="-6302"/>
                      <a:pt x="4338825" y="-23079"/>
                      <a:pt x="4521746" y="0"/>
                    </a:cubicBezTo>
                    <a:cubicBezTo>
                      <a:pt x="4704667" y="23079"/>
                      <a:pt x="5180585" y="-26187"/>
                      <a:pt x="5415265" y="0"/>
                    </a:cubicBezTo>
                    <a:cubicBezTo>
                      <a:pt x="5430413" y="83888"/>
                      <a:pt x="5421716" y="240328"/>
                      <a:pt x="5415265" y="369332"/>
                    </a:cubicBezTo>
                    <a:cubicBezTo>
                      <a:pt x="5234672" y="352850"/>
                      <a:pt x="4981780" y="346796"/>
                      <a:pt x="4846662" y="369332"/>
                    </a:cubicBezTo>
                    <a:cubicBezTo>
                      <a:pt x="4711544" y="391868"/>
                      <a:pt x="4355939" y="375209"/>
                      <a:pt x="4169754" y="369332"/>
                    </a:cubicBezTo>
                    <a:cubicBezTo>
                      <a:pt x="3983569" y="363455"/>
                      <a:pt x="3693689" y="340148"/>
                      <a:pt x="3546999" y="369332"/>
                    </a:cubicBezTo>
                    <a:cubicBezTo>
                      <a:pt x="3400310" y="398516"/>
                      <a:pt x="3141226" y="377393"/>
                      <a:pt x="2761785" y="369332"/>
                    </a:cubicBezTo>
                    <a:cubicBezTo>
                      <a:pt x="2382344" y="361271"/>
                      <a:pt x="2250085" y="347230"/>
                      <a:pt x="1976572" y="369332"/>
                    </a:cubicBezTo>
                    <a:cubicBezTo>
                      <a:pt x="1703059" y="391434"/>
                      <a:pt x="1629600" y="358960"/>
                      <a:pt x="1407969" y="369332"/>
                    </a:cubicBezTo>
                    <a:cubicBezTo>
                      <a:pt x="1186338" y="379704"/>
                      <a:pt x="940465" y="344697"/>
                      <a:pt x="731061" y="369332"/>
                    </a:cubicBezTo>
                    <a:cubicBezTo>
                      <a:pt x="521657" y="393967"/>
                      <a:pt x="343191" y="385367"/>
                      <a:pt x="0" y="369332"/>
                    </a:cubicBezTo>
                    <a:cubicBezTo>
                      <a:pt x="-11355" y="228689"/>
                      <a:pt x="-15551" y="169547"/>
                      <a:pt x="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225" b="-17647"/>
                </a:stretch>
              </a:blipFill>
              <a:ln>
                <a:solidFill>
                  <a:srgbClr val="FF3B3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787437B-2EE9-6B26-46E8-520E4D9DCFFD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(under prep.)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5AE317-EE55-9DE4-5326-497499E1D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019" y="1617766"/>
            <a:ext cx="8707962" cy="435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42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8ECF2-528A-CB1F-1E8E-E2F97E3F6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D040A0-F625-AFF5-ADE2-0D934621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Importance Analysis – Merged Time history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DC7DF2-C2B6-3852-93AE-59D26FB8F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" y="689400"/>
            <a:ext cx="9406800" cy="58715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CF8A30-1234-4B47-D8A4-4A11604F8C52}"/>
              </a:ext>
            </a:extLst>
          </p:cNvPr>
          <p:cNvSpPr txBox="1"/>
          <p:nvPr/>
        </p:nvSpPr>
        <p:spPr>
          <a:xfrm>
            <a:off x="9271944" y="1124465"/>
            <a:ext cx="288710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u="sng" dirty="0">
                <a:solidFill>
                  <a:srgbClr val="000000"/>
                </a:solidFill>
              </a:rPr>
              <a:t>Quiet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More internally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T is more external, maybe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Density is largely dictated by location</a:t>
            </a:r>
          </a:p>
          <a:p>
            <a:pPr algn="ctr"/>
            <a:endParaRPr lang="en-US" sz="1500" dirty="0">
              <a:solidFill>
                <a:srgbClr val="000000"/>
              </a:solidFill>
            </a:endParaRPr>
          </a:p>
          <a:p>
            <a:pPr algn="ctr"/>
            <a:r>
              <a:rPr lang="en-US" sz="1500" b="1" u="sng" dirty="0">
                <a:solidFill>
                  <a:srgbClr val="000000"/>
                </a:solidFill>
              </a:rPr>
              <a:t>Storms</a:t>
            </a:r>
            <a:r>
              <a:rPr lang="en-US" sz="1500" b="1" dirty="0">
                <a:solidFill>
                  <a:srgbClr val="000000"/>
                </a:solidFill>
              </a:rPr>
              <a:t>: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More externally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Location matters less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endParaRPr lang="en-US" sz="1500" dirty="0">
              <a:solidFill>
                <a:srgbClr val="000000"/>
              </a:solidFill>
            </a:endParaRPr>
          </a:p>
          <a:p>
            <a:pPr algn="ctr"/>
            <a:r>
              <a:rPr lang="en-US" sz="1500" b="1" u="sng" dirty="0">
                <a:solidFill>
                  <a:srgbClr val="000000"/>
                </a:solidFill>
              </a:rPr>
              <a:t>Issues with this analysis:</a:t>
            </a:r>
          </a:p>
          <a:p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500" dirty="0">
                <a:solidFill>
                  <a:srgbClr val="000000"/>
                </a:solidFill>
              </a:rPr>
              <a:t>Intercorrelation between variables is large (ae well correlated to </a:t>
            </a:r>
            <a:r>
              <a:rPr lang="en-US" sz="1500" dirty="0" err="1">
                <a:solidFill>
                  <a:srgbClr val="000000"/>
                </a:solidFill>
              </a:rPr>
              <a:t>vx</a:t>
            </a:r>
            <a:r>
              <a:rPr lang="en-US" sz="1500" dirty="0">
                <a:solidFill>
                  <a:srgbClr val="000000"/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sz="1500" dirty="0">
                <a:solidFill>
                  <a:srgbClr val="000000"/>
                </a:solidFill>
              </a:rPr>
              <a:t>Same with SW types (dense solar wind is typically slower)</a:t>
            </a:r>
          </a:p>
          <a:p>
            <a:pPr marL="285750" indent="-285750">
              <a:buFontTx/>
              <a:buChar char="-"/>
            </a:pPr>
            <a:r>
              <a:rPr lang="en-US" sz="1500" dirty="0">
                <a:solidFill>
                  <a:srgbClr val="000000"/>
                </a:solidFill>
              </a:rPr>
              <a:t>Combines all time history (1h in this particular example)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endParaRPr lang="en-US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11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8EC5B4-8114-6473-1253-EABDDE19C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8482" y="812775"/>
            <a:ext cx="6278718" cy="5790288"/>
          </a:xfrm>
        </p:spPr>
        <p:txBody>
          <a:bodyPr>
            <a:normAutofit/>
          </a:bodyPr>
          <a:lstStyle/>
          <a:p>
            <a:r>
              <a:rPr lang="en-US" dirty="0"/>
              <a:t>Temperature is the 2</a:t>
            </a:r>
            <a:r>
              <a:rPr lang="en-US" baseline="30000" dirty="0"/>
              <a:t>nd</a:t>
            </a:r>
            <a:r>
              <a:rPr lang="en-US" dirty="0"/>
              <a:t> plasma moment </a:t>
            </a:r>
          </a:p>
          <a:p>
            <a:r>
              <a:rPr lang="en-US" dirty="0">
                <a:solidFill>
                  <a:srgbClr val="FF0000"/>
                </a:solidFill>
              </a:rPr>
              <a:t>The higher the moment, the more uncertain </a:t>
            </a:r>
            <a:r>
              <a:rPr lang="en-US" dirty="0"/>
              <a:t>because you rely more on the poorly sampled tails of the distribution.</a:t>
            </a:r>
          </a:p>
          <a:p>
            <a:r>
              <a:rPr lang="en-US" dirty="0"/>
              <a:t>So, 0 and 1</a:t>
            </a:r>
            <a:r>
              <a:rPr lang="en-US" baseline="30000" dirty="0"/>
              <a:t>st</a:t>
            </a:r>
            <a:r>
              <a:rPr lang="en-US" dirty="0"/>
              <a:t> moment (</a:t>
            </a:r>
            <a:r>
              <a:rPr lang="en-US" b="1" dirty="0"/>
              <a:t>Density and Velocity</a:t>
            </a:r>
            <a:r>
              <a:rPr lang="en-US" dirty="0"/>
              <a:t>) are </a:t>
            </a:r>
            <a:r>
              <a:rPr lang="en-US" dirty="0">
                <a:solidFill>
                  <a:srgbClr val="0005FF"/>
                </a:solidFill>
              </a:rPr>
              <a:t>usually ok, </a:t>
            </a:r>
            <a:r>
              <a:rPr lang="en-US" dirty="0"/>
              <a:t>but Temperature, we got to be careful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17F472-CD29-FFC2-1A5F-FCEF343E3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Reminder on Temperature</a:t>
            </a:r>
          </a:p>
        </p:txBody>
      </p:sp>
      <p:pic>
        <p:nvPicPr>
          <p:cNvPr id="3074" name="Picture 2" descr="Figure 17.1-4. Effect of temperature on the kinetic energy distribution of molecules in a sample.">
            <a:extLst>
              <a:ext uri="{FF2B5EF4-FFF2-40B4-BE49-F238E27FC236}">
                <a16:creationId xmlns:a16="http://schemas.microsoft.com/office/drawing/2014/main" id="{33369570-539C-2A2B-7450-0A6399044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00" y="1606550"/>
            <a:ext cx="4241800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B47CF9-63F3-0AF1-F179-47D7853D0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75211"/>
            <a:ext cx="5232400" cy="787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C11D46-4673-9FBF-2D58-414736364A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b="1677"/>
          <a:stretch>
            <a:fillRect/>
          </a:stretch>
        </p:blipFill>
        <p:spPr>
          <a:xfrm>
            <a:off x="5232400" y="3734520"/>
            <a:ext cx="6672999" cy="18187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13721E-319E-805D-DDFB-9C5E597AA173}"/>
              </a:ext>
            </a:extLst>
          </p:cNvPr>
          <p:cNvSpPr txBox="1"/>
          <p:nvPr/>
        </p:nvSpPr>
        <p:spPr>
          <a:xfrm>
            <a:off x="9735166" y="5198731"/>
            <a:ext cx="1713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Figure credits: Tien Vo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A3B644-4B5C-C72A-5E0D-25879DAA03AA}"/>
              </a:ext>
            </a:extLst>
          </p:cNvPr>
          <p:cNvSpPr txBox="1"/>
          <p:nvPr/>
        </p:nvSpPr>
        <p:spPr>
          <a:xfrm>
            <a:off x="5673000" y="5616490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The temperature here was completely incorrect, and the velocity increased from about 200 km/s to over 1500 km/s.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1FCB34-BC22-EB60-F04E-42BA12368E24}"/>
              </a:ext>
            </a:extLst>
          </p:cNvPr>
          <p:cNvSpPr txBox="1"/>
          <p:nvPr/>
        </p:nvSpPr>
        <p:spPr>
          <a:xfrm>
            <a:off x="8477841" y="4310298"/>
            <a:ext cx="2052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EAEAEA"/>
                </a:solidFill>
              </a:rPr>
              <a:t>Ion Penetrating Radiation</a:t>
            </a:r>
          </a:p>
        </p:txBody>
      </p:sp>
    </p:spTree>
    <p:extLst>
      <p:ext uri="{BB962C8B-B14F-4D97-AF65-F5344CB8AC3E}">
        <p14:creationId xmlns:p14="http://schemas.microsoft.com/office/powerpoint/2010/main" val="2267843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4F08E3-80ED-B6BD-8DA6-3597C9EAE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Classifying plasma sheet is not trivial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21CD2C-588E-5AD2-C253-0218DD5681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623"/>
          <a:stretch/>
        </p:blipFill>
        <p:spPr>
          <a:xfrm>
            <a:off x="928841" y="1478740"/>
            <a:ext cx="10328573" cy="49677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00DCDB-A483-863B-2D79-956B44FD1366}"/>
              </a:ext>
            </a:extLst>
          </p:cNvPr>
          <p:cNvSpPr txBox="1"/>
          <p:nvPr/>
        </p:nvSpPr>
        <p:spPr>
          <a:xfrm>
            <a:off x="406907" y="5942893"/>
            <a:ext cx="5426965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chemeClr val="tx1"/>
                </a:solidFill>
              </a:rPr>
              <a:t>Note</a:t>
            </a:r>
            <a:r>
              <a:rPr lang="en-US" sz="1200" dirty="0">
                <a:solidFill>
                  <a:schemeClr val="tx1"/>
                </a:solidFill>
              </a:rPr>
              <a:t> Vo+2023, had a multi-step process based on interval, this is just using the point-by-point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98466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04C42B-EB32-E3E0-1930-BDC4F49C6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Importance Analysis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73A56B-CA53-5079-A6DF-8B6E662E9F2F}"/>
              </a:ext>
            </a:extLst>
          </p:cNvPr>
          <p:cNvGrpSpPr/>
          <p:nvPr/>
        </p:nvGrpSpPr>
        <p:grpSpPr>
          <a:xfrm>
            <a:off x="2418817" y="789089"/>
            <a:ext cx="9429741" cy="5411755"/>
            <a:chOff x="1381129" y="789089"/>
            <a:chExt cx="9429741" cy="54117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50E1F14-1745-7215-285D-D79E9BCBF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1129" y="789089"/>
              <a:ext cx="9429741" cy="541175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43B0763-F886-1BE8-9DB7-5D4DB046EFF6}"/>
                </a:ext>
              </a:extLst>
            </p:cNvPr>
            <p:cNvSpPr/>
            <p:nvPr/>
          </p:nvSpPr>
          <p:spPr>
            <a:xfrm>
              <a:off x="1707615" y="2071172"/>
              <a:ext cx="2357609" cy="29194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C2FBB5E-A3FA-7FD7-5AE2-EF772FF137AA}"/>
              </a:ext>
            </a:extLst>
          </p:cNvPr>
          <p:cNvSpPr txBox="1"/>
          <p:nvPr/>
        </p:nvSpPr>
        <p:spPr>
          <a:xfrm>
            <a:off x="0" y="2170324"/>
            <a:ext cx="4781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Answer: In most cases (statistically): 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FF"/>
                </a:solidFill>
              </a:rPr>
              <a:t>Model is predominantly driven by spacecraft location</a:t>
            </a:r>
          </a:p>
          <a:p>
            <a:pPr algn="just"/>
            <a:endParaRPr lang="en-US" dirty="0">
              <a:solidFill>
                <a:srgbClr val="0000FF"/>
              </a:solidFill>
            </a:endParaRPr>
          </a:p>
          <a:p>
            <a:pPr algn="just"/>
            <a:endParaRPr lang="en-US" dirty="0">
              <a:solidFill>
                <a:srgbClr val="0000FF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Solar wind input has lower effect, although cumulative history is still important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A0E596-E645-6DE3-53D0-B2771E06BE76}"/>
              </a:ext>
            </a:extLst>
          </p:cNvPr>
          <p:cNvSpPr txBox="1"/>
          <p:nvPr/>
        </p:nvSpPr>
        <p:spPr>
          <a:xfrm>
            <a:off x="-100069" y="6299996"/>
            <a:ext cx="112170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000000"/>
                </a:solidFill>
              </a:rPr>
              <a:t>SHAP Values explain why a model made a specific prediction, by showing each feature's impact.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505AF6-3788-1F1D-5550-0911E46C5FC2}"/>
              </a:ext>
            </a:extLst>
          </p:cNvPr>
          <p:cNvSpPr/>
          <p:nvPr/>
        </p:nvSpPr>
        <p:spPr>
          <a:xfrm>
            <a:off x="4308514" y="970656"/>
            <a:ext cx="1090936" cy="1212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X GSM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Y GSM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D767417-89E1-8DB0-5CD7-E9DB240183D2}"/>
              </a:ext>
            </a:extLst>
          </p:cNvPr>
          <p:cNvCxnSpPr>
            <a:cxnSpLocks/>
          </p:cNvCxnSpPr>
          <p:nvPr/>
        </p:nvCxnSpPr>
        <p:spPr>
          <a:xfrm flipV="1">
            <a:off x="4153359" y="1836049"/>
            <a:ext cx="1422228" cy="940202"/>
          </a:xfrm>
          <a:prstGeom prst="straightConnector1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E64C1F6-F989-08D3-2E5A-EA5FE050CB9B}"/>
              </a:ext>
            </a:extLst>
          </p:cNvPr>
          <p:cNvCxnSpPr>
            <a:cxnSpLocks/>
          </p:cNvCxnSpPr>
          <p:nvPr/>
        </p:nvCxnSpPr>
        <p:spPr>
          <a:xfrm flipV="1">
            <a:off x="4395730" y="3701667"/>
            <a:ext cx="2038121" cy="48474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8B49D3-6021-2DCD-2F7E-25B9411B40C1}"/>
              </a:ext>
            </a:extLst>
          </p:cNvPr>
          <p:cNvCxnSpPr>
            <a:cxnSpLocks/>
          </p:cNvCxnSpPr>
          <p:nvPr/>
        </p:nvCxnSpPr>
        <p:spPr>
          <a:xfrm flipV="1">
            <a:off x="7762582" y="572877"/>
            <a:ext cx="1072946" cy="1101687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BADDB37-7538-DA3F-95CA-3C2AD03050F8}"/>
              </a:ext>
            </a:extLst>
          </p:cNvPr>
          <p:cNvSpPr txBox="1"/>
          <p:nvPr/>
        </p:nvSpPr>
        <p:spPr>
          <a:xfrm>
            <a:off x="7332924" y="203545"/>
            <a:ext cx="4621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Higher density </a:t>
            </a:r>
            <a:r>
              <a:rPr lang="en-US" b="1" i="1" dirty="0">
                <a:solidFill>
                  <a:srgbClr val="000000"/>
                </a:solidFill>
              </a:rPr>
              <a:t>close to earth and at dawn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6D9EB6-0239-0528-952A-3C3554497BA4}"/>
              </a:ext>
            </a:extLst>
          </p:cNvPr>
          <p:cNvSpPr txBox="1"/>
          <p:nvPr/>
        </p:nvSpPr>
        <p:spPr>
          <a:xfrm>
            <a:off x="10084442" y="6045006"/>
            <a:ext cx="206498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Blue/Red: Input value</a:t>
            </a:r>
          </a:p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Left/Right: Output value</a:t>
            </a:r>
          </a:p>
        </p:txBody>
      </p:sp>
    </p:spTree>
    <p:extLst>
      <p:ext uri="{BB962C8B-B14F-4D97-AF65-F5344CB8AC3E}">
        <p14:creationId xmlns:p14="http://schemas.microsoft.com/office/powerpoint/2010/main" val="1496378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3513A-8277-0CF6-1004-7A0AD50D8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69E72D-104C-4C82-BD4A-8A7573BED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MMS Ti/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plasmasheet</a:t>
            </a:r>
            <a:r>
              <a:rPr lang="en-US" dirty="0"/>
              <a:t> ratio example (Full vs Partial moments)</a:t>
            </a:r>
            <a:endParaRPr lang="sv-SE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353667E-774F-7075-9346-87C0BD34E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D1D2D3"/>
                </a:solidFill>
                <a:effectLst/>
                <a:latin typeface="Slack-Lato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B45576-DC74-9F9D-EB91-4C253D4C0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830" y="1583422"/>
            <a:ext cx="6350339" cy="39307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0D4E042-38FF-74A4-A001-CBB7DF368F44}"/>
              </a:ext>
            </a:extLst>
          </p:cNvPr>
          <p:cNvSpPr txBox="1"/>
          <p:nvPr/>
        </p:nvSpPr>
        <p:spPr>
          <a:xfrm>
            <a:off x="3522465" y="846822"/>
            <a:ext cx="6159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mean </a:t>
            </a:r>
            <a:r>
              <a:rPr lang="en-US" i="0" dirty="0">
                <a:solidFill>
                  <a:srgbClr val="000000"/>
                </a:solidFill>
                <a:effectLst/>
                <a:latin typeface="+mj-lt"/>
              </a:rPr>
              <a:t>df1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 (full distribution moments): 5.5513</a:t>
            </a:r>
          </a:p>
          <a:p>
            <a:r>
              <a:rPr lang="en-US" dirty="0">
                <a:solidFill>
                  <a:srgbClr val="000000"/>
                </a:solidFill>
                <a:latin typeface="+mj-lt"/>
              </a:rPr>
              <a:t>mean df2 (partial distribution moments): 4.0797 </a:t>
            </a:r>
            <a:br>
              <a:rPr lang="en-US" dirty="0">
                <a:solidFill>
                  <a:srgbClr val="000000"/>
                </a:solidFill>
                <a:latin typeface="+mj-lt"/>
              </a:rPr>
            </a:b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812E7D-ADA7-531F-4FD8-EB6673321321}"/>
              </a:ext>
            </a:extLst>
          </p:cNvPr>
          <p:cNvSpPr txBox="1"/>
          <p:nvPr/>
        </p:nvSpPr>
        <p:spPr>
          <a:xfrm>
            <a:off x="311888" y="5927635"/>
            <a:ext cx="11784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Key Message1</a:t>
            </a:r>
            <a:r>
              <a:rPr lang="en-US" dirty="0">
                <a:solidFill>
                  <a:srgbClr val="000000"/>
                </a:solidFill>
              </a:rPr>
              <a:t>: The mean differenced changed by 1.5 (&gt;30%) simply by recalculating moments </a:t>
            </a:r>
          </a:p>
          <a:p>
            <a:r>
              <a:rPr lang="en-US" b="1" dirty="0">
                <a:solidFill>
                  <a:srgbClr val="000000"/>
                </a:solidFill>
              </a:rPr>
              <a:t>Key Message2</a:t>
            </a:r>
            <a:r>
              <a:rPr lang="en-US" dirty="0">
                <a:solidFill>
                  <a:srgbClr val="000000"/>
                </a:solidFill>
              </a:rPr>
              <a:t>: A model with +30% is exciting, but we need to know if “</a:t>
            </a:r>
            <a:r>
              <a:rPr lang="en-US" i="1" dirty="0">
                <a:solidFill>
                  <a:srgbClr val="000000"/>
                </a:solidFill>
              </a:rPr>
              <a:t>ground truth</a:t>
            </a:r>
            <a:r>
              <a:rPr lang="en-US" dirty="0">
                <a:solidFill>
                  <a:srgbClr val="000000"/>
                </a:solidFill>
              </a:rPr>
              <a:t>” vary by the same magnitude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2B6889-BE66-56A1-B756-C992912A1129}"/>
              </a:ext>
            </a:extLst>
          </p:cNvPr>
          <p:cNvSpPr txBox="1"/>
          <p:nvPr/>
        </p:nvSpPr>
        <p:spPr>
          <a:xfrm>
            <a:off x="4843265" y="2902480"/>
            <a:ext cx="34861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Slack-Lato"/>
              </a:rPr>
              <a:t>DF2 effectively removes the contribution from the penetrating radiation (Gershman+ 2019)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290226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B3048F-AB18-4F93-A27A-DBB845175962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977cb6ed-b1a4-473b-8ba2-0f8e0a4901f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1688</Words>
  <Application>Microsoft Macintosh PowerPoint</Application>
  <PresentationFormat>Widescreen</PresentationFormat>
  <Paragraphs>229</Paragraphs>
  <Slides>25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-webkit-standard</vt:lpstr>
      <vt:lpstr>Arial</vt:lpstr>
      <vt:lpstr>Calibri</vt:lpstr>
      <vt:lpstr>Cambria Math</vt:lpstr>
      <vt:lpstr>Slack-Lato</vt:lpstr>
      <vt:lpstr>Wingdings</vt:lpstr>
      <vt:lpstr>KU Leuven</vt:lpstr>
      <vt:lpstr>Machine Learning Modeling of Earth’s Plasma Sheet using Multi-Spacecraft Observations </vt:lpstr>
      <vt:lpstr>PowerPoint Presentation</vt:lpstr>
      <vt:lpstr>Baseline empirical models</vt:lpstr>
      <vt:lpstr>The dataset (output – Central Plasma Sheet)</vt:lpstr>
      <vt:lpstr>PowerPoint Presentation</vt:lpstr>
      <vt:lpstr>Methodologies &amp; input space</vt:lpstr>
      <vt:lpstr>Modeling Density | Predictions vs Observations</vt:lpstr>
      <vt:lpstr>Modeling Density | 2D Maps (Synthetic input)</vt:lpstr>
      <vt:lpstr>PowerPoint Presentation</vt:lpstr>
      <vt:lpstr>Test case of a storm (05 Nov 2023) - Density</vt:lpstr>
      <vt:lpstr>Community Reminder: Data Sparsity During Extreme Events</vt:lpstr>
      <vt:lpstr>Summary &amp; Discussion</vt:lpstr>
      <vt:lpstr>CGS Graduate Fellows</vt:lpstr>
      <vt:lpstr>Extras</vt:lpstr>
      <vt:lpstr>Modeling Temperatures with MMS | 2D Maps</vt:lpstr>
      <vt:lpstr>Modeling Temperature Ratios with MMS | 2D Maps</vt:lpstr>
      <vt:lpstr>Modeling Ion Temperature with Geotail | 2D Maps</vt:lpstr>
      <vt:lpstr>Test case of a storm (05 Nov 2023) – Ti/Te</vt:lpstr>
      <vt:lpstr>Temperature and Ti/Te MMS output</vt:lpstr>
      <vt:lpstr>Modeling Temperature | Predictions vs Observations</vt:lpstr>
      <vt:lpstr>Feature Importance Analysis – Merged Time history</vt:lpstr>
      <vt:lpstr>Community Reminder on Temperature</vt:lpstr>
      <vt:lpstr>Classifying plasma sheet is not trivial</vt:lpstr>
      <vt:lpstr>Feature Importance Analysis</vt:lpstr>
      <vt:lpstr>MMS Ti/Te plasmasheet ratio example (Full vs Partial moments)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2026-07-11T15:01:25Z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