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 id="2147483651" r:id="rId5"/>
  </p:sldMasterIdLst>
  <p:notesMasterIdLst>
    <p:notesMasterId r:id="rId48"/>
  </p:notesMasterIdLst>
  <p:handoutMasterIdLst>
    <p:handoutMasterId r:id="rId49"/>
  </p:handoutMasterIdLst>
  <p:sldIdLst>
    <p:sldId id="365" r:id="rId6"/>
    <p:sldId id="1529" r:id="rId7"/>
    <p:sldId id="257" r:id="rId8"/>
    <p:sldId id="1559" r:id="rId9"/>
    <p:sldId id="1560" r:id="rId10"/>
    <p:sldId id="843" r:id="rId11"/>
    <p:sldId id="1610" r:id="rId12"/>
    <p:sldId id="1623" r:id="rId13"/>
    <p:sldId id="1611" r:id="rId14"/>
    <p:sldId id="1597" r:id="rId15"/>
    <p:sldId id="1598" r:id="rId16"/>
    <p:sldId id="1599" r:id="rId17"/>
    <p:sldId id="1617" r:id="rId18"/>
    <p:sldId id="1602" r:id="rId19"/>
    <p:sldId id="1618" r:id="rId20"/>
    <p:sldId id="1619" r:id="rId21"/>
    <p:sldId id="1620" r:id="rId22"/>
    <p:sldId id="1624" r:id="rId23"/>
    <p:sldId id="1605" r:id="rId24"/>
    <p:sldId id="1606" r:id="rId25"/>
    <p:sldId id="1609" r:id="rId26"/>
    <p:sldId id="1603" r:id="rId27"/>
    <p:sldId id="1576" r:id="rId28"/>
    <p:sldId id="1552" r:id="rId29"/>
    <p:sldId id="1615" r:id="rId30"/>
    <p:sldId id="1622" r:id="rId31"/>
    <p:sldId id="827" r:id="rId32"/>
    <p:sldId id="1614" r:id="rId33"/>
    <p:sldId id="906" r:id="rId34"/>
    <p:sldId id="1590" r:id="rId35"/>
    <p:sldId id="1608" r:id="rId36"/>
    <p:sldId id="860" r:id="rId37"/>
    <p:sldId id="1588" r:id="rId38"/>
    <p:sldId id="1533" r:id="rId39"/>
    <p:sldId id="1595" r:id="rId40"/>
    <p:sldId id="1553" r:id="rId41"/>
    <p:sldId id="922" r:id="rId42"/>
    <p:sldId id="883" r:id="rId43"/>
    <p:sldId id="924" r:id="rId44"/>
    <p:sldId id="1621" r:id="rId45"/>
    <p:sldId id="1616" r:id="rId46"/>
    <p:sldId id="918" r:id="rId4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5FF"/>
    <a:srgbClr val="000000"/>
    <a:srgbClr val="FF0000"/>
    <a:srgbClr val="2F4D5D"/>
    <a:srgbClr val="FF3B3B"/>
    <a:srgbClr val="7F7F7F"/>
    <a:srgbClr val="729EB0"/>
    <a:srgbClr val="DDDDDD"/>
    <a:srgbClr val="EAEAEA"/>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455" autoAdjust="0"/>
    <p:restoredTop sz="84354" autoAdjust="0"/>
  </p:normalViewPr>
  <p:slideViewPr>
    <p:cSldViewPr snapToGrid="0" snapToObjects="1">
      <p:cViewPr varScale="1">
        <p:scale>
          <a:sx n="102" d="100"/>
          <a:sy n="102" d="100"/>
        </p:scale>
        <p:origin x="2048" y="192"/>
      </p:cViewPr>
      <p:guideLst/>
    </p:cSldViewPr>
  </p:slideViewPr>
  <p:outlineViewPr>
    <p:cViewPr>
      <p:scale>
        <a:sx n="33" d="100"/>
        <a:sy n="33" d="100"/>
      </p:scale>
      <p:origin x="0" y="-360"/>
    </p:cViewPr>
  </p:outlineViewPr>
  <p:notesTextViewPr>
    <p:cViewPr>
      <p:scale>
        <a:sx n="125" d="100"/>
        <a:sy n="125" d="100"/>
      </p:scale>
      <p:origin x="0" y="0"/>
    </p:cViewPr>
  </p:notesTextViewPr>
  <p:sorterViewPr>
    <p:cViewPr>
      <p:scale>
        <a:sx n="139" d="100"/>
        <a:sy n="139" d="100"/>
      </p:scale>
      <p:origin x="0" y="0"/>
    </p:cViewPr>
  </p:sorterViewPr>
  <p:notesViewPr>
    <p:cSldViewPr snapToGrid="0" snapToObjects="1">
      <p:cViewPr varScale="1">
        <p:scale>
          <a:sx n="126" d="100"/>
          <a:sy n="126" d="100"/>
        </p:scale>
        <p:origin x="4912" y="6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commentAuthors" Target="commen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F591CCF-F6FD-734B-854A-5BC033593B1E}" type="datetimeFigureOut">
              <a:rPr lang="nl-NL" smtClean="0"/>
              <a:t>29-09-2026</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52A6D4-CD3D-5148-8B70-A84796F20135}" type="slidenum">
              <a:rPr lang="nl-NL" smtClean="0"/>
              <a:t>‹#›</a:t>
            </a:fld>
            <a:endParaRPr lang="nl-NL"/>
          </a:p>
        </p:txBody>
      </p:sp>
    </p:spTree>
    <p:extLst>
      <p:ext uri="{BB962C8B-B14F-4D97-AF65-F5344CB8AC3E}">
        <p14:creationId xmlns:p14="http://schemas.microsoft.com/office/powerpoint/2010/main" val="458916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C66214-DB21-4647-B5DA-0D17CA592867}" type="datetimeFigureOut">
              <a:rPr lang="nl-NL" smtClean="0"/>
              <a:t>29-09-2026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54E32A-327F-AF4B-8E1F-209FBF93D26D}" type="slidenum">
              <a:rPr lang="nl-NL" smtClean="0"/>
              <a:t>‹#›</a:t>
            </a:fld>
            <a:endParaRPr lang="nl-NL"/>
          </a:p>
        </p:txBody>
      </p:sp>
    </p:spTree>
    <p:extLst>
      <p:ext uri="{BB962C8B-B14F-4D97-AF65-F5344CB8AC3E}">
        <p14:creationId xmlns:p14="http://schemas.microsoft.com/office/powerpoint/2010/main" val="1464046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D5F0F0-3408-9F4A-9B24-898CD7F5D4E4}" type="slidenum">
              <a:rPr lang="en-US" smtClean="0"/>
              <a:t>1</a:t>
            </a:fld>
            <a:endParaRPr lang="en-US" dirty="0"/>
          </a:p>
        </p:txBody>
      </p:sp>
    </p:spTree>
    <p:extLst>
      <p:ext uri="{BB962C8B-B14F-4D97-AF65-F5344CB8AC3E}">
        <p14:creationId xmlns:p14="http://schemas.microsoft.com/office/powerpoint/2010/main" val="2732397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8954E32A-327F-AF4B-8E1F-209FBF93D26D}" type="slidenum">
              <a:rPr lang="nl-NL" smtClean="0"/>
              <a:t>2</a:t>
            </a:fld>
            <a:endParaRPr lang="nl-NL"/>
          </a:p>
        </p:txBody>
      </p:sp>
    </p:spTree>
    <p:extLst>
      <p:ext uri="{BB962C8B-B14F-4D97-AF65-F5344CB8AC3E}">
        <p14:creationId xmlns:p14="http://schemas.microsoft.com/office/powerpoint/2010/main" val="1041595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Mesoscale </a:t>
            </a:r>
            <a:r>
              <a:rPr lang="en-US" dirty="0">
                <a:sym typeface="Wingdings" pitchFamily="2" charset="2"/>
              </a:rPr>
              <a:t> Foreshock ions referring 1000th of kilometers. Relative to solar wind ions they can be still considered fluid scales</a:t>
            </a:r>
          </a:p>
          <a:p>
            <a:endParaRPr lang="en-US" dirty="0">
              <a:sym typeface="Wingdings" pitchFamily="2" charset="2"/>
            </a:endParaRPr>
          </a:p>
          <a:p>
            <a:r>
              <a:rPr lang="en-US" dirty="0">
                <a:sym typeface="Wingdings" pitchFamily="2" charset="2"/>
              </a:rPr>
              <a:t>Absolute scale of HFA/FB ~ FTEs reconnection </a:t>
            </a:r>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3</a:t>
            </a:fld>
            <a:endParaRPr lang="nl-NL"/>
          </a:p>
        </p:txBody>
      </p:sp>
    </p:spTree>
    <p:extLst>
      <p:ext uri="{BB962C8B-B14F-4D97-AF65-F5344CB8AC3E}">
        <p14:creationId xmlns:p14="http://schemas.microsoft.com/office/powerpoint/2010/main" val="4198007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Lynn </a:t>
            </a:r>
            <a:r>
              <a:rPr lang="en-US" dirty="0" err="1"/>
              <a:t>Wilsson</a:t>
            </a:r>
            <a:r>
              <a:rPr lang="en-US" dirty="0"/>
              <a:t>: Shock Drift Acceleration up to 300 KeV, non local acceleration that can then get even further accelerated at the shock</a:t>
            </a:r>
          </a:p>
          <a:p>
            <a:endParaRPr lang="en-US" dirty="0"/>
          </a:p>
          <a:p>
            <a:r>
              <a:rPr lang="en-US" dirty="0"/>
              <a:t>Terry Liu : </a:t>
            </a:r>
            <a:r>
              <a:rPr lang="en-US" dirty="0" err="1"/>
              <a:t>Betatron</a:t>
            </a:r>
            <a:r>
              <a:rPr lang="en-US" dirty="0"/>
              <a:t> acceleration on Foreshock transients = Making </a:t>
            </a:r>
            <a:r>
              <a:rPr lang="en-US" dirty="0" err="1"/>
              <a:t>Qpar</a:t>
            </a:r>
            <a:r>
              <a:rPr lang="en-US" dirty="0"/>
              <a:t> shock more effective in accelerating particles</a:t>
            </a:r>
          </a:p>
        </p:txBody>
      </p:sp>
      <p:sp>
        <p:nvSpPr>
          <p:cNvPr id="4" name="Slide Number Placeholder 3"/>
          <p:cNvSpPr>
            <a:spLocks noGrp="1"/>
          </p:cNvSpPr>
          <p:nvPr>
            <p:ph type="sldNum" sz="quarter" idx="5"/>
          </p:nvPr>
        </p:nvSpPr>
        <p:spPr/>
        <p:txBody>
          <a:bodyPr/>
          <a:lstStyle/>
          <a:p>
            <a:fld id="{8954E32A-327F-AF4B-8E1F-209FBF93D26D}" type="slidenum">
              <a:rPr lang="nl-NL" smtClean="0"/>
              <a:t>6</a:t>
            </a:fld>
            <a:endParaRPr lang="nl-NL"/>
          </a:p>
        </p:txBody>
      </p:sp>
    </p:spTree>
    <p:extLst>
      <p:ext uri="{BB962C8B-B14F-4D97-AF65-F5344CB8AC3E}">
        <p14:creationId xmlns:p14="http://schemas.microsoft.com/office/powerpoint/2010/main" val="3105022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9255B-D484-A387-ADC7-A14E73BE4B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E0525E-399D-4B81-5492-40672F4C088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CE38BD2-D21E-517C-20B9-256E70C881F7}"/>
              </a:ext>
            </a:extLst>
          </p:cNvPr>
          <p:cNvSpPr>
            <a:spLocks noGrp="1"/>
          </p:cNvSpPr>
          <p:nvPr>
            <p:ph type="body" idx="1"/>
          </p:nvPr>
        </p:nvSpPr>
        <p:spPr/>
        <p:txBody>
          <a:bodyPr/>
          <a:lstStyle/>
          <a:p>
            <a:endParaRPr lang="en-US" dirty="0">
              <a:solidFill>
                <a:srgbClr val="000000"/>
              </a:solidFill>
            </a:endParaRPr>
          </a:p>
        </p:txBody>
      </p:sp>
      <p:sp>
        <p:nvSpPr>
          <p:cNvPr id="4" name="Slide Number Placeholder 3">
            <a:extLst>
              <a:ext uri="{FF2B5EF4-FFF2-40B4-BE49-F238E27FC236}">
                <a16:creationId xmlns:a16="http://schemas.microsoft.com/office/drawing/2014/main" id="{0A6154D4-28A6-F47C-A006-84E4423F3028}"/>
              </a:ext>
            </a:extLst>
          </p:cNvPr>
          <p:cNvSpPr>
            <a:spLocks noGrp="1"/>
          </p:cNvSpPr>
          <p:nvPr>
            <p:ph type="sldNum" sz="quarter" idx="5"/>
          </p:nvPr>
        </p:nvSpPr>
        <p:spPr/>
        <p:txBody>
          <a:bodyPr/>
          <a:lstStyle/>
          <a:p>
            <a:fld id="{8954E32A-327F-AF4B-8E1F-209FBF93D26D}" type="slidenum">
              <a:rPr lang="nl-NL" smtClean="0"/>
              <a:t>8</a:t>
            </a:fld>
            <a:endParaRPr lang="nl-NL"/>
          </a:p>
        </p:txBody>
      </p:sp>
    </p:spTree>
    <p:extLst>
      <p:ext uri="{BB962C8B-B14F-4D97-AF65-F5344CB8AC3E}">
        <p14:creationId xmlns:p14="http://schemas.microsoft.com/office/powerpoint/2010/main" val="884358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52A93-8DFE-A262-12F8-3B53CED9C8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0ABCDD-7847-19D5-318F-66F009294D4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76E56A9-59E7-DCAF-BF7F-F52E7E038F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17CEDB-724F-76CC-AB47-6B7AFCD0ECB0}"/>
              </a:ext>
            </a:extLst>
          </p:cNvPr>
          <p:cNvSpPr>
            <a:spLocks noGrp="1"/>
          </p:cNvSpPr>
          <p:nvPr>
            <p:ph type="sldNum" sz="quarter" idx="5"/>
          </p:nvPr>
        </p:nvSpPr>
        <p:spPr/>
        <p:txBody>
          <a:bodyPr/>
          <a:lstStyle/>
          <a:p>
            <a:fld id="{8954E32A-327F-AF4B-8E1F-209FBF93D26D}" type="slidenum">
              <a:rPr lang="nl-NL" smtClean="0"/>
              <a:t>9</a:t>
            </a:fld>
            <a:endParaRPr lang="nl-NL"/>
          </a:p>
        </p:txBody>
      </p:sp>
    </p:spTree>
    <p:extLst>
      <p:ext uri="{BB962C8B-B14F-4D97-AF65-F5344CB8AC3E}">
        <p14:creationId xmlns:p14="http://schemas.microsoft.com/office/powerpoint/2010/main" val="3593126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03220-3A11-8BDB-7EA1-A3A55ED03D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4438F2-72C7-26E1-FDEB-631F415161E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158203C-C97C-3C29-6BB2-5C532814F3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B02B91-73B7-24D7-4FA2-22F435FA0ADA}"/>
              </a:ext>
            </a:extLst>
          </p:cNvPr>
          <p:cNvSpPr>
            <a:spLocks noGrp="1"/>
          </p:cNvSpPr>
          <p:nvPr>
            <p:ph type="sldNum" sz="quarter" idx="5"/>
          </p:nvPr>
        </p:nvSpPr>
        <p:spPr/>
        <p:txBody>
          <a:bodyPr/>
          <a:lstStyle/>
          <a:p>
            <a:fld id="{8954E32A-327F-AF4B-8E1F-209FBF93D26D}" type="slidenum">
              <a:rPr lang="nl-NL" smtClean="0"/>
              <a:t>10</a:t>
            </a:fld>
            <a:endParaRPr lang="nl-NL"/>
          </a:p>
        </p:txBody>
      </p:sp>
    </p:spTree>
    <p:extLst>
      <p:ext uri="{BB962C8B-B14F-4D97-AF65-F5344CB8AC3E}">
        <p14:creationId xmlns:p14="http://schemas.microsoft.com/office/powerpoint/2010/main" val="32496553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632D2-66C8-6F8A-B010-5BB50A740C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D390A5-B98A-E94D-6258-266F82C7BDC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DE5D827-FC0C-2DC1-E3C5-AC483E94CD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60887C-D7DA-0BD5-BF69-B12198A42DA4}"/>
              </a:ext>
            </a:extLst>
          </p:cNvPr>
          <p:cNvSpPr>
            <a:spLocks noGrp="1"/>
          </p:cNvSpPr>
          <p:nvPr>
            <p:ph type="sldNum" sz="quarter" idx="5"/>
          </p:nvPr>
        </p:nvSpPr>
        <p:spPr/>
        <p:txBody>
          <a:bodyPr/>
          <a:lstStyle/>
          <a:p>
            <a:fld id="{8954E32A-327F-AF4B-8E1F-209FBF93D26D}" type="slidenum">
              <a:rPr lang="nl-NL" smtClean="0"/>
              <a:t>11</a:t>
            </a:fld>
            <a:endParaRPr lang="nl-NL"/>
          </a:p>
        </p:txBody>
      </p:sp>
    </p:spTree>
    <p:extLst>
      <p:ext uri="{BB962C8B-B14F-4D97-AF65-F5344CB8AC3E}">
        <p14:creationId xmlns:p14="http://schemas.microsoft.com/office/powerpoint/2010/main" val="2341594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12</a:t>
            </a:fld>
            <a:endParaRPr lang="nl-NL"/>
          </a:p>
        </p:txBody>
      </p:sp>
    </p:spTree>
    <p:extLst>
      <p:ext uri="{BB962C8B-B14F-4D97-AF65-F5344CB8AC3E}">
        <p14:creationId xmlns:p14="http://schemas.microsoft.com/office/powerpoint/2010/main" val="2517499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0A091-F92A-A8B3-7138-89CF969C4E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48E561-9F5F-3ACB-DFAE-ADAB1DCE31E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4BFFC59-AF92-4B8C-4E48-55DFD30B61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EE38BE-1B6C-CDF8-0894-1C8E4AA8CB6C}"/>
              </a:ext>
            </a:extLst>
          </p:cNvPr>
          <p:cNvSpPr>
            <a:spLocks noGrp="1"/>
          </p:cNvSpPr>
          <p:nvPr>
            <p:ph type="sldNum" sz="quarter" idx="5"/>
          </p:nvPr>
        </p:nvSpPr>
        <p:spPr/>
        <p:txBody>
          <a:bodyPr/>
          <a:lstStyle/>
          <a:p>
            <a:fld id="{8954E32A-327F-AF4B-8E1F-209FBF93D26D}" type="slidenum">
              <a:rPr lang="nl-NL" smtClean="0"/>
              <a:t>13</a:t>
            </a:fld>
            <a:endParaRPr lang="nl-NL"/>
          </a:p>
        </p:txBody>
      </p:sp>
    </p:spTree>
    <p:extLst>
      <p:ext uri="{BB962C8B-B14F-4D97-AF65-F5344CB8AC3E}">
        <p14:creationId xmlns:p14="http://schemas.microsoft.com/office/powerpoint/2010/main" val="361508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14</a:t>
            </a:fld>
            <a:endParaRPr lang="nl-NL"/>
          </a:p>
        </p:txBody>
      </p:sp>
    </p:spTree>
    <p:extLst>
      <p:ext uri="{BB962C8B-B14F-4D97-AF65-F5344CB8AC3E}">
        <p14:creationId xmlns:p14="http://schemas.microsoft.com/office/powerpoint/2010/main" val="4062513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solidFill>
                <a:srgbClr val="000000"/>
              </a:solidFill>
            </a:endParaRPr>
          </a:p>
        </p:txBody>
      </p:sp>
      <p:sp>
        <p:nvSpPr>
          <p:cNvPr id="4" name="Slide Number Placeholder 3"/>
          <p:cNvSpPr>
            <a:spLocks noGrp="1"/>
          </p:cNvSpPr>
          <p:nvPr>
            <p:ph type="sldNum" sz="quarter" idx="5"/>
          </p:nvPr>
        </p:nvSpPr>
        <p:spPr/>
        <p:txBody>
          <a:bodyPr/>
          <a:lstStyle/>
          <a:p>
            <a:fld id="{8954E32A-327F-AF4B-8E1F-209FBF93D26D}" type="slidenum">
              <a:rPr lang="nl-NL" smtClean="0"/>
              <a:t>15</a:t>
            </a:fld>
            <a:endParaRPr lang="nl-NL"/>
          </a:p>
        </p:txBody>
      </p:sp>
    </p:spTree>
    <p:extLst>
      <p:ext uri="{BB962C8B-B14F-4D97-AF65-F5344CB8AC3E}">
        <p14:creationId xmlns:p14="http://schemas.microsoft.com/office/powerpoint/2010/main" val="1318265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06C3F-F0E1-52F0-4732-C97F7A9293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7C6A9B-76CC-9B0D-DB47-A03B40FF6B9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D7521C2-7475-100A-FBF1-8FDFF0124058}"/>
              </a:ext>
            </a:extLst>
          </p:cNvPr>
          <p:cNvSpPr>
            <a:spLocks noGrp="1"/>
          </p:cNvSpPr>
          <p:nvPr>
            <p:ph type="body" idx="1"/>
          </p:nvPr>
        </p:nvSpPr>
        <p:spPr/>
        <p:txBody>
          <a:bodyPr/>
          <a:lstStyle/>
          <a:p>
            <a:endParaRPr lang="en-US" dirty="0">
              <a:solidFill>
                <a:srgbClr val="000000"/>
              </a:solidFill>
            </a:endParaRPr>
          </a:p>
        </p:txBody>
      </p:sp>
      <p:sp>
        <p:nvSpPr>
          <p:cNvPr id="4" name="Slide Number Placeholder 3">
            <a:extLst>
              <a:ext uri="{FF2B5EF4-FFF2-40B4-BE49-F238E27FC236}">
                <a16:creationId xmlns:a16="http://schemas.microsoft.com/office/drawing/2014/main" id="{28B61F43-B383-17E1-79E5-9A4D21EDBC47}"/>
              </a:ext>
            </a:extLst>
          </p:cNvPr>
          <p:cNvSpPr>
            <a:spLocks noGrp="1"/>
          </p:cNvSpPr>
          <p:nvPr>
            <p:ph type="sldNum" sz="quarter" idx="5"/>
          </p:nvPr>
        </p:nvSpPr>
        <p:spPr/>
        <p:txBody>
          <a:bodyPr/>
          <a:lstStyle/>
          <a:p>
            <a:fld id="{8954E32A-327F-AF4B-8E1F-209FBF93D26D}" type="slidenum">
              <a:rPr lang="nl-NL" smtClean="0"/>
              <a:t>16</a:t>
            </a:fld>
            <a:endParaRPr lang="nl-NL"/>
          </a:p>
        </p:txBody>
      </p:sp>
    </p:spTree>
    <p:extLst>
      <p:ext uri="{BB962C8B-B14F-4D97-AF65-F5344CB8AC3E}">
        <p14:creationId xmlns:p14="http://schemas.microsoft.com/office/powerpoint/2010/main" val="34644778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46A49-AE0A-415A-54B2-0CB8FE17E4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1AB86-9700-D145-1F2B-A19D69F5241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E3EC41D-B82B-7E4E-3324-33CDE67E6D07}"/>
              </a:ext>
            </a:extLst>
          </p:cNvPr>
          <p:cNvSpPr>
            <a:spLocks noGrp="1"/>
          </p:cNvSpPr>
          <p:nvPr>
            <p:ph type="body" idx="1"/>
          </p:nvPr>
        </p:nvSpPr>
        <p:spPr/>
        <p:txBody>
          <a:bodyPr/>
          <a:lstStyle/>
          <a:p>
            <a:endParaRPr lang="en-US" dirty="0">
              <a:solidFill>
                <a:srgbClr val="000000"/>
              </a:solidFill>
            </a:endParaRPr>
          </a:p>
        </p:txBody>
      </p:sp>
      <p:sp>
        <p:nvSpPr>
          <p:cNvPr id="4" name="Slide Number Placeholder 3">
            <a:extLst>
              <a:ext uri="{FF2B5EF4-FFF2-40B4-BE49-F238E27FC236}">
                <a16:creationId xmlns:a16="http://schemas.microsoft.com/office/drawing/2014/main" id="{D5BC1CC1-0C10-21C5-F66B-7F13871B2B74}"/>
              </a:ext>
            </a:extLst>
          </p:cNvPr>
          <p:cNvSpPr>
            <a:spLocks noGrp="1"/>
          </p:cNvSpPr>
          <p:nvPr>
            <p:ph type="sldNum" sz="quarter" idx="5"/>
          </p:nvPr>
        </p:nvSpPr>
        <p:spPr/>
        <p:txBody>
          <a:bodyPr/>
          <a:lstStyle/>
          <a:p>
            <a:fld id="{8954E32A-327F-AF4B-8E1F-209FBF93D26D}" type="slidenum">
              <a:rPr lang="nl-NL" smtClean="0"/>
              <a:t>17</a:t>
            </a:fld>
            <a:endParaRPr lang="nl-NL"/>
          </a:p>
        </p:txBody>
      </p:sp>
    </p:spTree>
    <p:extLst>
      <p:ext uri="{BB962C8B-B14F-4D97-AF65-F5344CB8AC3E}">
        <p14:creationId xmlns:p14="http://schemas.microsoft.com/office/powerpoint/2010/main" val="12448699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18</a:t>
            </a:fld>
            <a:endParaRPr lang="nl-NL"/>
          </a:p>
        </p:txBody>
      </p:sp>
    </p:spTree>
    <p:extLst>
      <p:ext uri="{BB962C8B-B14F-4D97-AF65-F5344CB8AC3E}">
        <p14:creationId xmlns:p14="http://schemas.microsoft.com/office/powerpoint/2010/main" val="1128705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82389-03B9-F441-110E-6D4B8B9E3C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13D84A-EB94-C9E8-498C-A735BBE3C01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CA7359F-BF93-3DBE-EAA0-4C715470D769}"/>
              </a:ext>
            </a:extLst>
          </p:cNvPr>
          <p:cNvSpPr>
            <a:spLocks noGrp="1"/>
          </p:cNvSpPr>
          <p:nvPr>
            <p:ph type="body" idx="1"/>
          </p:nvPr>
        </p:nvSpPr>
        <p:spPr/>
        <p:txBody>
          <a:bodyPr/>
          <a:lstStyle/>
          <a:p>
            <a:endParaRPr lang="sv-SE" dirty="0"/>
          </a:p>
        </p:txBody>
      </p:sp>
      <p:sp>
        <p:nvSpPr>
          <p:cNvPr id="4" name="Slide Number Placeholder 3">
            <a:extLst>
              <a:ext uri="{FF2B5EF4-FFF2-40B4-BE49-F238E27FC236}">
                <a16:creationId xmlns:a16="http://schemas.microsoft.com/office/drawing/2014/main" id="{51AD57CA-5505-665C-2432-C345428C1F6E}"/>
              </a:ext>
            </a:extLst>
          </p:cNvPr>
          <p:cNvSpPr>
            <a:spLocks noGrp="1"/>
          </p:cNvSpPr>
          <p:nvPr>
            <p:ph type="sldNum" sz="quarter" idx="10"/>
          </p:nvPr>
        </p:nvSpPr>
        <p:spPr/>
        <p:txBody>
          <a:bodyPr/>
          <a:lstStyle/>
          <a:p>
            <a:fld id="{8954E32A-327F-AF4B-8E1F-209FBF93D26D}" type="slidenum">
              <a:rPr lang="nl-NL" smtClean="0"/>
              <a:t>23</a:t>
            </a:fld>
            <a:endParaRPr lang="nl-NL"/>
          </a:p>
        </p:txBody>
      </p:sp>
    </p:spTree>
    <p:extLst>
      <p:ext uri="{BB962C8B-B14F-4D97-AF65-F5344CB8AC3E}">
        <p14:creationId xmlns:p14="http://schemas.microsoft.com/office/powerpoint/2010/main" val="30465190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1DF63-CDA7-BBEC-27A2-76D9F60537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84B3B8-62D1-8324-A559-9B68884947A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9F2B324-2568-F565-A09E-CF973E0A92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F0E4DF-3DDD-BC8A-064E-0B4FF5CD124F}"/>
              </a:ext>
            </a:extLst>
          </p:cNvPr>
          <p:cNvSpPr>
            <a:spLocks noGrp="1"/>
          </p:cNvSpPr>
          <p:nvPr>
            <p:ph type="sldNum" sz="quarter" idx="5"/>
          </p:nvPr>
        </p:nvSpPr>
        <p:spPr/>
        <p:txBody>
          <a:bodyPr/>
          <a:lstStyle/>
          <a:p>
            <a:fld id="{8954E32A-327F-AF4B-8E1F-209FBF93D26D}" type="slidenum">
              <a:rPr lang="nl-NL" smtClean="0"/>
              <a:t>24</a:t>
            </a:fld>
            <a:endParaRPr lang="nl-NL"/>
          </a:p>
        </p:txBody>
      </p:sp>
    </p:spTree>
    <p:extLst>
      <p:ext uri="{BB962C8B-B14F-4D97-AF65-F5344CB8AC3E}">
        <p14:creationId xmlns:p14="http://schemas.microsoft.com/office/powerpoint/2010/main" val="4286997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2EC10-896A-CAD9-827F-365D399B86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D5C5FC-17E0-9118-F7BA-2E730D2BC3D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6DB3C6A-CEBF-E4BD-71DC-264FEAC52849}"/>
              </a:ext>
            </a:extLst>
          </p:cNvPr>
          <p:cNvSpPr>
            <a:spLocks noGrp="1"/>
          </p:cNvSpPr>
          <p:nvPr>
            <p:ph type="body" idx="1"/>
          </p:nvPr>
        </p:nvSpPr>
        <p:spPr/>
        <p:txBody>
          <a:bodyPr/>
          <a:lstStyle/>
          <a:p>
            <a:endParaRPr lang="LID4096" dirty="0"/>
          </a:p>
        </p:txBody>
      </p:sp>
      <p:sp>
        <p:nvSpPr>
          <p:cNvPr id="4" name="Slide Number Placeholder 3">
            <a:extLst>
              <a:ext uri="{FF2B5EF4-FFF2-40B4-BE49-F238E27FC236}">
                <a16:creationId xmlns:a16="http://schemas.microsoft.com/office/drawing/2014/main" id="{FC5CAD51-5F88-6F52-C5C2-5C22D311A6BA}"/>
              </a:ext>
            </a:extLst>
          </p:cNvPr>
          <p:cNvSpPr>
            <a:spLocks noGrp="1"/>
          </p:cNvSpPr>
          <p:nvPr>
            <p:ph type="sldNum" sz="quarter" idx="5"/>
          </p:nvPr>
        </p:nvSpPr>
        <p:spPr/>
        <p:txBody>
          <a:bodyPr/>
          <a:lstStyle/>
          <a:p>
            <a:fld id="{8954E32A-327F-AF4B-8E1F-209FBF93D26D}" type="slidenum">
              <a:rPr lang="nl-NL" smtClean="0"/>
              <a:t>25</a:t>
            </a:fld>
            <a:endParaRPr lang="nl-NL"/>
          </a:p>
        </p:txBody>
      </p:sp>
    </p:spTree>
    <p:extLst>
      <p:ext uri="{BB962C8B-B14F-4D97-AF65-F5344CB8AC3E}">
        <p14:creationId xmlns:p14="http://schemas.microsoft.com/office/powerpoint/2010/main" val="23458776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28</a:t>
            </a:fld>
            <a:endParaRPr lang="nl-NL"/>
          </a:p>
        </p:txBody>
      </p:sp>
    </p:spTree>
    <p:extLst>
      <p:ext uri="{BB962C8B-B14F-4D97-AF65-F5344CB8AC3E}">
        <p14:creationId xmlns:p14="http://schemas.microsoft.com/office/powerpoint/2010/main" val="27395515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8954E32A-327F-AF4B-8E1F-209FBF93D26D}" type="slidenum">
              <a:rPr lang="nl-NL" smtClean="0"/>
              <a:t>29</a:t>
            </a:fld>
            <a:endParaRPr lang="nl-NL"/>
          </a:p>
        </p:txBody>
      </p:sp>
    </p:spTree>
    <p:extLst>
      <p:ext uri="{BB962C8B-B14F-4D97-AF65-F5344CB8AC3E}">
        <p14:creationId xmlns:p14="http://schemas.microsoft.com/office/powerpoint/2010/main" val="3413993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Shock Drift Acceleration = Not enough to get relativistic</a:t>
            </a:r>
          </a:p>
          <a:p>
            <a:r>
              <a:rPr lang="en-US" dirty="0"/>
              <a:t>Diffusive Shock Acceleration = Good, but requires injection.</a:t>
            </a:r>
          </a:p>
          <a:p>
            <a:endParaRPr lang="en-US" dirty="0"/>
          </a:p>
          <a:p>
            <a:r>
              <a:rPr lang="en-US" dirty="0"/>
              <a:t>SSDA tried to solve this by introducing whistler activity </a:t>
            </a:r>
          </a:p>
        </p:txBody>
      </p:sp>
      <p:sp>
        <p:nvSpPr>
          <p:cNvPr id="4" name="Slide Number Placeholder 3"/>
          <p:cNvSpPr>
            <a:spLocks noGrp="1"/>
          </p:cNvSpPr>
          <p:nvPr>
            <p:ph type="sldNum" sz="quarter" idx="5"/>
          </p:nvPr>
        </p:nvSpPr>
        <p:spPr/>
        <p:txBody>
          <a:bodyPr/>
          <a:lstStyle/>
          <a:p>
            <a:fld id="{8954E32A-327F-AF4B-8E1F-209FBF93D26D}" type="slidenum">
              <a:rPr lang="nl-NL" smtClean="0"/>
              <a:t>32</a:t>
            </a:fld>
            <a:endParaRPr lang="nl-NL"/>
          </a:p>
        </p:txBody>
      </p:sp>
    </p:spTree>
    <p:extLst>
      <p:ext uri="{BB962C8B-B14F-4D97-AF65-F5344CB8AC3E}">
        <p14:creationId xmlns:p14="http://schemas.microsoft.com/office/powerpoint/2010/main" val="15250474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3F00D-82F9-0CB6-F86A-F309456E66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3077A5-660E-039D-5764-EF82E6FBC55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D637B15-E540-BC29-65AB-7C8D7146878D}"/>
              </a:ext>
            </a:extLst>
          </p:cNvPr>
          <p:cNvSpPr>
            <a:spLocks noGrp="1"/>
          </p:cNvSpPr>
          <p:nvPr>
            <p:ph type="body" idx="1"/>
          </p:nvPr>
        </p:nvSpPr>
        <p:spPr/>
        <p:txBody>
          <a:bodyPr/>
          <a:lstStyle/>
          <a:p>
            <a:endParaRPr lang="LID4096" dirty="0"/>
          </a:p>
        </p:txBody>
      </p:sp>
      <p:sp>
        <p:nvSpPr>
          <p:cNvPr id="4" name="Slide Number Placeholder 3">
            <a:extLst>
              <a:ext uri="{FF2B5EF4-FFF2-40B4-BE49-F238E27FC236}">
                <a16:creationId xmlns:a16="http://schemas.microsoft.com/office/drawing/2014/main" id="{D6506782-7B0A-F389-F94F-FA2C87B3239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54E32A-327F-AF4B-8E1F-209FBF93D26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69117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34</a:t>
            </a:fld>
            <a:endParaRPr lang="nl-NL"/>
          </a:p>
        </p:txBody>
      </p:sp>
    </p:spTree>
    <p:extLst>
      <p:ext uri="{BB962C8B-B14F-4D97-AF65-F5344CB8AC3E}">
        <p14:creationId xmlns:p14="http://schemas.microsoft.com/office/powerpoint/2010/main" val="39647143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i="0" dirty="0">
              <a:effectLst/>
              <a:latin typeface="Helvetica" pitchFamily="2" charset="0"/>
            </a:endParaRPr>
          </a:p>
        </p:txBody>
      </p:sp>
      <p:sp>
        <p:nvSpPr>
          <p:cNvPr id="4" name="Slide Number Placeholder 3"/>
          <p:cNvSpPr>
            <a:spLocks noGrp="1"/>
          </p:cNvSpPr>
          <p:nvPr>
            <p:ph type="sldNum" sz="quarter" idx="5"/>
          </p:nvPr>
        </p:nvSpPr>
        <p:spPr/>
        <p:txBody>
          <a:bodyPr/>
          <a:lstStyle/>
          <a:p>
            <a:fld id="{8954E32A-327F-AF4B-8E1F-209FBF93D26D}" type="slidenum">
              <a:rPr lang="nl-NL" smtClean="0"/>
              <a:t>35</a:t>
            </a:fld>
            <a:endParaRPr lang="nl-NL"/>
          </a:p>
        </p:txBody>
      </p:sp>
    </p:spTree>
    <p:extLst>
      <p:ext uri="{BB962C8B-B14F-4D97-AF65-F5344CB8AC3E}">
        <p14:creationId xmlns:p14="http://schemas.microsoft.com/office/powerpoint/2010/main" val="15656830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2CA4B-1193-1390-AF95-179F8BFA23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586116-81E9-9B3A-E1E3-8FE6C57F32D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5EF0CF6-6845-6DFA-29CF-2DAB5BADE1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38A0F3-45CC-66DD-BADC-27FECB7DEAC9}"/>
              </a:ext>
            </a:extLst>
          </p:cNvPr>
          <p:cNvSpPr>
            <a:spLocks noGrp="1"/>
          </p:cNvSpPr>
          <p:nvPr>
            <p:ph type="sldNum" sz="quarter" idx="5"/>
          </p:nvPr>
        </p:nvSpPr>
        <p:spPr/>
        <p:txBody>
          <a:bodyPr/>
          <a:lstStyle/>
          <a:p>
            <a:fld id="{8954E32A-327F-AF4B-8E1F-209FBF93D26D}" type="slidenum">
              <a:rPr lang="nl-NL" smtClean="0"/>
              <a:t>36</a:t>
            </a:fld>
            <a:endParaRPr lang="nl-NL"/>
          </a:p>
        </p:txBody>
      </p:sp>
    </p:spTree>
    <p:extLst>
      <p:ext uri="{BB962C8B-B14F-4D97-AF65-F5344CB8AC3E}">
        <p14:creationId xmlns:p14="http://schemas.microsoft.com/office/powerpoint/2010/main" val="26026108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8954E32A-327F-AF4B-8E1F-209FBF93D26D}" type="slidenum">
              <a:rPr lang="nl-NL" smtClean="0"/>
              <a:t>37</a:t>
            </a:fld>
            <a:endParaRPr lang="nl-NL"/>
          </a:p>
        </p:txBody>
      </p:sp>
    </p:spTree>
    <p:extLst>
      <p:ext uri="{BB962C8B-B14F-4D97-AF65-F5344CB8AC3E}">
        <p14:creationId xmlns:p14="http://schemas.microsoft.com/office/powerpoint/2010/main" val="35048952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39</a:t>
            </a:fld>
            <a:endParaRPr lang="nl-NL"/>
          </a:p>
        </p:txBody>
      </p:sp>
    </p:spTree>
    <p:extLst>
      <p:ext uri="{BB962C8B-B14F-4D97-AF65-F5344CB8AC3E}">
        <p14:creationId xmlns:p14="http://schemas.microsoft.com/office/powerpoint/2010/main" val="38066403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41</a:t>
            </a:fld>
            <a:endParaRPr lang="nl-NL"/>
          </a:p>
        </p:txBody>
      </p:sp>
    </p:spTree>
    <p:extLst>
      <p:ext uri="{BB962C8B-B14F-4D97-AF65-F5344CB8AC3E}">
        <p14:creationId xmlns:p14="http://schemas.microsoft.com/office/powerpoint/2010/main" val="392795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42</a:t>
            </a:fld>
            <a:endParaRPr lang="nl-NL"/>
          </a:p>
        </p:txBody>
      </p:sp>
    </p:spTree>
    <p:extLst>
      <p:ext uri="{BB962C8B-B14F-4D97-AF65-F5344CB8AC3E}">
        <p14:creationId xmlns:p14="http://schemas.microsoft.com/office/powerpoint/2010/main" val="1687768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hthoek 6"/>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10" name="Rechthoek 9"/>
          <p:cNvSpPr/>
          <p:nvPr userDrawn="1"/>
        </p:nvSpPr>
        <p:spPr>
          <a:xfrm>
            <a:off x="0" y="648000"/>
            <a:ext cx="12193200" cy="6210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endParaRPr lang="nl-BE"/>
          </a:p>
        </p:txBody>
      </p:sp>
      <p:sp>
        <p:nvSpPr>
          <p:cNvPr id="8" name="Rechthoek 7"/>
          <p:cNvSpPr/>
          <p:nvPr userDrawn="1"/>
        </p:nvSpPr>
        <p:spPr>
          <a:xfrm>
            <a:off x="0" y="0"/>
            <a:ext cx="12193200" cy="51047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ctrTitle"/>
          </p:nvPr>
        </p:nvSpPr>
        <p:spPr>
          <a:xfrm>
            <a:off x="575999" y="1080000"/>
            <a:ext cx="6096524" cy="4024798"/>
          </a:xfrm>
        </p:spPr>
        <p:txBody>
          <a:bodyPr anchor="ctr" anchorCtr="0">
            <a:normAutofit/>
          </a:bodyPr>
          <a:lstStyle>
            <a:lvl1pPr algn="l">
              <a:defRPr sz="4000" baseline="0">
                <a:solidFill>
                  <a:schemeClr val="bg1"/>
                </a:solidFill>
              </a:defRPr>
            </a:lvl1pPr>
          </a:lstStyle>
          <a:p>
            <a:r>
              <a:rPr lang="en-US" dirty="0"/>
              <a:t>Click to edit Master title style</a:t>
            </a:r>
            <a:endParaRPr lang="nl-NL" dirty="0"/>
          </a:p>
        </p:txBody>
      </p:sp>
      <p:sp>
        <p:nvSpPr>
          <p:cNvPr id="3" name="Ondertitel 2"/>
          <p:cNvSpPr>
            <a:spLocks noGrp="1"/>
          </p:cNvSpPr>
          <p:nvPr>
            <p:ph type="subTitle" idx="1"/>
          </p:nvPr>
        </p:nvSpPr>
        <p:spPr>
          <a:xfrm>
            <a:off x="575999" y="5392801"/>
            <a:ext cx="6096524" cy="730188"/>
          </a:xfrm>
        </p:spPr>
        <p:txBody>
          <a:bodyPr lIns="0" tIns="0" rIns="0" bIns="0"/>
          <a:lstStyle>
            <a:lvl1pPr marL="0" indent="0" algn="l">
              <a:buNone/>
              <a:defRPr sz="24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nl-NL" dirty="0"/>
          </a:p>
        </p:txBody>
      </p:sp>
      <p:sp>
        <p:nvSpPr>
          <p:cNvPr id="5" name="Picture Placeholder 4"/>
          <p:cNvSpPr>
            <a:spLocks noGrp="1"/>
          </p:cNvSpPr>
          <p:nvPr>
            <p:ph type="pic" sz="quarter" idx="10"/>
          </p:nvPr>
        </p:nvSpPr>
        <p:spPr>
          <a:xfrm>
            <a:off x="7248525" y="1654175"/>
            <a:ext cx="4368673" cy="4468813"/>
          </a:xfrm>
        </p:spPr>
        <p:txBody>
          <a:bodyPr/>
          <a:lstStyle/>
          <a:p>
            <a:r>
              <a:rPr lang="en-US"/>
              <a:t>Click icon to add picture</a:t>
            </a:r>
            <a:endParaRPr lang="nl-NL"/>
          </a:p>
        </p:txBody>
      </p:sp>
    </p:spTree>
    <p:extLst>
      <p:ext uri="{BB962C8B-B14F-4D97-AF65-F5344CB8AC3E}">
        <p14:creationId xmlns:p14="http://schemas.microsoft.com/office/powerpoint/2010/main" val="1128617704"/>
      </p:ext>
    </p:extLst>
  </p:cSld>
  <p:clrMapOvr>
    <a:masterClrMapping/>
  </p:clrMapOvr>
  <p:extLst>
    <p:ext uri="{DCECCB84-F9BA-43D5-87BE-67443E8EF086}">
      <p15:sldGuideLst xmlns:p15="http://schemas.microsoft.com/office/powerpoint/2012/main">
        <p15:guide id="1" orient="horz" pos="1026">
          <p15:clr>
            <a:srgbClr val="FBAE40"/>
          </p15:clr>
        </p15:guide>
        <p15:guide id="2" pos="4203">
          <p15:clr>
            <a:srgbClr val="FBAE40"/>
          </p15:clr>
        </p15:guide>
        <p15:guide id="3" orient="horz" pos="397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76000" y="812775"/>
            <a:ext cx="11041200" cy="5790288"/>
          </a:xfrm>
        </p:spPr>
        <p:txBody>
          <a:bodyPr/>
          <a:lstStyle>
            <a:lvl1pPr>
              <a:defRPr lang="en-US" dirty="0" smtClean="0">
                <a:solidFill>
                  <a:srgbClr val="000000"/>
                </a:solidFill>
              </a:defRPr>
            </a:lvl1pPr>
            <a:lvl2pPr>
              <a:defRPr lang="en-US" dirty="0" smtClean="0">
                <a:solidFill>
                  <a:srgbClr val="000000"/>
                </a:solidFill>
              </a:defRPr>
            </a:lvl2pPr>
            <a:lvl3pPr>
              <a:defRPr lang="en-US" dirty="0" smtClean="0">
                <a:solidFill>
                  <a:srgbClr val="000000"/>
                </a:solidFill>
              </a:defRPr>
            </a:lvl3pPr>
            <a:lvl4pPr>
              <a:defRPr lang="en-US" dirty="0" smtClean="0">
                <a:solidFill>
                  <a:srgbClr val="000000"/>
                </a:solidFill>
              </a:defRPr>
            </a:lvl4pPr>
            <a:lvl5pPr>
              <a:defRPr lang="nl-NL" dirty="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7" name="Title 6"/>
          <p:cNvSpPr>
            <a:spLocks noGrp="1"/>
          </p:cNvSpPr>
          <p:nvPr>
            <p:ph type="title"/>
          </p:nvPr>
        </p:nvSpPr>
        <p:spPr>
          <a:xfrm>
            <a:off x="575400" y="46165"/>
            <a:ext cx="11041200" cy="742924"/>
          </a:xfrm>
        </p:spPr>
        <p:txBody>
          <a:bodyPr>
            <a:normAutofit/>
          </a:bodyPr>
          <a:lstStyle>
            <a:lvl1pPr>
              <a:defRPr sz="3200">
                <a:solidFill>
                  <a:srgbClr val="000000"/>
                </a:solidFill>
              </a:defRPr>
            </a:lvl1pPr>
          </a:lstStyle>
          <a:p>
            <a:r>
              <a:rPr lang="en-US" dirty="0"/>
              <a:t>Click to edit Master title style</a:t>
            </a:r>
            <a:endParaRPr lang="nl-NL" dirty="0"/>
          </a:p>
        </p:txBody>
      </p:sp>
      <p:sp>
        <p:nvSpPr>
          <p:cNvPr id="8" name="Tijdelijke aanduiding voor datum 3"/>
          <p:cNvSpPr txBox="1">
            <a:spLocks/>
          </p:cNvSpPr>
          <p:nvPr userDrawn="1"/>
        </p:nvSpPr>
        <p:spPr>
          <a:xfrm>
            <a:off x="0" y="6628375"/>
            <a:ext cx="12192000" cy="231250"/>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00" baseline="0" dirty="0">
                <a:solidFill>
                  <a:srgbClr val="5F5F5F"/>
                </a:solidFill>
                <a:effectLst/>
              </a:rPr>
              <a:t>Particle Acceleration at Planetary Bow shocks</a:t>
            </a:r>
            <a:endParaRPr lang="nl-NL" sz="1300" dirty="0">
              <a:solidFill>
                <a:srgbClr val="5F5F5F"/>
              </a:solidFill>
              <a:effectLst/>
            </a:endParaRPr>
          </a:p>
        </p:txBody>
      </p:sp>
      <p:sp>
        <p:nvSpPr>
          <p:cNvPr id="2" name="TextBox 1"/>
          <p:cNvSpPr txBox="1"/>
          <p:nvPr userDrawn="1"/>
        </p:nvSpPr>
        <p:spPr>
          <a:xfrm>
            <a:off x="177421" y="6349334"/>
            <a:ext cx="184731" cy="369332"/>
          </a:xfrm>
          <a:prstGeom prst="rect">
            <a:avLst/>
          </a:prstGeom>
          <a:noFill/>
        </p:spPr>
        <p:txBody>
          <a:bodyPr wrap="none" rtlCol="0">
            <a:spAutoFit/>
          </a:bodyPr>
          <a:lstStyle/>
          <a:p>
            <a:endParaRPr lang="en-US" dirty="0"/>
          </a:p>
        </p:txBody>
      </p:sp>
      <p:sp>
        <p:nvSpPr>
          <p:cNvPr id="9" name="Tijdelijke aanduiding voor datum 3"/>
          <p:cNvSpPr txBox="1">
            <a:spLocks/>
          </p:cNvSpPr>
          <p:nvPr userDrawn="1"/>
        </p:nvSpPr>
        <p:spPr>
          <a:xfrm>
            <a:off x="8313020" y="6628374"/>
            <a:ext cx="3840480" cy="231253"/>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300" dirty="0">
                <a:solidFill>
                  <a:srgbClr val="5F5F5F"/>
                </a:solidFill>
              </a:rPr>
              <a:t> GEM COMP/MDT Session |</a:t>
            </a:r>
            <a:r>
              <a:rPr lang="en-US" sz="1300" baseline="0" dirty="0">
                <a:solidFill>
                  <a:srgbClr val="5F5F5F"/>
                </a:solidFill>
              </a:rPr>
              <a:t> 15 Jul 26</a:t>
            </a:r>
            <a:endParaRPr lang="nl-NL" sz="1300" dirty="0">
              <a:solidFill>
                <a:srgbClr val="5F5F5F"/>
              </a:solidFill>
            </a:endParaRPr>
          </a:p>
        </p:txBody>
      </p:sp>
      <p:sp>
        <p:nvSpPr>
          <p:cNvPr id="11" name="Tijdelijke aanduiding voor datum 3"/>
          <p:cNvSpPr txBox="1">
            <a:spLocks/>
          </p:cNvSpPr>
          <p:nvPr userDrawn="1"/>
        </p:nvSpPr>
        <p:spPr>
          <a:xfrm>
            <a:off x="38500" y="6638591"/>
            <a:ext cx="3840480" cy="210819"/>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A71291-1C34-4771-A37E-677F2182E258}" type="slidenum">
              <a:rPr lang="en-US" sz="1300" smtClean="0">
                <a:solidFill>
                  <a:srgbClr val="5F5F5F"/>
                </a:solidFill>
              </a:rPr>
              <a:pPr/>
              <a:t>‹#›</a:t>
            </a:fld>
            <a:endParaRPr lang="en-US" sz="1300" dirty="0">
              <a:solidFill>
                <a:srgbClr val="5F5F5F"/>
              </a:solidFill>
            </a:endParaRPr>
          </a:p>
        </p:txBody>
      </p:sp>
      <p:cxnSp>
        <p:nvCxnSpPr>
          <p:cNvPr id="6" name="Straight Connector 5"/>
          <p:cNvCxnSpPr/>
          <p:nvPr userDrawn="1"/>
        </p:nvCxnSpPr>
        <p:spPr>
          <a:xfrm>
            <a:off x="0" y="6626748"/>
            <a:ext cx="12192000" cy="0"/>
          </a:xfrm>
          <a:prstGeom prst="line">
            <a:avLst/>
          </a:prstGeom>
          <a:ln w="9525">
            <a:solidFill>
              <a:schemeClr val="bg1">
                <a:lumMod val="65000"/>
              </a:schemeClr>
            </a:solidFill>
            <a:prstDash val="soli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02180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Slide 1 Light">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667"/>
            <a:ext cx="12189624" cy="6856664"/>
          </a:xfrm>
          <a:prstGeom prst="rect">
            <a:avLst/>
          </a:prstGeom>
        </p:spPr>
      </p:pic>
      <p:sp>
        <p:nvSpPr>
          <p:cNvPr id="2" name="Title 1"/>
          <p:cNvSpPr>
            <a:spLocks noGrp="1"/>
          </p:cNvSpPr>
          <p:nvPr>
            <p:ph type="ctrTitle" hasCustomPrompt="1"/>
          </p:nvPr>
        </p:nvSpPr>
        <p:spPr>
          <a:xfrm>
            <a:off x="685800" y="2324100"/>
            <a:ext cx="9144000" cy="1572399"/>
          </a:xfrm>
        </p:spPr>
        <p:txBody>
          <a:bodyPr anchor="b">
            <a:normAutofit/>
          </a:bodyPr>
          <a:lstStyle>
            <a:lvl1pPr algn="l">
              <a:defRPr sz="4000"/>
            </a:lvl1pPr>
          </a:lstStyle>
          <a:p>
            <a:r>
              <a:rPr lang="en-US" dirty="0"/>
              <a:t>Click to add title</a:t>
            </a:r>
          </a:p>
        </p:txBody>
      </p:sp>
      <p:sp>
        <p:nvSpPr>
          <p:cNvPr id="3" name="Subtitle 2"/>
          <p:cNvSpPr>
            <a:spLocks noGrp="1"/>
          </p:cNvSpPr>
          <p:nvPr>
            <p:ph type="subTitle" idx="1" hasCustomPrompt="1"/>
          </p:nvPr>
        </p:nvSpPr>
        <p:spPr>
          <a:xfrm>
            <a:off x="685800" y="4038600"/>
            <a:ext cx="9144000" cy="838200"/>
          </a:xfrm>
        </p:spPr>
        <p:txBody>
          <a:bodyPr lIns="0" tIns="0" rIns="0" bIns="0"/>
          <a:lstStyle>
            <a:lvl1pPr marL="0" indent="0" algn="l">
              <a:buNone/>
              <a:defRPr sz="24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2" name="Text Placeholder 11"/>
          <p:cNvSpPr>
            <a:spLocks noGrp="1"/>
          </p:cNvSpPr>
          <p:nvPr>
            <p:ph type="body" sz="quarter" idx="13" hasCustomPrompt="1"/>
          </p:nvPr>
        </p:nvSpPr>
        <p:spPr>
          <a:xfrm>
            <a:off x="685800" y="4876800"/>
            <a:ext cx="5410200" cy="1333500"/>
          </a:xfrm>
        </p:spPr>
        <p:txBody>
          <a:bodyPr lIns="0" tIns="0" rIns="0" bIns="0">
            <a:normAutofit/>
          </a:bodyPr>
          <a:lstStyle>
            <a:lvl1pPr marL="0" indent="0">
              <a:lnSpc>
                <a:spcPct val="100000"/>
              </a:lnSpc>
              <a:spcBef>
                <a:spcPts val="0"/>
              </a:spcBef>
              <a:buNone/>
              <a:defRPr sz="1400">
                <a:solidFill>
                  <a:schemeClr val="accent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Name</a:t>
            </a:r>
            <a:br>
              <a:rPr lang="en-US" dirty="0"/>
            </a:br>
            <a:r>
              <a:rPr lang="en-US" dirty="0"/>
              <a:t>Title</a:t>
            </a:r>
            <a:br>
              <a:rPr lang="en-US" dirty="0"/>
            </a:br>
            <a:r>
              <a:rPr lang="en-US" dirty="0"/>
              <a:t>Contact information</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009" y="95382"/>
            <a:ext cx="3178301" cy="1309907"/>
          </a:xfrm>
          <a:prstGeom prst="rect">
            <a:avLst/>
          </a:prstGeom>
        </p:spPr>
      </p:pic>
    </p:spTree>
    <p:extLst>
      <p:ext uri="{BB962C8B-B14F-4D97-AF65-F5344CB8AC3E}">
        <p14:creationId xmlns:p14="http://schemas.microsoft.com/office/powerpoint/2010/main" val="229482081"/>
      </p:ext>
    </p:extLst>
  </p:cSld>
  <p:clrMapOvr>
    <a:masterClrMapping/>
  </p:clrMapOvr>
  <p:extLst>
    <p:ext uri="{DCECCB84-F9BA-43D5-87BE-67443E8EF086}">
      <p15:sldGuideLst xmlns:p15="http://schemas.microsoft.com/office/powerpoint/2012/main">
        <p15:guide id="5" pos="43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hthoek 6"/>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10" name="Rechthoek 9"/>
          <p:cNvSpPr/>
          <p:nvPr userDrawn="1"/>
        </p:nvSpPr>
        <p:spPr>
          <a:xfrm>
            <a:off x="0" y="648000"/>
            <a:ext cx="12193200" cy="6210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endParaRPr lang="nl-BE"/>
          </a:p>
        </p:txBody>
      </p:sp>
      <p:sp>
        <p:nvSpPr>
          <p:cNvPr id="8" name="Rechthoek 7"/>
          <p:cNvSpPr/>
          <p:nvPr userDrawn="1"/>
        </p:nvSpPr>
        <p:spPr>
          <a:xfrm>
            <a:off x="0" y="0"/>
            <a:ext cx="12193200" cy="51047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ctrTitle"/>
          </p:nvPr>
        </p:nvSpPr>
        <p:spPr>
          <a:xfrm>
            <a:off x="575999" y="1080000"/>
            <a:ext cx="6096524" cy="4024798"/>
          </a:xfrm>
        </p:spPr>
        <p:txBody>
          <a:bodyPr anchor="ctr" anchorCtr="0">
            <a:normAutofit/>
          </a:bodyPr>
          <a:lstStyle>
            <a:lvl1pPr algn="l">
              <a:defRPr sz="4000" baseline="0">
                <a:solidFill>
                  <a:schemeClr val="bg1"/>
                </a:solidFill>
              </a:defRPr>
            </a:lvl1pPr>
          </a:lstStyle>
          <a:p>
            <a:r>
              <a:rPr lang="en-US" dirty="0"/>
              <a:t>Click to edit Master title style</a:t>
            </a:r>
            <a:endParaRPr lang="nl-NL" dirty="0"/>
          </a:p>
        </p:txBody>
      </p:sp>
      <p:sp>
        <p:nvSpPr>
          <p:cNvPr id="3" name="Ondertitel 2"/>
          <p:cNvSpPr>
            <a:spLocks noGrp="1"/>
          </p:cNvSpPr>
          <p:nvPr>
            <p:ph type="subTitle" idx="1"/>
          </p:nvPr>
        </p:nvSpPr>
        <p:spPr>
          <a:xfrm>
            <a:off x="575999" y="5392801"/>
            <a:ext cx="6096524" cy="730188"/>
          </a:xfrm>
        </p:spPr>
        <p:txBody>
          <a:bodyPr lIns="0" tIns="0" rIns="0" bIns="0"/>
          <a:lstStyle>
            <a:lvl1pPr marL="0" indent="0" algn="l">
              <a:buNone/>
              <a:defRPr sz="24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nl-NL" dirty="0"/>
          </a:p>
        </p:txBody>
      </p:sp>
      <p:sp>
        <p:nvSpPr>
          <p:cNvPr id="5" name="Picture Placeholder 4"/>
          <p:cNvSpPr>
            <a:spLocks noGrp="1"/>
          </p:cNvSpPr>
          <p:nvPr>
            <p:ph type="pic" sz="quarter" idx="10"/>
          </p:nvPr>
        </p:nvSpPr>
        <p:spPr>
          <a:xfrm>
            <a:off x="7248525" y="1654175"/>
            <a:ext cx="4368673" cy="4468813"/>
          </a:xfrm>
        </p:spPr>
        <p:txBody>
          <a:bodyPr/>
          <a:lstStyle/>
          <a:p>
            <a:r>
              <a:rPr lang="en-US"/>
              <a:t>Click icon to add picture</a:t>
            </a:r>
            <a:endParaRPr lang="nl-NL"/>
          </a:p>
        </p:txBody>
      </p:sp>
    </p:spTree>
    <p:extLst>
      <p:ext uri="{BB962C8B-B14F-4D97-AF65-F5344CB8AC3E}">
        <p14:creationId xmlns:p14="http://schemas.microsoft.com/office/powerpoint/2010/main" val="929812690"/>
      </p:ext>
    </p:extLst>
  </p:cSld>
  <p:clrMapOvr>
    <a:masterClrMapping/>
  </p:clrMapOvr>
  <p:extLst>
    <p:ext uri="{DCECCB84-F9BA-43D5-87BE-67443E8EF086}">
      <p15:sldGuideLst xmlns:p15="http://schemas.microsoft.com/office/powerpoint/2012/main">
        <p15:guide id="1" orient="horz" pos="1026">
          <p15:clr>
            <a:srgbClr val="FBAE40"/>
          </p15:clr>
        </p15:guide>
        <p15:guide id="2" pos="4203">
          <p15:clr>
            <a:srgbClr val="FBAE40"/>
          </p15:clr>
        </p15:guide>
        <p15:guide id="3" orient="horz" pos="397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76000" y="812775"/>
            <a:ext cx="11041200" cy="5790288"/>
          </a:xfrm>
        </p:spPr>
        <p:txBody>
          <a:bodyPr/>
          <a:lstStyle>
            <a:lvl1pPr>
              <a:defRPr lang="en-US" dirty="0" smtClean="0">
                <a:solidFill>
                  <a:srgbClr val="000000"/>
                </a:solidFill>
              </a:defRPr>
            </a:lvl1pPr>
            <a:lvl2pPr>
              <a:defRPr lang="en-US" dirty="0" smtClean="0">
                <a:solidFill>
                  <a:srgbClr val="000000"/>
                </a:solidFill>
              </a:defRPr>
            </a:lvl2pPr>
            <a:lvl3pPr>
              <a:defRPr lang="en-US" dirty="0" smtClean="0">
                <a:solidFill>
                  <a:srgbClr val="000000"/>
                </a:solidFill>
              </a:defRPr>
            </a:lvl3pPr>
            <a:lvl4pPr>
              <a:defRPr lang="en-US" dirty="0" smtClean="0">
                <a:solidFill>
                  <a:srgbClr val="000000"/>
                </a:solidFill>
              </a:defRPr>
            </a:lvl4pPr>
            <a:lvl5pPr>
              <a:defRPr lang="nl-NL" dirty="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7" name="Title 6"/>
          <p:cNvSpPr>
            <a:spLocks noGrp="1"/>
          </p:cNvSpPr>
          <p:nvPr>
            <p:ph type="title"/>
          </p:nvPr>
        </p:nvSpPr>
        <p:spPr>
          <a:xfrm>
            <a:off x="575400" y="46165"/>
            <a:ext cx="11041200" cy="742924"/>
          </a:xfrm>
        </p:spPr>
        <p:txBody>
          <a:bodyPr>
            <a:normAutofit/>
          </a:bodyPr>
          <a:lstStyle>
            <a:lvl1pPr>
              <a:defRPr sz="3200">
                <a:solidFill>
                  <a:srgbClr val="000000"/>
                </a:solidFill>
              </a:defRPr>
            </a:lvl1pPr>
          </a:lstStyle>
          <a:p>
            <a:r>
              <a:rPr lang="en-US" dirty="0"/>
              <a:t>Click to edit Master title style</a:t>
            </a:r>
            <a:endParaRPr lang="nl-NL" dirty="0"/>
          </a:p>
        </p:txBody>
      </p:sp>
      <p:sp>
        <p:nvSpPr>
          <p:cNvPr id="8" name="Tijdelijke aanduiding voor datum 3"/>
          <p:cNvSpPr txBox="1">
            <a:spLocks/>
          </p:cNvSpPr>
          <p:nvPr userDrawn="1"/>
        </p:nvSpPr>
        <p:spPr>
          <a:xfrm>
            <a:off x="0" y="6628375"/>
            <a:ext cx="12192000" cy="231250"/>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00" dirty="0">
                <a:solidFill>
                  <a:srgbClr val="5F5F5F"/>
                </a:solidFill>
                <a:effectLst/>
              </a:rPr>
              <a:t>Savvas</a:t>
            </a:r>
            <a:r>
              <a:rPr lang="en-US" sz="1300" baseline="0" dirty="0">
                <a:solidFill>
                  <a:srgbClr val="5F5F5F"/>
                </a:solidFill>
                <a:effectLst/>
              </a:rPr>
              <a:t> Raptis – Foreshock &amp; </a:t>
            </a:r>
            <a:r>
              <a:rPr lang="en-US" sz="1300" baseline="0" dirty="0" err="1">
                <a:solidFill>
                  <a:srgbClr val="5F5F5F"/>
                </a:solidFill>
                <a:effectLst/>
              </a:rPr>
              <a:t>Magnetosheath</a:t>
            </a:r>
            <a:r>
              <a:rPr lang="en-US" sz="1300" baseline="0" dirty="0">
                <a:solidFill>
                  <a:srgbClr val="5F5F5F"/>
                </a:solidFill>
                <a:effectLst/>
              </a:rPr>
              <a:t> Transients</a:t>
            </a:r>
            <a:endParaRPr lang="nl-NL" sz="1300" dirty="0">
              <a:solidFill>
                <a:srgbClr val="5F5F5F"/>
              </a:solidFill>
              <a:effectLst/>
            </a:endParaRPr>
          </a:p>
        </p:txBody>
      </p:sp>
      <p:sp>
        <p:nvSpPr>
          <p:cNvPr id="2" name="TextBox 1"/>
          <p:cNvSpPr txBox="1"/>
          <p:nvPr userDrawn="1"/>
        </p:nvSpPr>
        <p:spPr>
          <a:xfrm>
            <a:off x="177421" y="6349334"/>
            <a:ext cx="184731" cy="369332"/>
          </a:xfrm>
          <a:prstGeom prst="rect">
            <a:avLst/>
          </a:prstGeom>
          <a:noFill/>
        </p:spPr>
        <p:txBody>
          <a:bodyPr wrap="none" rtlCol="0">
            <a:spAutoFit/>
          </a:bodyPr>
          <a:lstStyle/>
          <a:p>
            <a:endParaRPr lang="en-US" dirty="0"/>
          </a:p>
        </p:txBody>
      </p:sp>
      <p:sp>
        <p:nvSpPr>
          <p:cNvPr id="9" name="Tijdelijke aanduiding voor datum 3"/>
          <p:cNvSpPr txBox="1">
            <a:spLocks/>
          </p:cNvSpPr>
          <p:nvPr userDrawn="1"/>
        </p:nvSpPr>
        <p:spPr>
          <a:xfrm>
            <a:off x="8313020" y="6628374"/>
            <a:ext cx="3840480" cy="231253"/>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300" dirty="0">
                <a:solidFill>
                  <a:srgbClr val="5F5F5F"/>
                </a:solidFill>
              </a:rPr>
              <a:t>Solar/</a:t>
            </a:r>
            <a:r>
              <a:rPr lang="en-US" sz="1300" dirty="0" err="1">
                <a:solidFill>
                  <a:srgbClr val="5F5F5F"/>
                </a:solidFill>
              </a:rPr>
              <a:t>Helio</a:t>
            </a:r>
            <a:r>
              <a:rPr lang="en-US" sz="1300" dirty="0">
                <a:solidFill>
                  <a:srgbClr val="5F5F5F"/>
                </a:solidFill>
              </a:rPr>
              <a:t> SRP meeting 2023  |</a:t>
            </a:r>
            <a:r>
              <a:rPr lang="en-US" sz="1300" baseline="0" dirty="0">
                <a:solidFill>
                  <a:srgbClr val="5F5F5F"/>
                </a:solidFill>
              </a:rPr>
              <a:t> 01 Nov 23</a:t>
            </a:r>
            <a:endParaRPr lang="nl-NL" sz="1300" dirty="0">
              <a:solidFill>
                <a:srgbClr val="5F5F5F"/>
              </a:solidFill>
            </a:endParaRPr>
          </a:p>
        </p:txBody>
      </p:sp>
      <p:sp>
        <p:nvSpPr>
          <p:cNvPr id="11" name="Tijdelijke aanduiding voor datum 3"/>
          <p:cNvSpPr txBox="1">
            <a:spLocks/>
          </p:cNvSpPr>
          <p:nvPr userDrawn="1"/>
        </p:nvSpPr>
        <p:spPr>
          <a:xfrm>
            <a:off x="38500" y="6638591"/>
            <a:ext cx="3840480" cy="210819"/>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A71291-1C34-4771-A37E-677F2182E258}" type="slidenum">
              <a:rPr lang="en-US" sz="1300" smtClean="0">
                <a:solidFill>
                  <a:srgbClr val="5F5F5F"/>
                </a:solidFill>
              </a:rPr>
              <a:pPr/>
              <a:t>‹#›</a:t>
            </a:fld>
            <a:endParaRPr lang="en-US" sz="1300" dirty="0">
              <a:solidFill>
                <a:srgbClr val="5F5F5F"/>
              </a:solidFill>
            </a:endParaRPr>
          </a:p>
        </p:txBody>
      </p:sp>
      <p:cxnSp>
        <p:nvCxnSpPr>
          <p:cNvPr id="6" name="Straight Connector 5"/>
          <p:cNvCxnSpPr/>
          <p:nvPr userDrawn="1"/>
        </p:nvCxnSpPr>
        <p:spPr>
          <a:xfrm>
            <a:off x="0" y="6626748"/>
            <a:ext cx="12192000" cy="0"/>
          </a:xfrm>
          <a:prstGeom prst="line">
            <a:avLst/>
          </a:prstGeom>
          <a:ln w="9525">
            <a:solidFill>
              <a:schemeClr val="bg1">
                <a:lumMod val="65000"/>
              </a:schemeClr>
            </a:solidFill>
            <a:prstDash val="soli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154504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76000" y="207036"/>
            <a:ext cx="11041200" cy="1152000"/>
          </a:xfrm>
          <a:prstGeom prst="rect">
            <a:avLst/>
          </a:prstGeom>
        </p:spPr>
        <p:txBody>
          <a:bodyPr vert="horz" lIns="0" tIns="0" rIns="0" bIns="0" rtlCol="0" anchor="ctr" anchorCtr="0">
            <a:normAutofit/>
          </a:bodyPr>
          <a:lstStyle/>
          <a:p>
            <a:r>
              <a:rPr lang="nl-NL" dirty="0"/>
              <a:t>Titelstijl van model bewerken</a:t>
            </a:r>
          </a:p>
        </p:txBody>
      </p:sp>
      <p:sp>
        <p:nvSpPr>
          <p:cNvPr id="3" name="Tijdelijke aanduiding voor tekst 2"/>
          <p:cNvSpPr>
            <a:spLocks noGrp="1"/>
          </p:cNvSpPr>
          <p:nvPr>
            <p:ph type="body" idx="1"/>
          </p:nvPr>
        </p:nvSpPr>
        <p:spPr>
          <a:xfrm>
            <a:off x="576000" y="1656000"/>
            <a:ext cx="11041200" cy="4464000"/>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1440000" y="6210000"/>
            <a:ext cx="720000" cy="648000"/>
          </a:xfrm>
          <a:prstGeom prst="rect">
            <a:avLst/>
          </a:prstGeom>
        </p:spPr>
        <p:txBody>
          <a:bodyPr vert="horz" lIns="0" tIns="0" rIns="0" bIns="0" rtlCol="0" anchor="ctr"/>
          <a:lstStyle>
            <a:lvl1pPr algn="l">
              <a:defRPr sz="1000" baseline="0">
                <a:solidFill>
                  <a:srgbClr val="000000"/>
                </a:solidFill>
                <a:latin typeface="Arial" charset="0"/>
              </a:defRPr>
            </a:lvl1pPr>
          </a:lstStyle>
          <a:p>
            <a:fld id="{07099480-D11A-4789-80EE-022E820CF635}" type="datetime1">
              <a:rPr lang="nl-BE" smtClean="0"/>
              <a:pPr/>
              <a:t>29/09/2026</a:t>
            </a:fld>
            <a:endParaRPr lang="nl-NL" dirty="0"/>
          </a:p>
        </p:txBody>
      </p:sp>
      <p:sp>
        <p:nvSpPr>
          <p:cNvPr id="5" name="Tijdelijke aanduiding voor voettekst 4"/>
          <p:cNvSpPr>
            <a:spLocks noGrp="1"/>
          </p:cNvSpPr>
          <p:nvPr>
            <p:ph type="ftr" sz="quarter" idx="3"/>
          </p:nvPr>
        </p:nvSpPr>
        <p:spPr>
          <a:xfrm>
            <a:off x="6033600" y="6210000"/>
            <a:ext cx="4993200" cy="648000"/>
          </a:xfrm>
          <a:prstGeom prst="rect">
            <a:avLst/>
          </a:prstGeom>
        </p:spPr>
        <p:txBody>
          <a:bodyPr vert="horz" lIns="0" tIns="0" rIns="180000" bIns="0" rtlCol="0" anchor="ctr"/>
          <a:lstStyle>
            <a:lvl1pPr algn="r">
              <a:defRPr lang="en-US" dirty="0" smtClean="0">
                <a:solidFill>
                  <a:srgbClr val="000000"/>
                </a:solidFill>
              </a:defRPr>
            </a:lvl1pPr>
          </a:lstStyle>
          <a:p>
            <a:endParaRPr lang="sv-SE" dirty="0"/>
          </a:p>
        </p:txBody>
      </p:sp>
    </p:spTree>
    <p:extLst>
      <p:ext uri="{BB962C8B-B14F-4D97-AF65-F5344CB8AC3E}">
        <p14:creationId xmlns:p14="http://schemas.microsoft.com/office/powerpoint/2010/main" val="463755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Lst>
  <p:hf sldNum="0" hdr="0" dt="0"/>
  <p:txStyles>
    <p:titleStyle>
      <a:lvl1pPr algn="l" defTabSz="914400" rtl="0" eaLnBrk="1" latinLnBrk="0" hangingPunct="1">
        <a:lnSpc>
          <a:spcPct val="100000"/>
        </a:lnSpc>
        <a:spcBef>
          <a:spcPct val="0"/>
        </a:spcBef>
        <a:buNone/>
        <a:defRPr sz="4000" kern="1200" baseline="0">
          <a:solidFill>
            <a:srgbClr val="000000"/>
          </a:solidFill>
          <a:latin typeface="Arial" charset="0"/>
          <a:ea typeface="+mj-ea"/>
          <a:cs typeface="+mj-cs"/>
        </a:defRPr>
      </a:lvl1pPr>
    </p:titleStyle>
    <p:bodyStyle>
      <a:lvl1pPr marL="228600" indent="-228600" algn="l" defTabSz="914400" rtl="0" eaLnBrk="1" latinLnBrk="0" hangingPunct="1">
        <a:lnSpc>
          <a:spcPct val="100000"/>
        </a:lnSpc>
        <a:spcBef>
          <a:spcPts val="1000"/>
        </a:spcBef>
        <a:buFont typeface="Arial"/>
        <a:buChar char="•"/>
        <a:defRPr sz="2400" kern="1200" baseline="0">
          <a:solidFill>
            <a:srgbClr val="000000"/>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sz="2400" kern="1200" baseline="0">
          <a:solidFill>
            <a:srgbClr val="000000"/>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sz="2000" kern="1200" baseline="0">
          <a:solidFill>
            <a:srgbClr val="000000"/>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sz="1800" kern="1200" baseline="0">
          <a:solidFill>
            <a:srgbClr val="000000"/>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sz="1800" kern="1200" baseline="0">
          <a:solidFill>
            <a:srgbClr val="000000"/>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42" userDrawn="1">
          <p15:clr>
            <a:srgbClr val="F26B43"/>
          </p15:clr>
        </p15:guide>
        <p15:guide id="2" pos="7319" userDrawn="1">
          <p15:clr>
            <a:srgbClr val="F26B43"/>
          </p15:clr>
        </p15:guide>
        <p15:guide id="3" orient="horz" pos="3857" userDrawn="1">
          <p15:clr>
            <a:srgbClr val="F26B43"/>
          </p15:clr>
        </p15:guide>
        <p15:guide id="4" pos="36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76000" y="207036"/>
            <a:ext cx="11041200" cy="1152000"/>
          </a:xfrm>
          <a:prstGeom prst="rect">
            <a:avLst/>
          </a:prstGeom>
        </p:spPr>
        <p:txBody>
          <a:bodyPr vert="horz" lIns="0" tIns="0" rIns="0" bIns="0" rtlCol="0" anchor="ctr" anchorCtr="0">
            <a:normAutofit/>
          </a:bodyPr>
          <a:lstStyle/>
          <a:p>
            <a:r>
              <a:rPr lang="nl-NL" dirty="0"/>
              <a:t>Titelstijl van model bewerken</a:t>
            </a:r>
          </a:p>
        </p:txBody>
      </p:sp>
      <p:sp>
        <p:nvSpPr>
          <p:cNvPr id="3" name="Tijdelijke aanduiding voor tekst 2"/>
          <p:cNvSpPr>
            <a:spLocks noGrp="1"/>
          </p:cNvSpPr>
          <p:nvPr>
            <p:ph type="body" idx="1"/>
          </p:nvPr>
        </p:nvSpPr>
        <p:spPr>
          <a:xfrm>
            <a:off x="576000" y="1656000"/>
            <a:ext cx="11041200" cy="4464000"/>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1440000" y="6210000"/>
            <a:ext cx="720000" cy="648000"/>
          </a:xfrm>
          <a:prstGeom prst="rect">
            <a:avLst/>
          </a:prstGeom>
        </p:spPr>
        <p:txBody>
          <a:bodyPr vert="horz" lIns="0" tIns="0" rIns="0" bIns="0" rtlCol="0" anchor="ctr"/>
          <a:lstStyle>
            <a:lvl1pPr algn="l">
              <a:defRPr sz="1000" baseline="0">
                <a:solidFill>
                  <a:srgbClr val="000000"/>
                </a:solidFill>
                <a:latin typeface="Arial" charset="0"/>
              </a:defRPr>
            </a:lvl1pPr>
          </a:lstStyle>
          <a:p>
            <a:fld id="{07099480-D11A-4789-80EE-022E820CF635}" type="datetime1">
              <a:rPr lang="nl-BE" smtClean="0"/>
              <a:pPr/>
              <a:t>29/09/2026</a:t>
            </a:fld>
            <a:endParaRPr lang="nl-NL" dirty="0"/>
          </a:p>
        </p:txBody>
      </p:sp>
      <p:sp>
        <p:nvSpPr>
          <p:cNvPr id="5" name="Tijdelijke aanduiding voor voettekst 4"/>
          <p:cNvSpPr>
            <a:spLocks noGrp="1"/>
          </p:cNvSpPr>
          <p:nvPr>
            <p:ph type="ftr" sz="quarter" idx="3"/>
          </p:nvPr>
        </p:nvSpPr>
        <p:spPr>
          <a:xfrm>
            <a:off x="6033600" y="6210000"/>
            <a:ext cx="4993200" cy="648000"/>
          </a:xfrm>
          <a:prstGeom prst="rect">
            <a:avLst/>
          </a:prstGeom>
        </p:spPr>
        <p:txBody>
          <a:bodyPr vert="horz" lIns="0" tIns="0" rIns="180000" bIns="0" rtlCol="0" anchor="ctr"/>
          <a:lstStyle>
            <a:lvl1pPr algn="r">
              <a:defRPr lang="en-US" dirty="0" smtClean="0">
                <a:solidFill>
                  <a:srgbClr val="000000"/>
                </a:solidFill>
              </a:defRPr>
            </a:lvl1pPr>
          </a:lstStyle>
          <a:p>
            <a:endParaRPr lang="sv-SE" dirty="0"/>
          </a:p>
        </p:txBody>
      </p:sp>
    </p:spTree>
    <p:extLst>
      <p:ext uri="{BB962C8B-B14F-4D97-AF65-F5344CB8AC3E}">
        <p14:creationId xmlns:p14="http://schemas.microsoft.com/office/powerpoint/2010/main" val="4242466921"/>
      </p:ext>
    </p:extLst>
  </p:cSld>
  <p:clrMap bg1="lt1" tx1="dk1" bg2="lt2" tx2="dk2" accent1="accent1" accent2="accent2" accent3="accent3" accent4="accent4" accent5="accent5" accent6="accent6" hlink="hlink" folHlink="folHlink"/>
  <p:sldLayoutIdLst>
    <p:sldLayoutId id="2147483652" r:id="rId1"/>
    <p:sldLayoutId id="2147483653" r:id="rId2"/>
  </p:sldLayoutIdLst>
  <p:hf sldNum="0" hdr="0" dt="0"/>
  <p:txStyles>
    <p:titleStyle>
      <a:lvl1pPr algn="l" defTabSz="914400" rtl="0" eaLnBrk="1" latinLnBrk="0" hangingPunct="1">
        <a:lnSpc>
          <a:spcPct val="100000"/>
        </a:lnSpc>
        <a:spcBef>
          <a:spcPct val="0"/>
        </a:spcBef>
        <a:buNone/>
        <a:defRPr sz="4000" kern="1200" baseline="0">
          <a:solidFill>
            <a:srgbClr val="000000"/>
          </a:solidFill>
          <a:latin typeface="Arial" charset="0"/>
          <a:ea typeface="+mj-ea"/>
          <a:cs typeface="+mj-cs"/>
        </a:defRPr>
      </a:lvl1pPr>
    </p:titleStyle>
    <p:bodyStyle>
      <a:lvl1pPr marL="228600" indent="-228600" algn="l" defTabSz="914400" rtl="0" eaLnBrk="1" latinLnBrk="0" hangingPunct="1">
        <a:lnSpc>
          <a:spcPct val="100000"/>
        </a:lnSpc>
        <a:spcBef>
          <a:spcPts val="1000"/>
        </a:spcBef>
        <a:buFont typeface="Arial"/>
        <a:buChar char="•"/>
        <a:defRPr sz="2400" kern="1200" baseline="0">
          <a:solidFill>
            <a:srgbClr val="000000"/>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sz="2400" kern="1200" baseline="0">
          <a:solidFill>
            <a:srgbClr val="000000"/>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sz="2000" kern="1200" baseline="0">
          <a:solidFill>
            <a:srgbClr val="000000"/>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sz="1800" kern="1200" baseline="0">
          <a:solidFill>
            <a:srgbClr val="000000"/>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sz="1800" kern="1200" baseline="0">
          <a:solidFill>
            <a:srgbClr val="000000"/>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42">
          <p15:clr>
            <a:srgbClr val="F26B43"/>
          </p15:clr>
        </p15:guide>
        <p15:guide id="2" pos="7319">
          <p15:clr>
            <a:srgbClr val="F26B43"/>
          </p15:clr>
        </p15:guide>
        <p15:guide id="3" orient="horz" pos="3857">
          <p15:clr>
            <a:srgbClr val="F26B43"/>
          </p15:clr>
        </p15:guide>
        <p15:guide id="4" pos="36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savvas.raptis@jhuapl.edu"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hyperlink" Target="https://savvasraptis.github.io/"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emf"/><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2.emf"/><Relationship Id="rId4" Type="http://schemas.openxmlformats.org/officeDocument/2006/relationships/image" Target="../media/image21.emf"/></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9.png"/><Relationship Id="rId3" Type="http://schemas.openxmlformats.org/officeDocument/2006/relationships/image" Target="../media/image23.emf"/><Relationship Id="rId7" Type="http://schemas.openxmlformats.org/officeDocument/2006/relationships/image" Target="../media/image25.emf"/><Relationship Id="rId12"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0.png"/><Relationship Id="rId11" Type="http://schemas.openxmlformats.org/officeDocument/2006/relationships/image" Target="../media/image13.png"/><Relationship Id="rId5" Type="http://schemas.openxmlformats.org/officeDocument/2006/relationships/image" Target="../media/image24.emf"/><Relationship Id="rId10" Type="http://schemas.openxmlformats.org/officeDocument/2006/relationships/image" Target="../media/image12.png"/><Relationship Id="rId4" Type="http://schemas.openxmlformats.org/officeDocument/2006/relationships/image" Target="../media/image200.png"/><Relationship Id="rId9" Type="http://schemas.openxmlformats.org/officeDocument/2006/relationships/image" Target="../media/image27.png"/><Relationship Id="rId14" Type="http://schemas.openxmlformats.org/officeDocument/2006/relationships/image" Target="../media/image300.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0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NUL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hyperlink" Target="https://www.zooniverse.org/projects/vickitoyedens/shock-detectives"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780.png"/><Relationship Id="rId4" Type="http://schemas.openxmlformats.org/officeDocument/2006/relationships/image" Target="../media/image46.emf"/></Relationships>
</file>

<file path=ppt/slides/_rels/slide2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2.emf"/><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9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8.png"/><Relationship Id="rId4" Type="http://schemas.openxmlformats.org/officeDocument/2006/relationships/image" Target="../media/image22.emf"/></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tiff"/></Relationships>
</file>

<file path=ppt/slides/_rels/slide36.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58.png"/><Relationship Id="rId7" Type="http://schemas.openxmlformats.org/officeDocument/2006/relationships/image" Target="../media/image23.emf"/><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10" Type="http://schemas.openxmlformats.org/officeDocument/2006/relationships/image" Target="NULL"/><Relationship Id="rId4" Type="http://schemas.openxmlformats.org/officeDocument/2006/relationships/image" Target="../media/image59.png"/><Relationship Id="rId9" Type="http://schemas.openxmlformats.org/officeDocument/2006/relationships/image" Target="../media/image24.emf"/></Relationships>
</file>

<file path=ppt/slides/_rels/slide38.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4.tiff"/><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66.jpeg"/><Relationship Id="rId4" Type="http://schemas.openxmlformats.org/officeDocument/2006/relationships/image" Target="../media/image65.tiff"/></Relationships>
</file>

<file path=ppt/slides/_rels/slide4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communities.springernature.com/posts/shocks-acceleration-electrons-from-sun-to-earth"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42.xml.rels><?xml version="1.0" encoding="UTF-8" standalone="yes"?>
<Relationships xmlns="http://schemas.openxmlformats.org/package/2006/relationships"><Relationship Id="rId3" Type="http://schemas.openxmlformats.org/officeDocument/2006/relationships/image" Target="../media/image71.tif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7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B42B9-2C4A-434B-810C-97BD7591E6D4}"/>
              </a:ext>
            </a:extLst>
          </p:cNvPr>
          <p:cNvSpPr>
            <a:spLocks noGrp="1"/>
          </p:cNvSpPr>
          <p:nvPr>
            <p:ph type="ctrTitle"/>
          </p:nvPr>
        </p:nvSpPr>
        <p:spPr>
          <a:xfrm>
            <a:off x="685800" y="1931143"/>
            <a:ext cx="9312965" cy="1650257"/>
          </a:xfrm>
        </p:spPr>
        <p:txBody>
          <a:bodyPr>
            <a:normAutofit fontScale="90000"/>
          </a:bodyPr>
          <a:lstStyle/>
          <a:p>
            <a:r>
              <a:rPr lang="en-US" dirty="0"/>
              <a:t>Recent Advancements in Transient Processes and Particle Energization at Planetary Bow Shocks</a:t>
            </a:r>
            <a:endParaRPr lang="en-US" dirty="0">
              <a:solidFill>
                <a:srgbClr val="0005FF"/>
              </a:solidFill>
            </a:endParaRPr>
          </a:p>
        </p:txBody>
      </p:sp>
      <p:sp>
        <p:nvSpPr>
          <p:cNvPr id="4" name="Text Placeholder 3">
            <a:extLst>
              <a:ext uri="{FF2B5EF4-FFF2-40B4-BE49-F238E27FC236}">
                <a16:creationId xmlns:a16="http://schemas.microsoft.com/office/drawing/2014/main" id="{E75DD875-1502-9F4F-B75E-289A7CE3193E}"/>
              </a:ext>
            </a:extLst>
          </p:cNvPr>
          <p:cNvSpPr>
            <a:spLocks noGrp="1"/>
          </p:cNvSpPr>
          <p:nvPr>
            <p:ph type="body" sz="quarter" idx="13"/>
          </p:nvPr>
        </p:nvSpPr>
        <p:spPr>
          <a:xfrm>
            <a:off x="685800" y="3903803"/>
            <a:ext cx="10780986" cy="1650257"/>
          </a:xfrm>
        </p:spPr>
        <p:txBody>
          <a:bodyPr>
            <a:normAutofit/>
          </a:bodyPr>
          <a:lstStyle/>
          <a:p>
            <a:r>
              <a:rPr lang="en-US" sz="1300" b="1" dirty="0">
                <a:solidFill>
                  <a:srgbClr val="000000"/>
                </a:solidFill>
              </a:rPr>
              <a:t>Savvas Raptis</a:t>
            </a:r>
          </a:p>
          <a:p>
            <a:endParaRPr lang="en-US" sz="1300" baseline="30000" dirty="0">
              <a:solidFill>
                <a:srgbClr val="000000"/>
              </a:solidFill>
            </a:endParaRPr>
          </a:p>
          <a:p>
            <a:r>
              <a:rPr lang="en-US" sz="1300" dirty="0">
                <a:solidFill>
                  <a:srgbClr val="000000"/>
                </a:solidFill>
              </a:rPr>
              <a:t>JHU/APL, Laurel, MD, USA</a:t>
            </a:r>
          </a:p>
          <a:p>
            <a:endParaRPr lang="en-US" sz="1300" dirty="0">
              <a:solidFill>
                <a:srgbClr val="000000"/>
              </a:solidFill>
            </a:endParaRPr>
          </a:p>
          <a:p>
            <a:endParaRPr lang="en-US" sz="1300" dirty="0">
              <a:solidFill>
                <a:srgbClr val="000000"/>
              </a:solidFill>
            </a:endParaRPr>
          </a:p>
          <a:p>
            <a:endParaRPr lang="en-US" sz="1300" dirty="0">
              <a:solidFill>
                <a:srgbClr val="000000"/>
              </a:solidFill>
            </a:endParaRPr>
          </a:p>
        </p:txBody>
      </p:sp>
      <p:sp>
        <p:nvSpPr>
          <p:cNvPr id="6" name="Rectangle 5">
            <a:extLst>
              <a:ext uri="{FF2B5EF4-FFF2-40B4-BE49-F238E27FC236}">
                <a16:creationId xmlns:a16="http://schemas.microsoft.com/office/drawing/2014/main" id="{49CA71CF-1C64-249F-6546-045575077414}"/>
              </a:ext>
            </a:extLst>
          </p:cNvPr>
          <p:cNvSpPr/>
          <p:nvPr/>
        </p:nvSpPr>
        <p:spPr>
          <a:xfrm>
            <a:off x="685800" y="5550097"/>
            <a:ext cx="184731" cy="369332"/>
          </a:xfrm>
          <a:prstGeom prst="rect">
            <a:avLst/>
          </a:prstGeom>
        </p:spPr>
        <p:txBody>
          <a:bodyPr wrap="none">
            <a:spAutoFit/>
          </a:bodyPr>
          <a:lstStyle/>
          <a:p>
            <a:endParaRPr lang="en-US" dirty="0"/>
          </a:p>
        </p:txBody>
      </p:sp>
      <p:sp>
        <p:nvSpPr>
          <p:cNvPr id="3" name="TextBox 2">
            <a:extLst>
              <a:ext uri="{FF2B5EF4-FFF2-40B4-BE49-F238E27FC236}">
                <a16:creationId xmlns:a16="http://schemas.microsoft.com/office/drawing/2014/main" id="{D4ADF6A3-D175-9224-DF72-D7267B7D9BAB}"/>
              </a:ext>
            </a:extLst>
          </p:cNvPr>
          <p:cNvSpPr txBox="1"/>
          <p:nvPr/>
        </p:nvSpPr>
        <p:spPr>
          <a:xfrm>
            <a:off x="0" y="6542340"/>
            <a:ext cx="4695516" cy="307777"/>
          </a:xfrm>
          <a:prstGeom prst="rect">
            <a:avLst/>
          </a:prstGeom>
          <a:noFill/>
          <a:ln w="19050">
            <a:noFill/>
          </a:ln>
        </p:spPr>
        <p:txBody>
          <a:bodyPr wrap="none" rtlCol="0">
            <a:spAutoFit/>
          </a:bodyPr>
          <a:lstStyle/>
          <a:p>
            <a:r>
              <a:rPr lang="en-US" sz="1400" dirty="0">
                <a:solidFill>
                  <a:schemeClr val="tx2">
                    <a:lumMod val="75000"/>
                  </a:schemeClr>
                </a:solidFill>
                <a:hlinkClick r:id="rId3"/>
              </a:rPr>
              <a:t>savvas.raptis@jhuapl.edu</a:t>
            </a:r>
            <a:r>
              <a:rPr lang="en-US" sz="1400" dirty="0">
                <a:solidFill>
                  <a:schemeClr val="tx2">
                    <a:lumMod val="75000"/>
                  </a:schemeClr>
                </a:solidFill>
              </a:rPr>
              <a:t> / </a:t>
            </a:r>
            <a:r>
              <a:rPr lang="en-US" sz="1400" dirty="0">
                <a:solidFill>
                  <a:schemeClr val="tx2">
                    <a:lumMod val="75000"/>
                  </a:schemeClr>
                </a:solidFill>
                <a:hlinkClick r:id="rId4"/>
              </a:rPr>
              <a:t>https://savvasraptis.github.io</a:t>
            </a:r>
            <a:r>
              <a:rPr lang="en-US" sz="1400" dirty="0">
                <a:solidFill>
                  <a:schemeClr val="tx2">
                    <a:lumMod val="75000"/>
                  </a:schemeClr>
                </a:solidFill>
              </a:rPr>
              <a:t> </a:t>
            </a:r>
          </a:p>
        </p:txBody>
      </p:sp>
      <p:sp>
        <p:nvSpPr>
          <p:cNvPr id="12" name="TextBox 11">
            <a:extLst>
              <a:ext uri="{FF2B5EF4-FFF2-40B4-BE49-F238E27FC236}">
                <a16:creationId xmlns:a16="http://schemas.microsoft.com/office/drawing/2014/main" id="{69186907-DF92-86BC-35F8-F3568268F840}"/>
              </a:ext>
            </a:extLst>
          </p:cNvPr>
          <p:cNvSpPr txBox="1"/>
          <p:nvPr/>
        </p:nvSpPr>
        <p:spPr>
          <a:xfrm>
            <a:off x="6711355" y="5700489"/>
            <a:ext cx="5480645" cy="1092607"/>
          </a:xfrm>
          <a:prstGeom prst="rect">
            <a:avLst/>
          </a:prstGeom>
          <a:noFill/>
        </p:spPr>
        <p:txBody>
          <a:bodyPr wrap="square">
            <a:spAutoFit/>
          </a:bodyPr>
          <a:lstStyle/>
          <a:p>
            <a:r>
              <a:rPr lang="en-US" sz="1300" u="sng" dirty="0">
                <a:solidFill>
                  <a:srgbClr val="000000"/>
                </a:solidFill>
              </a:rPr>
              <a:t>Thanks to collaborators and friends</a:t>
            </a:r>
            <a:r>
              <a:rPr lang="en-US" sz="1300" dirty="0">
                <a:solidFill>
                  <a:srgbClr val="000000"/>
                </a:solidFill>
              </a:rPr>
              <a:t>: Drew L. Turner, Ahmad Lalti, Martin Lindberg, Damiano Caprioli, George Clark, Terry Liu, Jamey R. Szalay, Lynn Wilson III, Imogen Gingell, Ying Zou, Ivan Vasko, Colby C. Haggerty, Yufei Zhou, David Sibeck, Primoz </a:t>
            </a:r>
            <a:r>
              <a:rPr lang="en-US" sz="1300" dirty="0" err="1">
                <a:solidFill>
                  <a:srgbClr val="000000"/>
                </a:solidFill>
              </a:rPr>
              <a:t>Kajdic</a:t>
            </a:r>
            <a:r>
              <a:rPr lang="en-US" sz="1300" dirty="0">
                <a:solidFill>
                  <a:srgbClr val="000000"/>
                </a:solidFill>
              </a:rPr>
              <a:t>, Adnane Osmane, Ian Cohen, Philippe Escoubet, and more</a:t>
            </a:r>
          </a:p>
        </p:txBody>
      </p:sp>
    </p:spTree>
    <p:extLst>
      <p:ext uri="{BB962C8B-B14F-4D97-AF65-F5344CB8AC3E}">
        <p14:creationId xmlns:p14="http://schemas.microsoft.com/office/powerpoint/2010/main" val="2267197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Earth’s </a:t>
            </a:r>
            <a:r>
              <a:rPr lang="en-US" dirty="0" err="1"/>
              <a:t>Qpar</a:t>
            </a:r>
            <a:r>
              <a:rPr lang="en-US" dirty="0"/>
              <a:t> bow shock and foreshock</a:t>
            </a:r>
            <a:endParaRPr lang="sv-SE" dirty="0"/>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F2A1A45-983A-DE9C-5C79-A587F0546346}"/>
                  </a:ext>
                </a:extLst>
              </p:cNvPr>
              <p:cNvSpPr txBox="1"/>
              <p:nvPr/>
            </p:nvSpPr>
            <p:spPr>
              <a:xfrm>
                <a:off x="6585564" y="2787267"/>
                <a:ext cx="5668003" cy="2585323"/>
              </a:xfrm>
              <a:prstGeom prst="rect">
                <a:avLst/>
              </a:prstGeom>
              <a:noFill/>
            </p:spPr>
            <p:txBody>
              <a:bodyPr wrap="square" rtlCol="0">
                <a:spAutoFit/>
              </a:bodyPr>
              <a:lstStyle/>
              <a:p>
                <a:pPr algn="ctr"/>
                <a:r>
                  <a:rPr lang="en-US" dirty="0">
                    <a:solidFill>
                      <a:srgbClr val="0070C0"/>
                    </a:solidFill>
                  </a:rPr>
                  <a:t>Qpar shocks (</a:t>
                </a:r>
                <a14:m>
                  <m:oMath xmlns:m="http://schemas.openxmlformats.org/officeDocument/2006/math">
                    <m:sSub>
                      <m:sSubPr>
                        <m:ctrlPr>
                          <a:rPr lang="el-GR" b="0" i="1" dirty="0" smtClean="0">
                            <a:solidFill>
                              <a:srgbClr val="0070C0"/>
                            </a:solidFill>
                            <a:latin typeface="Cambria Math" panose="02040503050406030204" pitchFamily="18" charset="0"/>
                          </a:rPr>
                        </m:ctrlPr>
                      </m:sSubPr>
                      <m:e>
                        <m:r>
                          <a:rPr lang="el-GR" b="0" i="1" dirty="0" smtClean="0">
                            <a:solidFill>
                              <a:srgbClr val="0070C0"/>
                            </a:solidFill>
                            <a:latin typeface="Cambria Math" panose="02040503050406030204" pitchFamily="18" charset="0"/>
                          </a:rPr>
                          <m:t>𝜃</m:t>
                        </m:r>
                      </m:e>
                      <m:sub>
                        <m:r>
                          <a:rPr lang="en-US" b="0" i="1" dirty="0" smtClean="0">
                            <a:solidFill>
                              <a:srgbClr val="0070C0"/>
                            </a:solidFill>
                            <a:latin typeface="Cambria Math" panose="02040503050406030204" pitchFamily="18" charset="0"/>
                          </a:rPr>
                          <m:t>𝐵𝑛</m:t>
                        </m:r>
                      </m:sub>
                    </m:sSub>
                    <m:r>
                      <a:rPr lang="en-US" b="0" i="1" dirty="0" smtClean="0">
                        <a:solidFill>
                          <a:srgbClr val="0070C0"/>
                        </a:solidFill>
                        <a:latin typeface="Cambria Math" panose="02040503050406030204" pitchFamily="18" charset="0"/>
                      </a:rPr>
                      <m:t>&lt;~</m:t>
                    </m:r>
                    <m:sSup>
                      <m:sSupPr>
                        <m:ctrlPr>
                          <a:rPr lang="en-US" b="0" i="1" dirty="0" smtClean="0">
                            <a:solidFill>
                              <a:srgbClr val="0070C0"/>
                            </a:solidFill>
                            <a:latin typeface="Cambria Math" panose="02040503050406030204" pitchFamily="18" charset="0"/>
                          </a:rPr>
                        </m:ctrlPr>
                      </m:sSupPr>
                      <m:e>
                        <m:r>
                          <a:rPr lang="en-US" b="0" i="1" dirty="0" smtClean="0">
                            <a:solidFill>
                              <a:srgbClr val="0070C0"/>
                            </a:solidFill>
                            <a:latin typeface="Cambria Math" panose="02040503050406030204" pitchFamily="18" charset="0"/>
                          </a:rPr>
                          <m:t>45</m:t>
                        </m:r>
                      </m:e>
                      <m:sup>
                        <m:r>
                          <a:rPr lang="en-US" b="0" i="1" dirty="0">
                            <a:solidFill>
                              <a:srgbClr val="0070C0"/>
                            </a:solidFill>
                            <a:latin typeface="Cambria Math" panose="02040503050406030204" pitchFamily="18" charset="0"/>
                            <a:ea typeface="Cambria Math" panose="02040503050406030204" pitchFamily="18" charset="0"/>
                          </a:rPr>
                          <m:t>∘</m:t>
                        </m:r>
                      </m:sup>
                    </m:sSup>
                    <m:r>
                      <a:rPr lang="en-US" b="0" i="1" dirty="0" smtClean="0">
                        <a:solidFill>
                          <a:srgbClr val="0070C0"/>
                        </a:solidFill>
                        <a:latin typeface="Cambria Math" panose="02040503050406030204" pitchFamily="18" charset="0"/>
                      </a:rPr>
                      <m:t>⁡</m:t>
                    </m:r>
                  </m:oMath>
                </a14:m>
                <a:r>
                  <a:rPr lang="en-US" dirty="0">
                    <a:solidFill>
                      <a:srgbClr val="0070C0"/>
                    </a:solidFill>
                  </a:rPr>
                  <a:t>)</a:t>
                </a:r>
              </a:p>
              <a:p>
                <a:pPr algn="ctr"/>
                <a:endParaRPr lang="en-US" u="sng" dirty="0"/>
              </a:p>
              <a:p>
                <a:pPr marL="285750" indent="-285750">
                  <a:buFontTx/>
                  <a:buChar char="-"/>
                </a:pPr>
                <a:r>
                  <a:rPr lang="en-US" dirty="0">
                    <a:solidFill>
                      <a:schemeClr val="tx1">
                        <a:lumMod val="50000"/>
                      </a:schemeClr>
                    </a:solidFill>
                  </a:rPr>
                  <a:t>Very </a:t>
                </a:r>
                <a:r>
                  <a:rPr lang="en-US" b="1" dirty="0">
                    <a:solidFill>
                      <a:schemeClr val="tx1">
                        <a:lumMod val="50000"/>
                      </a:schemeClr>
                    </a:solidFill>
                  </a:rPr>
                  <a:t>efficient particle accelerators</a:t>
                </a:r>
              </a:p>
              <a:p>
                <a:pPr marL="285750" indent="-285750">
                  <a:buFontTx/>
                  <a:buChar char="-"/>
                </a:pPr>
                <a:r>
                  <a:rPr lang="en-US" b="1" dirty="0">
                    <a:solidFill>
                      <a:srgbClr val="FF0000"/>
                    </a:solidFill>
                  </a:rPr>
                  <a:t>Transient phenomena </a:t>
                </a:r>
                <a:r>
                  <a:rPr lang="en-US" i="1" dirty="0">
                    <a:solidFill>
                      <a:srgbClr val="000000"/>
                    </a:solidFill>
                  </a:rPr>
                  <a:t>upstream and downstream</a:t>
                </a:r>
              </a:p>
              <a:p>
                <a:pPr marL="285750" indent="-285750">
                  <a:buFontTx/>
                  <a:buChar char="-"/>
                </a:pPr>
                <a:r>
                  <a:rPr lang="en-US" dirty="0">
                    <a:solidFill>
                      <a:srgbClr val="000000"/>
                    </a:solidFill>
                  </a:rPr>
                  <a:t>ULF waves upstream and downstream</a:t>
                </a:r>
              </a:p>
              <a:p>
                <a:pPr marL="285750" indent="-285750">
                  <a:buFontTx/>
                  <a:buChar char="-"/>
                </a:pPr>
                <a:r>
                  <a:rPr lang="en-US" dirty="0">
                    <a:solidFill>
                      <a:srgbClr val="000000"/>
                    </a:solidFill>
                  </a:rPr>
                  <a:t>Kinetic plasma physics</a:t>
                </a:r>
              </a:p>
              <a:p>
                <a:pPr marL="285750" indent="-285750">
                  <a:buFontTx/>
                  <a:buChar char="-"/>
                </a:pPr>
                <a:r>
                  <a:rPr lang="en-US" dirty="0">
                    <a:solidFill>
                      <a:srgbClr val="000000"/>
                    </a:solidFill>
                  </a:rPr>
                  <a:t>Wave particle interaction</a:t>
                </a:r>
              </a:p>
              <a:p>
                <a:pPr marL="285750" indent="-285750">
                  <a:buFontTx/>
                  <a:buChar char="-"/>
                </a:pPr>
                <a:r>
                  <a:rPr lang="en-US" dirty="0">
                    <a:solidFill>
                      <a:srgbClr val="000000"/>
                    </a:solidFill>
                  </a:rPr>
                  <a:t>Turbulence</a:t>
                </a:r>
              </a:p>
              <a:p>
                <a:pPr marL="285750" indent="-285750">
                  <a:buFontTx/>
                  <a:buChar char="-"/>
                </a:pPr>
                <a:r>
                  <a:rPr lang="en-US" dirty="0">
                    <a:solidFill>
                      <a:srgbClr val="000000"/>
                    </a:solidFill>
                  </a:rPr>
                  <a:t>Current sheets &amp; reconnection</a:t>
                </a:r>
              </a:p>
            </p:txBody>
          </p:sp>
        </mc:Choice>
        <mc:Fallback xmlns="">
          <p:sp>
            <p:nvSpPr>
              <p:cNvPr id="12" name="TextBox 11">
                <a:extLst>
                  <a:ext uri="{FF2B5EF4-FFF2-40B4-BE49-F238E27FC236}">
                    <a16:creationId xmlns:a16="http://schemas.microsoft.com/office/drawing/2014/main" id="{AF2A1A45-983A-DE9C-5C79-A587F0546346}"/>
                  </a:ext>
                </a:extLst>
              </p:cNvPr>
              <p:cNvSpPr txBox="1">
                <a:spLocks noRot="1" noChangeAspect="1" noMove="1" noResize="1" noEditPoints="1" noAdjustHandles="1" noChangeArrowheads="1" noChangeShapeType="1" noTextEdit="1"/>
              </p:cNvSpPr>
              <p:nvPr/>
            </p:nvSpPr>
            <p:spPr>
              <a:xfrm>
                <a:off x="6585564" y="2787267"/>
                <a:ext cx="5668003" cy="2585323"/>
              </a:xfrm>
              <a:prstGeom prst="rect">
                <a:avLst/>
              </a:prstGeom>
              <a:blipFill>
                <a:blip r:embed="rId3"/>
                <a:stretch>
                  <a:fillRect l="-671" t="-980" b="-2941"/>
                </a:stretch>
              </a:blipFill>
            </p:spPr>
            <p:txBody>
              <a:bodyPr/>
              <a:lstStyle/>
              <a:p>
                <a:r>
                  <a:rPr lang="en-US">
                    <a:noFill/>
                  </a:rPr>
                  <a:t> </a:t>
                </a:r>
              </a:p>
            </p:txBody>
          </p:sp>
        </mc:Fallback>
      </mc:AlternateContent>
      <p:pic>
        <p:nvPicPr>
          <p:cNvPr id="5124" name="Picture 4">
            <a:extLst>
              <a:ext uri="{FF2B5EF4-FFF2-40B4-BE49-F238E27FC236}">
                <a16:creationId xmlns:a16="http://schemas.microsoft.com/office/drawing/2014/main" id="{20E6EB32-A520-F36E-416E-80644464466C}"/>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87979" y="703530"/>
            <a:ext cx="5785006" cy="5767650"/>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a:extLst>
              <a:ext uri="{FF2B5EF4-FFF2-40B4-BE49-F238E27FC236}">
                <a16:creationId xmlns:a16="http://schemas.microsoft.com/office/drawing/2014/main" id="{CEBAAEA0-EE50-C244-4BF2-84A9FE08A2D1}"/>
              </a:ext>
            </a:extLst>
          </p:cNvPr>
          <p:cNvCxnSpPr>
            <a:cxnSpLocks/>
          </p:cNvCxnSpPr>
          <p:nvPr/>
        </p:nvCxnSpPr>
        <p:spPr>
          <a:xfrm flipH="1">
            <a:off x="3160773" y="3057589"/>
            <a:ext cx="4790531" cy="90600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79237BF6-AFE2-9E84-F047-D26135EAB476}"/>
              </a:ext>
            </a:extLst>
          </p:cNvPr>
          <p:cNvPicPr>
            <a:picLocks noChangeAspect="1"/>
          </p:cNvPicPr>
          <p:nvPr/>
        </p:nvPicPr>
        <p:blipFill>
          <a:blip r:embed="rId5"/>
          <a:stretch>
            <a:fillRect/>
          </a:stretch>
        </p:blipFill>
        <p:spPr>
          <a:xfrm>
            <a:off x="7061896" y="1003918"/>
            <a:ext cx="4715337" cy="1545704"/>
          </a:xfrm>
          <a:prstGeom prst="rect">
            <a:avLst/>
          </a:prstGeom>
        </p:spPr>
      </p:pic>
      <p:sp>
        <p:nvSpPr>
          <p:cNvPr id="8" name="TextBox 7">
            <a:extLst>
              <a:ext uri="{FF2B5EF4-FFF2-40B4-BE49-F238E27FC236}">
                <a16:creationId xmlns:a16="http://schemas.microsoft.com/office/drawing/2014/main" id="{2A57DB00-35CF-CDB9-BB52-61FE128CCF08}"/>
              </a:ext>
            </a:extLst>
          </p:cNvPr>
          <p:cNvSpPr txBox="1"/>
          <p:nvPr/>
        </p:nvSpPr>
        <p:spPr>
          <a:xfrm>
            <a:off x="6472985" y="6128337"/>
            <a:ext cx="5668003" cy="461665"/>
          </a:xfrm>
          <a:prstGeom prst="rect">
            <a:avLst/>
          </a:prstGeom>
          <a:noFill/>
        </p:spPr>
        <p:txBody>
          <a:bodyPr wrap="square">
            <a:spAutoFit/>
          </a:bodyPr>
          <a:lstStyle/>
          <a:p>
            <a:pPr algn="ctr"/>
            <a:r>
              <a:rPr lang="en-US" sz="1200" dirty="0">
                <a:solidFill>
                  <a:srgbClr val="000000"/>
                </a:solidFill>
              </a:rPr>
              <a:t>*Astro references on </a:t>
            </a:r>
            <a:r>
              <a:rPr lang="en-US" sz="1200" dirty="0" err="1">
                <a:solidFill>
                  <a:srgbClr val="000000"/>
                </a:solidFill>
              </a:rPr>
              <a:t>Qpar</a:t>
            </a:r>
            <a:r>
              <a:rPr lang="en-US" sz="1200" dirty="0">
                <a:solidFill>
                  <a:srgbClr val="000000"/>
                </a:solidFill>
              </a:rPr>
              <a:t> importance for supernovas: </a:t>
            </a:r>
          </a:p>
          <a:p>
            <a:pPr algn="ctr"/>
            <a:r>
              <a:rPr lang="en-US" sz="1200" dirty="0">
                <a:solidFill>
                  <a:srgbClr val="000000"/>
                </a:solidFill>
              </a:rPr>
              <a:t>Caprioli+2014, Giuffrida+2022, Vink+2024, McGinness+2026</a:t>
            </a:r>
          </a:p>
        </p:txBody>
      </p:sp>
    </p:spTree>
    <p:extLst>
      <p:ext uri="{BB962C8B-B14F-4D97-AF65-F5344CB8AC3E}">
        <p14:creationId xmlns:p14="http://schemas.microsoft.com/office/powerpoint/2010/main" val="4284314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2AB95-DB10-8546-75D5-6DCE91AACE0A}"/>
              </a:ext>
            </a:extLst>
          </p:cNvPr>
          <p:cNvSpPr>
            <a:spLocks noGrp="1"/>
          </p:cNvSpPr>
          <p:nvPr>
            <p:ph type="title"/>
          </p:nvPr>
        </p:nvSpPr>
        <p:spPr/>
        <p:txBody>
          <a:bodyPr/>
          <a:lstStyle/>
          <a:p>
            <a:r>
              <a:rPr lang="en-US" dirty="0"/>
              <a:t>What is a Dayside Transient?</a:t>
            </a:r>
          </a:p>
        </p:txBody>
      </p:sp>
      <p:sp>
        <p:nvSpPr>
          <p:cNvPr id="3" name="Content Placeholder 2">
            <a:extLst>
              <a:ext uri="{FF2B5EF4-FFF2-40B4-BE49-F238E27FC236}">
                <a16:creationId xmlns:a16="http://schemas.microsoft.com/office/drawing/2014/main" id="{10741B11-0F89-C442-5989-17E2B8CE7F55}"/>
              </a:ext>
            </a:extLst>
          </p:cNvPr>
          <p:cNvSpPr>
            <a:spLocks noGrp="1"/>
          </p:cNvSpPr>
          <p:nvPr>
            <p:ph idx="1"/>
          </p:nvPr>
        </p:nvSpPr>
        <p:spPr>
          <a:xfrm>
            <a:off x="7267663" y="1411741"/>
            <a:ext cx="4924337" cy="5243701"/>
          </a:xfrm>
        </p:spPr>
        <p:txBody>
          <a:bodyPr>
            <a:noAutofit/>
          </a:bodyPr>
          <a:lstStyle/>
          <a:p>
            <a:r>
              <a:rPr lang="en-US" sz="1500" dirty="0">
                <a:solidFill>
                  <a:srgbClr val="DDDDDD"/>
                </a:solidFill>
              </a:rPr>
              <a:t>Global (Solar): </a:t>
            </a:r>
          </a:p>
          <a:p>
            <a:pPr lvl="1"/>
            <a:r>
              <a:rPr lang="en-US" sz="1500" dirty="0">
                <a:solidFill>
                  <a:srgbClr val="DDDDDD"/>
                </a:solidFill>
              </a:rPr>
              <a:t>Coronal Mass Ejection (CME)</a:t>
            </a:r>
          </a:p>
          <a:p>
            <a:pPr lvl="1"/>
            <a:r>
              <a:rPr lang="en-US" sz="1500" dirty="0">
                <a:solidFill>
                  <a:srgbClr val="DDDDDD"/>
                </a:solidFill>
              </a:rPr>
              <a:t>High-Speed Stream (HSS)</a:t>
            </a:r>
          </a:p>
          <a:p>
            <a:pPr lvl="1"/>
            <a:r>
              <a:rPr lang="en-US" sz="1500" dirty="0">
                <a:solidFill>
                  <a:srgbClr val="DDDDDD"/>
                </a:solidFill>
              </a:rPr>
              <a:t>Pressure Pulse / IP Shocks</a:t>
            </a:r>
          </a:p>
          <a:p>
            <a:r>
              <a:rPr lang="en-US" sz="1500" dirty="0">
                <a:solidFill>
                  <a:srgbClr val="DDDDDD"/>
                </a:solidFill>
              </a:rPr>
              <a:t>Fluid scale: </a:t>
            </a:r>
          </a:p>
          <a:p>
            <a:pPr lvl="1"/>
            <a:r>
              <a:rPr lang="en-US" sz="1500" dirty="0">
                <a:solidFill>
                  <a:srgbClr val="DDDDDD"/>
                </a:solidFill>
              </a:rPr>
              <a:t>Flux Transfer Event (FTE)</a:t>
            </a:r>
          </a:p>
          <a:p>
            <a:pPr lvl="1"/>
            <a:r>
              <a:rPr lang="en-US" sz="1500" dirty="0">
                <a:solidFill>
                  <a:srgbClr val="DDDDDD"/>
                </a:solidFill>
              </a:rPr>
              <a:t>Magnetopause (bursty) Reconnection</a:t>
            </a:r>
          </a:p>
          <a:p>
            <a:r>
              <a:rPr lang="en-US" sz="1500" dirty="0">
                <a:solidFill>
                  <a:srgbClr val="0070C0"/>
                </a:solidFill>
              </a:rPr>
              <a:t>Mesoscale: </a:t>
            </a:r>
          </a:p>
          <a:p>
            <a:pPr lvl="1"/>
            <a:r>
              <a:rPr lang="en-US" sz="1500" dirty="0"/>
              <a:t>Hot Flow Anomalies (HFAs)</a:t>
            </a:r>
          </a:p>
          <a:p>
            <a:pPr lvl="1"/>
            <a:r>
              <a:rPr lang="en-US" sz="1500" dirty="0"/>
              <a:t>Foreshock Bubbles (FBs)</a:t>
            </a:r>
          </a:p>
          <a:p>
            <a:pPr lvl="1"/>
            <a:r>
              <a:rPr lang="en-US" sz="1500" dirty="0"/>
              <a:t>Magnetosheath High Speed Jets (HSJs)</a:t>
            </a:r>
          </a:p>
          <a:p>
            <a:r>
              <a:rPr lang="en-US" sz="1500" dirty="0">
                <a:solidFill>
                  <a:srgbClr val="7030A0"/>
                </a:solidFill>
              </a:rPr>
              <a:t>Kinetic: </a:t>
            </a:r>
          </a:p>
          <a:p>
            <a:pPr lvl="1"/>
            <a:r>
              <a:rPr lang="en-US" sz="1500" dirty="0"/>
              <a:t>ULF waves</a:t>
            </a:r>
          </a:p>
          <a:p>
            <a:pPr lvl="1"/>
            <a:r>
              <a:rPr lang="en-US" sz="1500" dirty="0"/>
              <a:t>Shocklets</a:t>
            </a:r>
          </a:p>
          <a:p>
            <a:pPr lvl="1"/>
            <a:r>
              <a:rPr lang="en-US" sz="1500" dirty="0"/>
              <a:t>SLAMS</a:t>
            </a:r>
          </a:p>
        </p:txBody>
      </p:sp>
      <p:pic>
        <p:nvPicPr>
          <p:cNvPr id="6" name="Content Placeholder 14">
            <a:extLst>
              <a:ext uri="{FF2B5EF4-FFF2-40B4-BE49-F238E27FC236}">
                <a16:creationId xmlns:a16="http://schemas.microsoft.com/office/drawing/2014/main" id="{BDEC0EFB-CA98-ED03-DA3C-D5715A48270D}"/>
              </a:ext>
            </a:extLst>
          </p:cNvPr>
          <p:cNvPicPr>
            <a:picLocks noChangeAspect="1"/>
          </p:cNvPicPr>
          <p:nvPr/>
        </p:nvPicPr>
        <p:blipFill>
          <a:blip r:embed="rId3"/>
          <a:stretch>
            <a:fillRect/>
          </a:stretch>
        </p:blipFill>
        <p:spPr>
          <a:xfrm>
            <a:off x="50184" y="1761952"/>
            <a:ext cx="7217479" cy="3861730"/>
          </a:xfrm>
          <a:prstGeom prst="rect">
            <a:avLst/>
          </a:prstGeom>
        </p:spPr>
      </p:pic>
      <p:sp>
        <p:nvSpPr>
          <p:cNvPr id="8" name="TextBox 7">
            <a:extLst>
              <a:ext uri="{FF2B5EF4-FFF2-40B4-BE49-F238E27FC236}">
                <a16:creationId xmlns:a16="http://schemas.microsoft.com/office/drawing/2014/main" id="{FC9F4FA3-176D-A614-249A-C65436D7C980}"/>
              </a:ext>
            </a:extLst>
          </p:cNvPr>
          <p:cNvSpPr txBox="1"/>
          <p:nvPr/>
        </p:nvSpPr>
        <p:spPr>
          <a:xfrm>
            <a:off x="7196534" y="114908"/>
            <a:ext cx="4924337"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b="0" i="0" u="none" strike="noStrike" dirty="0">
                <a:solidFill>
                  <a:srgbClr val="0005FF"/>
                </a:solidFill>
                <a:effectLst/>
                <a:latin typeface="Palatino" pitchFamily="2" charset="77"/>
                <a:ea typeface="Palatino" pitchFamily="2" charset="77"/>
              </a:rPr>
              <a:t>Transient phenomena </a:t>
            </a:r>
            <a:r>
              <a:rPr lang="en-US" b="0" i="0" u="none" strike="noStrike" dirty="0">
                <a:solidFill>
                  <a:srgbClr val="000000"/>
                </a:solidFill>
                <a:effectLst/>
                <a:latin typeface="Palatino" pitchFamily="2" charset="77"/>
                <a:ea typeface="Palatino" pitchFamily="2" charset="77"/>
              </a:rPr>
              <a:t>are events that </a:t>
            </a:r>
            <a:r>
              <a:rPr lang="en-US" b="0" i="0" u="none" strike="noStrike" dirty="0">
                <a:solidFill>
                  <a:srgbClr val="7030A0"/>
                </a:solidFill>
                <a:effectLst/>
                <a:latin typeface="Palatino" pitchFamily="2" charset="77"/>
                <a:ea typeface="Palatino" pitchFamily="2" charset="77"/>
              </a:rPr>
              <a:t>disrupt the steady-state </a:t>
            </a:r>
            <a:r>
              <a:rPr lang="en-US" b="0" i="0" u="none" strike="noStrike" dirty="0">
                <a:solidFill>
                  <a:srgbClr val="000000"/>
                </a:solidFill>
                <a:effectLst/>
                <a:latin typeface="Palatino" pitchFamily="2" charset="77"/>
                <a:ea typeface="Palatino" pitchFamily="2" charset="77"/>
              </a:rPr>
              <a:t>plasma conditions, </a:t>
            </a:r>
            <a:r>
              <a:rPr lang="en-US" b="0" i="0" u="none" strike="noStrike" dirty="0">
                <a:solidFill>
                  <a:srgbClr val="0005FF"/>
                </a:solidFill>
                <a:effectLst/>
                <a:latin typeface="Palatino" pitchFamily="2" charset="77"/>
                <a:ea typeface="Palatino" pitchFamily="2" charset="77"/>
              </a:rPr>
              <a:t>occurring temporarily</a:t>
            </a:r>
            <a:r>
              <a:rPr lang="en-US" b="0" i="0" u="none" strike="noStrike" dirty="0">
                <a:solidFill>
                  <a:srgbClr val="000000"/>
                </a:solidFill>
                <a:effectLst/>
                <a:latin typeface="Palatino" pitchFamily="2" charset="77"/>
                <a:ea typeface="Palatino" pitchFamily="2" charset="77"/>
              </a:rPr>
              <a:t> and </a:t>
            </a:r>
            <a:r>
              <a:rPr lang="en-US" b="0" i="0" u="none" strike="noStrike" dirty="0">
                <a:solidFill>
                  <a:srgbClr val="FF0000"/>
                </a:solidFill>
                <a:effectLst/>
                <a:latin typeface="Palatino" pitchFamily="2" charset="77"/>
                <a:ea typeface="Palatino" pitchFamily="2" charset="77"/>
              </a:rPr>
              <a:t>introducing dynamic changes to the physical system</a:t>
            </a:r>
          </a:p>
        </p:txBody>
      </p:sp>
      <p:sp>
        <p:nvSpPr>
          <p:cNvPr id="10" name="TextBox 9">
            <a:extLst>
              <a:ext uri="{FF2B5EF4-FFF2-40B4-BE49-F238E27FC236}">
                <a16:creationId xmlns:a16="http://schemas.microsoft.com/office/drawing/2014/main" id="{03A0233E-38FD-9526-624D-5364A0D48EAF}"/>
              </a:ext>
            </a:extLst>
          </p:cNvPr>
          <p:cNvSpPr txBox="1"/>
          <p:nvPr/>
        </p:nvSpPr>
        <p:spPr>
          <a:xfrm>
            <a:off x="884766" y="1733763"/>
            <a:ext cx="5245347" cy="307777"/>
          </a:xfrm>
          <a:prstGeom prst="rect">
            <a:avLst/>
          </a:prstGeom>
          <a:noFill/>
        </p:spPr>
        <p:txBody>
          <a:bodyPr wrap="none" rtlCol="0">
            <a:spAutoFit/>
          </a:bodyPr>
          <a:lstStyle/>
          <a:p>
            <a:r>
              <a:rPr lang="en-US" sz="1400" i="1" dirty="0">
                <a:solidFill>
                  <a:srgbClr val="000000"/>
                </a:solidFill>
              </a:rPr>
              <a:t>Figure adapted from </a:t>
            </a:r>
            <a:r>
              <a:rPr lang="en-US" sz="1400" i="1" dirty="0" err="1">
                <a:solidFill>
                  <a:srgbClr val="000000"/>
                </a:solidFill>
              </a:rPr>
              <a:t>Krämer</a:t>
            </a:r>
            <a:r>
              <a:rPr lang="en-US" sz="1400" i="1" dirty="0">
                <a:solidFill>
                  <a:srgbClr val="000000"/>
                </a:solidFill>
              </a:rPr>
              <a:t> et al., 2025, Credits: Florian Koller</a:t>
            </a:r>
          </a:p>
        </p:txBody>
      </p:sp>
      <p:sp>
        <p:nvSpPr>
          <p:cNvPr id="4" name="TextBox 3">
            <a:extLst>
              <a:ext uri="{FF2B5EF4-FFF2-40B4-BE49-F238E27FC236}">
                <a16:creationId xmlns:a16="http://schemas.microsoft.com/office/drawing/2014/main" id="{FC92331B-394B-BFF9-1FC5-9BD08E83BE11}"/>
              </a:ext>
            </a:extLst>
          </p:cNvPr>
          <p:cNvSpPr txBox="1"/>
          <p:nvPr/>
        </p:nvSpPr>
        <p:spPr>
          <a:xfrm>
            <a:off x="149133" y="1042409"/>
            <a:ext cx="6165470" cy="553998"/>
          </a:xfrm>
          <a:prstGeom prst="rect">
            <a:avLst/>
          </a:prstGeom>
          <a:noFill/>
        </p:spPr>
        <p:txBody>
          <a:bodyPr wrap="none" rtlCol="0">
            <a:spAutoFit/>
          </a:bodyPr>
          <a:lstStyle/>
          <a:p>
            <a:r>
              <a:rPr lang="en-US" sz="1500" dirty="0">
                <a:solidFill>
                  <a:srgbClr val="000000"/>
                </a:solidFill>
                <a:sym typeface="Wingdings" pitchFamily="2" charset="2"/>
              </a:rPr>
              <a:t>Review of dayside transients:  </a:t>
            </a:r>
            <a:r>
              <a:rPr lang="en-US" sz="1500" i="1" dirty="0">
                <a:solidFill>
                  <a:srgbClr val="000000"/>
                </a:solidFill>
                <a:sym typeface="Wingdings" pitchFamily="2" charset="2"/>
              </a:rPr>
              <a:t>Zhang et al., 2022; </a:t>
            </a:r>
            <a:r>
              <a:rPr lang="en-US" sz="1500" i="1" dirty="0" err="1">
                <a:solidFill>
                  <a:srgbClr val="000000"/>
                </a:solidFill>
                <a:sym typeface="Wingdings" pitchFamily="2" charset="2"/>
              </a:rPr>
              <a:t>Kajdic</a:t>
            </a:r>
            <a:r>
              <a:rPr lang="en-US" sz="1500" i="1" dirty="0">
                <a:solidFill>
                  <a:srgbClr val="000000"/>
                </a:solidFill>
                <a:sym typeface="Wingdings" pitchFamily="2" charset="2"/>
              </a:rPr>
              <a:t> et al., 2024</a:t>
            </a:r>
          </a:p>
          <a:p>
            <a:r>
              <a:rPr lang="en-US" sz="1500" dirty="0">
                <a:solidFill>
                  <a:srgbClr val="000000"/>
                </a:solidFill>
                <a:sym typeface="Wingdings" pitchFamily="2" charset="2"/>
              </a:rPr>
              <a:t>Review of magnetosheath jets: </a:t>
            </a:r>
            <a:r>
              <a:rPr lang="en-US" sz="1500" dirty="0">
                <a:solidFill>
                  <a:srgbClr val="000000"/>
                </a:solidFill>
              </a:rPr>
              <a:t>Krämer et al., 2025</a:t>
            </a:r>
          </a:p>
        </p:txBody>
      </p:sp>
      <p:sp>
        <p:nvSpPr>
          <p:cNvPr id="7" name="Rectangle 6">
            <a:extLst>
              <a:ext uri="{FF2B5EF4-FFF2-40B4-BE49-F238E27FC236}">
                <a16:creationId xmlns:a16="http://schemas.microsoft.com/office/drawing/2014/main" id="{C7FB4214-C670-B3E6-63DA-74998054BCB0}"/>
              </a:ext>
            </a:extLst>
          </p:cNvPr>
          <p:cNvSpPr/>
          <p:nvPr/>
        </p:nvSpPr>
        <p:spPr>
          <a:xfrm flipV="1">
            <a:off x="7267663" y="3863501"/>
            <a:ext cx="4629162" cy="94112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5BE312C-8106-E03F-1818-8EF8124178B2}"/>
              </a:ext>
            </a:extLst>
          </p:cNvPr>
          <p:cNvSpPr/>
          <p:nvPr/>
        </p:nvSpPr>
        <p:spPr>
          <a:xfrm>
            <a:off x="7267663" y="5093724"/>
            <a:ext cx="4629162" cy="941123"/>
          </a:xfrm>
          <a:prstGeom prst="rect">
            <a:avLst/>
          </a:prstGeom>
          <a:noFill/>
          <a:ln w="28575">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F5D0F01-1885-9475-3490-9DE3D0C5E068}"/>
              </a:ext>
            </a:extLst>
          </p:cNvPr>
          <p:cNvSpPr txBox="1"/>
          <p:nvPr/>
        </p:nvSpPr>
        <p:spPr>
          <a:xfrm>
            <a:off x="66209" y="5432270"/>
            <a:ext cx="6063904" cy="307777"/>
          </a:xfrm>
          <a:prstGeom prst="rect">
            <a:avLst/>
          </a:prstGeom>
          <a:noFill/>
        </p:spPr>
        <p:txBody>
          <a:bodyPr wrap="none" rtlCol="0">
            <a:spAutoFit/>
          </a:bodyPr>
          <a:lstStyle/>
          <a:p>
            <a:pPr algn="ctr"/>
            <a:r>
              <a:rPr lang="en-US" sz="1400" b="1" dirty="0">
                <a:solidFill>
                  <a:srgbClr val="000000"/>
                </a:solidFill>
              </a:rPr>
              <a:t>NOTE</a:t>
            </a:r>
            <a:r>
              <a:rPr lang="en-US" sz="1400" dirty="0">
                <a:solidFill>
                  <a:srgbClr val="000000"/>
                </a:solidFill>
              </a:rPr>
              <a:t>: Transients can be intrinsic (e.g., ULF waves) or driven (e.g., HFAs)</a:t>
            </a:r>
          </a:p>
        </p:txBody>
      </p:sp>
      <p:sp>
        <p:nvSpPr>
          <p:cNvPr id="14" name="TextBox 13">
            <a:extLst>
              <a:ext uri="{FF2B5EF4-FFF2-40B4-BE49-F238E27FC236}">
                <a16:creationId xmlns:a16="http://schemas.microsoft.com/office/drawing/2014/main" id="{11BF1399-35C3-77D7-E770-A4168E88D19D}"/>
              </a:ext>
            </a:extLst>
          </p:cNvPr>
          <p:cNvSpPr txBox="1"/>
          <p:nvPr/>
        </p:nvSpPr>
        <p:spPr>
          <a:xfrm>
            <a:off x="30804" y="6048231"/>
            <a:ext cx="12130391" cy="584775"/>
          </a:xfrm>
          <a:prstGeom prst="rect">
            <a:avLst/>
          </a:prstGeom>
          <a:noFill/>
        </p:spPr>
        <p:txBody>
          <a:bodyPr wrap="square" rtlCol="0">
            <a:spAutoFit/>
          </a:bodyPr>
          <a:lstStyle/>
          <a:p>
            <a:pPr algn="ctr"/>
            <a:r>
              <a:rPr lang="en-US" sz="1600" dirty="0">
                <a:solidFill>
                  <a:srgbClr val="000000"/>
                </a:solidFill>
              </a:rPr>
              <a:t>GEM FG: </a:t>
            </a:r>
            <a:r>
              <a:rPr lang="en-US" sz="1600" b="1" dirty="0">
                <a:solidFill>
                  <a:srgbClr val="000000"/>
                </a:solidFill>
              </a:rPr>
              <a:t>Multiscale Dayside Transients and their Effect on Earth's Magnetosphere </a:t>
            </a:r>
          </a:p>
          <a:p>
            <a:pPr algn="ctr"/>
            <a:r>
              <a:rPr lang="en-US" sz="1600" dirty="0">
                <a:solidFill>
                  <a:srgbClr val="000000"/>
                </a:solidFill>
              </a:rPr>
              <a:t>(2025 - 2029; Savvas Raptis, Ivan Vasko, Yuxi Chen, Gonzalo </a:t>
            </a:r>
            <a:r>
              <a:rPr lang="en-US" sz="1600" dirty="0" err="1">
                <a:solidFill>
                  <a:srgbClr val="000000"/>
                </a:solidFill>
              </a:rPr>
              <a:t>Cucho</a:t>
            </a:r>
            <a:r>
              <a:rPr lang="en-US" sz="1600" dirty="0">
                <a:solidFill>
                  <a:srgbClr val="000000"/>
                </a:solidFill>
              </a:rPr>
              <a:t>-Padin, Imogen Gingell, Terry Z. Liu, Ying Zou)</a:t>
            </a:r>
          </a:p>
        </p:txBody>
      </p:sp>
    </p:spTree>
    <p:extLst>
      <p:ext uri="{BB962C8B-B14F-4D97-AF65-F5344CB8AC3E}">
        <p14:creationId xmlns:p14="http://schemas.microsoft.com/office/powerpoint/2010/main" val="3868926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9680E8-9A6A-E0E7-221A-7CCF9DF85AFA}"/>
              </a:ext>
            </a:extLst>
          </p:cNvPr>
          <p:cNvSpPr>
            <a:spLocks noGrp="1"/>
          </p:cNvSpPr>
          <p:nvPr>
            <p:ph type="title"/>
          </p:nvPr>
        </p:nvSpPr>
        <p:spPr/>
        <p:txBody>
          <a:bodyPr/>
          <a:lstStyle/>
          <a:p>
            <a:pPr algn="ctr"/>
            <a:r>
              <a:rPr lang="en-US" dirty="0"/>
              <a:t>Universality of shock-generated transients</a:t>
            </a:r>
          </a:p>
        </p:txBody>
      </p:sp>
      <p:grpSp>
        <p:nvGrpSpPr>
          <p:cNvPr id="2" name="Group 1">
            <a:extLst>
              <a:ext uri="{FF2B5EF4-FFF2-40B4-BE49-F238E27FC236}">
                <a16:creationId xmlns:a16="http://schemas.microsoft.com/office/drawing/2014/main" id="{7BC95E3F-ABC7-3D49-9AC5-64152DB861BF}"/>
              </a:ext>
            </a:extLst>
          </p:cNvPr>
          <p:cNvGrpSpPr/>
          <p:nvPr/>
        </p:nvGrpSpPr>
        <p:grpSpPr>
          <a:xfrm>
            <a:off x="1239694" y="1460294"/>
            <a:ext cx="9712611" cy="3612895"/>
            <a:chOff x="207244" y="1689614"/>
            <a:chExt cx="6178784" cy="2298383"/>
          </a:xfrm>
        </p:grpSpPr>
        <p:pic>
          <p:nvPicPr>
            <p:cNvPr id="4" name="Picture 3">
              <a:extLst>
                <a:ext uri="{FF2B5EF4-FFF2-40B4-BE49-F238E27FC236}">
                  <a16:creationId xmlns:a16="http://schemas.microsoft.com/office/drawing/2014/main" id="{02EC6E6F-69D3-C02A-0DE1-9610372AF26C}"/>
                </a:ext>
              </a:extLst>
            </p:cNvPr>
            <p:cNvPicPr>
              <a:picLocks noChangeAspect="1"/>
            </p:cNvPicPr>
            <p:nvPr/>
          </p:nvPicPr>
          <p:blipFill>
            <a:blip r:embed="rId2"/>
            <a:srcRect r="25076"/>
            <a:stretch>
              <a:fillRect/>
            </a:stretch>
          </p:blipFill>
          <p:spPr>
            <a:xfrm>
              <a:off x="207244" y="1689614"/>
              <a:ext cx="6178784" cy="2019307"/>
            </a:xfrm>
            <a:prstGeom prst="rect">
              <a:avLst/>
            </a:prstGeom>
          </p:spPr>
        </p:pic>
        <p:sp>
          <p:nvSpPr>
            <p:cNvPr id="5" name="TextBox 4">
              <a:extLst>
                <a:ext uri="{FF2B5EF4-FFF2-40B4-BE49-F238E27FC236}">
                  <a16:creationId xmlns:a16="http://schemas.microsoft.com/office/drawing/2014/main" id="{F03EF087-7DA8-DA41-FD38-A6580C55EEC8}"/>
                </a:ext>
              </a:extLst>
            </p:cNvPr>
            <p:cNvSpPr txBox="1"/>
            <p:nvPr/>
          </p:nvSpPr>
          <p:spPr>
            <a:xfrm>
              <a:off x="5264561" y="3708921"/>
              <a:ext cx="540225" cy="279076"/>
            </a:xfrm>
            <a:prstGeom prst="rect">
              <a:avLst/>
            </a:prstGeom>
            <a:noFill/>
          </p:spPr>
          <p:txBody>
            <a:bodyPr wrap="none" rtlCol="0">
              <a:spAutoFit/>
            </a:bodyPr>
            <a:lstStyle/>
            <a:p>
              <a:r>
                <a:rPr lang="en-US" dirty="0">
                  <a:solidFill>
                    <a:srgbClr val="00B050"/>
                  </a:solidFill>
                </a:rPr>
                <a:t>Yes!*</a:t>
              </a:r>
            </a:p>
          </p:txBody>
        </p:sp>
        <p:sp>
          <p:nvSpPr>
            <p:cNvPr id="6" name="TextBox 5">
              <a:extLst>
                <a:ext uri="{FF2B5EF4-FFF2-40B4-BE49-F238E27FC236}">
                  <a16:creationId xmlns:a16="http://schemas.microsoft.com/office/drawing/2014/main" id="{734BF1D1-55DE-B212-C49F-DDFF24DF82CA}"/>
                </a:ext>
              </a:extLst>
            </p:cNvPr>
            <p:cNvSpPr txBox="1"/>
            <p:nvPr/>
          </p:nvSpPr>
          <p:spPr>
            <a:xfrm>
              <a:off x="4662201" y="3708921"/>
              <a:ext cx="540225" cy="279076"/>
            </a:xfrm>
            <a:prstGeom prst="rect">
              <a:avLst/>
            </a:prstGeom>
            <a:noFill/>
          </p:spPr>
          <p:txBody>
            <a:bodyPr wrap="none" rtlCol="0">
              <a:spAutoFit/>
            </a:bodyPr>
            <a:lstStyle/>
            <a:p>
              <a:r>
                <a:rPr lang="en-US" dirty="0">
                  <a:solidFill>
                    <a:srgbClr val="00B050"/>
                  </a:solidFill>
                </a:rPr>
                <a:t>Yes!*</a:t>
              </a:r>
            </a:p>
          </p:txBody>
        </p:sp>
        <p:cxnSp>
          <p:nvCxnSpPr>
            <p:cNvPr id="13" name="Straight Connector 12">
              <a:extLst>
                <a:ext uri="{FF2B5EF4-FFF2-40B4-BE49-F238E27FC236}">
                  <a16:creationId xmlns:a16="http://schemas.microsoft.com/office/drawing/2014/main" id="{43A85777-DFEE-0865-0962-9E4591D0EF22}"/>
                </a:ext>
              </a:extLst>
            </p:cNvPr>
            <p:cNvCxnSpPr/>
            <p:nvPr/>
          </p:nvCxnSpPr>
          <p:spPr>
            <a:xfrm>
              <a:off x="4795075" y="3469750"/>
              <a:ext cx="339520" cy="239171"/>
            </a:xfrm>
            <a:prstGeom prst="line">
              <a:avLst/>
            </a:prstGeom>
            <a:ln w="19050">
              <a:solidFill>
                <a:srgbClr val="FF3B3B"/>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9116DDC-A059-4258-C851-3744C39A6808}"/>
                </a:ext>
              </a:extLst>
            </p:cNvPr>
            <p:cNvCxnSpPr/>
            <p:nvPr/>
          </p:nvCxnSpPr>
          <p:spPr>
            <a:xfrm>
              <a:off x="5330997" y="3469750"/>
              <a:ext cx="339520" cy="239171"/>
            </a:xfrm>
            <a:prstGeom prst="line">
              <a:avLst/>
            </a:prstGeom>
            <a:ln w="19050">
              <a:solidFill>
                <a:srgbClr val="FF3B3B"/>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7500C318-6FBF-1356-CB2A-32CBECCF2D94}"/>
              </a:ext>
            </a:extLst>
          </p:cNvPr>
          <p:cNvSpPr txBox="1"/>
          <p:nvPr/>
        </p:nvSpPr>
        <p:spPr>
          <a:xfrm>
            <a:off x="1160369" y="4634501"/>
            <a:ext cx="6166338" cy="369332"/>
          </a:xfrm>
          <a:prstGeom prst="rect">
            <a:avLst/>
          </a:prstGeom>
          <a:noFill/>
        </p:spPr>
        <p:txBody>
          <a:bodyPr wrap="square">
            <a:spAutoFit/>
          </a:bodyPr>
          <a:lstStyle/>
          <a:p>
            <a:r>
              <a:rPr lang="en-US" dirty="0">
                <a:solidFill>
                  <a:srgbClr val="000000"/>
                </a:solidFill>
                <a:effectLst/>
                <a:latin typeface="Arial" panose="020B0604020202020204" pitchFamily="34" charset="0"/>
              </a:rPr>
              <a:t>Hietala et al. ISSI 2019</a:t>
            </a:r>
          </a:p>
        </p:txBody>
      </p:sp>
      <p:sp>
        <p:nvSpPr>
          <p:cNvPr id="20" name="TextBox 19">
            <a:extLst>
              <a:ext uri="{FF2B5EF4-FFF2-40B4-BE49-F238E27FC236}">
                <a16:creationId xmlns:a16="http://schemas.microsoft.com/office/drawing/2014/main" id="{6F36B934-038A-F888-93CB-F162755FD6E9}"/>
              </a:ext>
            </a:extLst>
          </p:cNvPr>
          <p:cNvSpPr txBox="1"/>
          <p:nvPr/>
        </p:nvSpPr>
        <p:spPr>
          <a:xfrm>
            <a:off x="0" y="6363219"/>
            <a:ext cx="6543779" cy="261610"/>
          </a:xfrm>
          <a:prstGeom prst="rect">
            <a:avLst/>
          </a:prstGeom>
          <a:noFill/>
        </p:spPr>
        <p:txBody>
          <a:bodyPr wrap="none" rtlCol="0">
            <a:spAutoFit/>
          </a:bodyPr>
          <a:lstStyle/>
          <a:p>
            <a:r>
              <a:rPr lang="en-US" sz="1100" dirty="0">
                <a:solidFill>
                  <a:srgbClr val="000000"/>
                </a:solidFill>
              </a:rPr>
              <a:t>*Omidi+2020, </a:t>
            </a:r>
            <a:r>
              <a:rPr lang="en-US" sz="1100" dirty="0" err="1">
                <a:solidFill>
                  <a:srgbClr val="000000"/>
                </a:solidFill>
              </a:rPr>
              <a:t>Gunell</a:t>
            </a:r>
            <a:r>
              <a:rPr lang="en-US" sz="1100" dirty="0">
                <a:solidFill>
                  <a:srgbClr val="000000"/>
                </a:solidFill>
              </a:rPr>
              <a:t>+ 2023, Madanian+2023, Zhou+ 2024, Mohammed-Amin+ 2025, Raptis+2026a</a:t>
            </a:r>
          </a:p>
        </p:txBody>
      </p:sp>
      <p:sp>
        <p:nvSpPr>
          <p:cNvPr id="23" name="Rectangle 22">
            <a:extLst>
              <a:ext uri="{FF2B5EF4-FFF2-40B4-BE49-F238E27FC236}">
                <a16:creationId xmlns:a16="http://schemas.microsoft.com/office/drawing/2014/main" id="{75786473-F71D-D00F-279F-A4E2385E2409}"/>
              </a:ext>
            </a:extLst>
          </p:cNvPr>
          <p:cNvSpPr/>
          <p:nvPr/>
        </p:nvSpPr>
        <p:spPr>
          <a:xfrm>
            <a:off x="8419171" y="6276109"/>
            <a:ext cx="2141034" cy="27169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7DDD8EE-F590-C872-2B3F-E16FB600E361}"/>
              </a:ext>
            </a:extLst>
          </p:cNvPr>
          <p:cNvSpPr txBox="1"/>
          <p:nvPr/>
        </p:nvSpPr>
        <p:spPr>
          <a:xfrm>
            <a:off x="2505684" y="5341575"/>
            <a:ext cx="1313180" cy="369332"/>
          </a:xfrm>
          <a:prstGeom prst="rect">
            <a:avLst/>
          </a:prstGeom>
          <a:noFill/>
          <a:ln>
            <a:solidFill>
              <a:srgbClr val="FF3B3B"/>
            </a:solidFill>
          </a:ln>
        </p:spPr>
        <p:txBody>
          <a:bodyPr wrap="none" rtlCol="0">
            <a:spAutoFit/>
          </a:bodyPr>
          <a:lstStyle/>
          <a:p>
            <a:r>
              <a:rPr lang="en-US" dirty="0">
                <a:solidFill>
                  <a:srgbClr val="000000"/>
                </a:solidFill>
              </a:rPr>
              <a:t>Probably*?</a:t>
            </a:r>
          </a:p>
        </p:txBody>
      </p:sp>
      <p:cxnSp>
        <p:nvCxnSpPr>
          <p:cNvPr id="9" name="Straight Arrow Connector 8">
            <a:extLst>
              <a:ext uri="{FF2B5EF4-FFF2-40B4-BE49-F238E27FC236}">
                <a16:creationId xmlns:a16="http://schemas.microsoft.com/office/drawing/2014/main" id="{A2CDFF81-F612-08F1-1865-D252BE269A2F}"/>
              </a:ext>
            </a:extLst>
          </p:cNvPr>
          <p:cNvCxnSpPr>
            <a:cxnSpLocks/>
            <a:stCxn id="7" idx="0"/>
          </p:cNvCxnSpPr>
          <p:nvPr/>
        </p:nvCxnSpPr>
        <p:spPr>
          <a:xfrm flipV="1">
            <a:off x="3162274" y="3164305"/>
            <a:ext cx="1433789" cy="217727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DE9144D-7B8F-E8D7-F906-F5A51227D233}"/>
              </a:ext>
            </a:extLst>
          </p:cNvPr>
          <p:cNvCxnSpPr/>
          <p:nvPr/>
        </p:nvCxnSpPr>
        <p:spPr>
          <a:xfrm>
            <a:off x="4329212" y="2964293"/>
            <a:ext cx="533701" cy="375960"/>
          </a:xfrm>
          <a:prstGeom prst="line">
            <a:avLst/>
          </a:prstGeom>
          <a:ln w="19050">
            <a:solidFill>
              <a:srgbClr val="FF3B3B"/>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7428CF1-679A-689B-8F25-7B61B2FC5F2E}"/>
              </a:ext>
            </a:extLst>
          </p:cNvPr>
          <p:cNvSpPr txBox="1"/>
          <p:nvPr/>
        </p:nvSpPr>
        <p:spPr>
          <a:xfrm>
            <a:off x="10038633" y="3248124"/>
            <a:ext cx="274434" cy="369332"/>
          </a:xfrm>
          <a:prstGeom prst="rect">
            <a:avLst/>
          </a:prstGeom>
          <a:noFill/>
        </p:spPr>
        <p:txBody>
          <a:bodyPr wrap="none" rtlCol="0">
            <a:spAutoFit/>
          </a:bodyPr>
          <a:lstStyle/>
          <a:p>
            <a:r>
              <a:rPr lang="en-US" dirty="0">
                <a:solidFill>
                  <a:srgbClr val="00B050"/>
                </a:solidFill>
              </a:rPr>
              <a:t>*</a:t>
            </a:r>
          </a:p>
        </p:txBody>
      </p:sp>
      <p:sp>
        <p:nvSpPr>
          <p:cNvPr id="15" name="TextBox 14">
            <a:extLst>
              <a:ext uri="{FF2B5EF4-FFF2-40B4-BE49-F238E27FC236}">
                <a16:creationId xmlns:a16="http://schemas.microsoft.com/office/drawing/2014/main" id="{4A0BB09B-8537-0608-1678-B183BBDFEB69}"/>
              </a:ext>
            </a:extLst>
          </p:cNvPr>
          <p:cNvSpPr txBox="1"/>
          <p:nvPr/>
        </p:nvSpPr>
        <p:spPr>
          <a:xfrm>
            <a:off x="8675639" y="3939013"/>
            <a:ext cx="274434" cy="369332"/>
          </a:xfrm>
          <a:prstGeom prst="rect">
            <a:avLst/>
          </a:prstGeom>
          <a:noFill/>
        </p:spPr>
        <p:txBody>
          <a:bodyPr wrap="none" rtlCol="0">
            <a:spAutoFit/>
          </a:bodyPr>
          <a:lstStyle/>
          <a:p>
            <a:r>
              <a:rPr lang="en-US" dirty="0">
                <a:solidFill>
                  <a:srgbClr val="00B050"/>
                </a:solidFill>
              </a:rPr>
              <a:t>*</a:t>
            </a:r>
          </a:p>
        </p:txBody>
      </p:sp>
      <p:sp>
        <p:nvSpPr>
          <p:cNvPr id="16" name="TextBox 15">
            <a:extLst>
              <a:ext uri="{FF2B5EF4-FFF2-40B4-BE49-F238E27FC236}">
                <a16:creationId xmlns:a16="http://schemas.microsoft.com/office/drawing/2014/main" id="{55846F30-4DF3-2C2D-7A8D-0DE821A4DAA2}"/>
              </a:ext>
            </a:extLst>
          </p:cNvPr>
          <p:cNvSpPr txBox="1"/>
          <p:nvPr/>
        </p:nvSpPr>
        <p:spPr>
          <a:xfrm>
            <a:off x="6720485" y="3939013"/>
            <a:ext cx="274434" cy="369332"/>
          </a:xfrm>
          <a:prstGeom prst="rect">
            <a:avLst/>
          </a:prstGeom>
          <a:noFill/>
        </p:spPr>
        <p:txBody>
          <a:bodyPr wrap="none" rtlCol="0">
            <a:spAutoFit/>
          </a:bodyPr>
          <a:lstStyle/>
          <a:p>
            <a:r>
              <a:rPr lang="en-US" dirty="0">
                <a:solidFill>
                  <a:srgbClr val="00B050"/>
                </a:solidFill>
              </a:rPr>
              <a:t>*</a:t>
            </a:r>
          </a:p>
        </p:txBody>
      </p:sp>
      <p:sp>
        <p:nvSpPr>
          <p:cNvPr id="11" name="TextBox 10">
            <a:extLst>
              <a:ext uri="{FF2B5EF4-FFF2-40B4-BE49-F238E27FC236}">
                <a16:creationId xmlns:a16="http://schemas.microsoft.com/office/drawing/2014/main" id="{058AA4CF-4520-3DC8-77D7-C501499F645C}"/>
              </a:ext>
            </a:extLst>
          </p:cNvPr>
          <p:cNvSpPr txBox="1"/>
          <p:nvPr/>
        </p:nvSpPr>
        <p:spPr>
          <a:xfrm>
            <a:off x="7845607" y="5914236"/>
            <a:ext cx="1069524" cy="369332"/>
          </a:xfrm>
          <a:prstGeom prst="rect">
            <a:avLst/>
          </a:prstGeom>
          <a:noFill/>
          <a:ln>
            <a:solidFill>
              <a:srgbClr val="FF3B3B"/>
            </a:solidFill>
          </a:ln>
        </p:spPr>
        <p:txBody>
          <a:bodyPr wrap="none" rtlCol="0">
            <a:spAutoFit/>
          </a:bodyPr>
          <a:lstStyle/>
          <a:p>
            <a:r>
              <a:rPr lang="en-US" dirty="0">
                <a:solidFill>
                  <a:srgbClr val="000000"/>
                </a:solidFill>
              </a:rPr>
              <a:t>Maybe? </a:t>
            </a:r>
          </a:p>
        </p:txBody>
      </p:sp>
      <p:cxnSp>
        <p:nvCxnSpPr>
          <p:cNvPr id="12" name="Straight Arrow Connector 11">
            <a:extLst>
              <a:ext uri="{FF2B5EF4-FFF2-40B4-BE49-F238E27FC236}">
                <a16:creationId xmlns:a16="http://schemas.microsoft.com/office/drawing/2014/main" id="{DB4EF9F3-755B-E38B-8898-217C3CD4F08F}"/>
              </a:ext>
            </a:extLst>
          </p:cNvPr>
          <p:cNvCxnSpPr>
            <a:cxnSpLocks/>
            <a:stCxn id="11" idx="0"/>
          </p:cNvCxnSpPr>
          <p:nvPr/>
        </p:nvCxnSpPr>
        <p:spPr>
          <a:xfrm flipH="1" flipV="1">
            <a:off x="5071981" y="3748552"/>
            <a:ext cx="3308388" cy="2165684"/>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E6BC8EC-9D6F-A8A5-2E45-9477231A5C75}"/>
              </a:ext>
            </a:extLst>
          </p:cNvPr>
          <p:cNvCxnSpPr>
            <a:cxnSpLocks/>
            <a:stCxn id="11" idx="0"/>
          </p:cNvCxnSpPr>
          <p:nvPr/>
        </p:nvCxnSpPr>
        <p:spPr>
          <a:xfrm flipH="1" flipV="1">
            <a:off x="4965405" y="4125433"/>
            <a:ext cx="3414964" cy="1788803"/>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0517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5FB85D-FBD8-258F-5AFE-F794BA48E868}"/>
              </a:ext>
            </a:extLst>
          </p:cNvPr>
          <p:cNvSpPr>
            <a:spLocks noGrp="1"/>
          </p:cNvSpPr>
          <p:nvPr>
            <p:ph type="title"/>
          </p:nvPr>
        </p:nvSpPr>
        <p:spPr/>
        <p:txBody>
          <a:bodyPr/>
          <a:lstStyle/>
          <a:p>
            <a:pPr algn="ctr"/>
            <a:r>
              <a:rPr lang="en-US" dirty="0"/>
              <a:t>Transients Scaling Across Different Systems</a:t>
            </a:r>
          </a:p>
        </p:txBody>
      </p:sp>
      <p:sp>
        <p:nvSpPr>
          <p:cNvPr id="6" name="Rectangle 5">
            <a:extLst>
              <a:ext uri="{FF2B5EF4-FFF2-40B4-BE49-F238E27FC236}">
                <a16:creationId xmlns:a16="http://schemas.microsoft.com/office/drawing/2014/main" id="{3C827B56-5A60-E989-5B34-1F7686495119}"/>
              </a:ext>
            </a:extLst>
          </p:cNvPr>
          <p:cNvSpPr/>
          <p:nvPr/>
        </p:nvSpPr>
        <p:spPr>
          <a:xfrm>
            <a:off x="-12700" y="6376990"/>
            <a:ext cx="2383986" cy="246221"/>
          </a:xfrm>
          <a:prstGeom prst="rect">
            <a:avLst/>
          </a:prstGeom>
        </p:spPr>
        <p:txBody>
          <a:bodyPr wrap="none">
            <a:spAutoFit/>
          </a:bodyPr>
          <a:lstStyle/>
          <a:p>
            <a:pPr lvl="0"/>
            <a:r>
              <a:rPr lang="en-US" sz="1000" dirty="0">
                <a:solidFill>
                  <a:srgbClr val="000000"/>
                </a:solidFill>
              </a:rPr>
              <a:t>Adapted form </a:t>
            </a:r>
            <a:r>
              <a:rPr lang="en-US" sz="1000" i="1" dirty="0">
                <a:solidFill>
                  <a:srgbClr val="000000"/>
                </a:solidFill>
              </a:rPr>
              <a:t>Valek et al. (2017)</a:t>
            </a:r>
            <a:r>
              <a:rPr lang="en-US" sz="1000" dirty="0">
                <a:solidFill>
                  <a:srgbClr val="000000"/>
                </a:solidFill>
              </a:rPr>
              <a:t> | JGR</a:t>
            </a:r>
            <a:endParaRPr lang="el-GR" sz="1000" dirty="0">
              <a:solidFill>
                <a:srgbClr val="000000"/>
              </a:solidFill>
            </a:endParaRPr>
          </a:p>
        </p:txBody>
      </p:sp>
      <p:pic>
        <p:nvPicPr>
          <p:cNvPr id="7" name="Picture 6">
            <a:extLst>
              <a:ext uri="{FF2B5EF4-FFF2-40B4-BE49-F238E27FC236}">
                <a16:creationId xmlns:a16="http://schemas.microsoft.com/office/drawing/2014/main" id="{60F6D303-864C-859A-903F-EC155D6F483D}"/>
              </a:ext>
            </a:extLst>
          </p:cNvPr>
          <p:cNvPicPr>
            <a:picLocks noChangeAspect="1"/>
          </p:cNvPicPr>
          <p:nvPr/>
        </p:nvPicPr>
        <p:blipFill>
          <a:blip r:embed="rId2"/>
          <a:stretch>
            <a:fillRect/>
          </a:stretch>
        </p:blipFill>
        <p:spPr>
          <a:xfrm>
            <a:off x="0" y="939570"/>
            <a:ext cx="6488660" cy="5568282"/>
          </a:xfrm>
          <a:prstGeom prst="rect">
            <a:avLst/>
          </a:prstGeom>
        </p:spPr>
      </p:pic>
      <p:pic>
        <p:nvPicPr>
          <p:cNvPr id="8" name="Picture 2" descr="Fig. 5">
            <a:extLst>
              <a:ext uri="{FF2B5EF4-FFF2-40B4-BE49-F238E27FC236}">
                <a16:creationId xmlns:a16="http://schemas.microsoft.com/office/drawing/2014/main" id="{C9A75771-DF1C-AE10-7EC0-980A8B603F8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92712" y="1055017"/>
            <a:ext cx="5030652" cy="509552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45C9B7B5-DF8D-BFEA-C65E-C967C9741345}"/>
              </a:ext>
            </a:extLst>
          </p:cNvPr>
          <p:cNvSpPr/>
          <p:nvPr/>
        </p:nvSpPr>
        <p:spPr>
          <a:xfrm>
            <a:off x="10406012" y="5214561"/>
            <a:ext cx="1210588" cy="246221"/>
          </a:xfrm>
          <a:prstGeom prst="rect">
            <a:avLst/>
          </a:prstGeom>
        </p:spPr>
        <p:txBody>
          <a:bodyPr wrap="none">
            <a:spAutoFit/>
          </a:bodyPr>
          <a:lstStyle/>
          <a:p>
            <a:pPr lvl="0"/>
            <a:r>
              <a:rPr lang="en-US" sz="1000" dirty="0">
                <a:solidFill>
                  <a:srgbClr val="000000"/>
                </a:solidFill>
              </a:rPr>
              <a:t>Zhou, et al. 2024 </a:t>
            </a:r>
            <a:endParaRPr lang="el-GR" sz="1000" dirty="0">
              <a:solidFill>
                <a:srgbClr val="000000"/>
              </a:solidFill>
            </a:endParaRPr>
          </a:p>
        </p:txBody>
      </p:sp>
      <p:sp>
        <p:nvSpPr>
          <p:cNvPr id="10" name="Rectangle 9">
            <a:extLst>
              <a:ext uri="{FF2B5EF4-FFF2-40B4-BE49-F238E27FC236}">
                <a16:creationId xmlns:a16="http://schemas.microsoft.com/office/drawing/2014/main" id="{2AFE0F72-4952-E7A4-EDEA-7F2A176A82C8}"/>
              </a:ext>
            </a:extLst>
          </p:cNvPr>
          <p:cNvSpPr/>
          <p:nvPr/>
        </p:nvSpPr>
        <p:spPr>
          <a:xfrm>
            <a:off x="1338470" y="1167081"/>
            <a:ext cx="1311965" cy="33041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2D1F4107-6852-E418-BAB5-6EF8671BD243}"/>
              </a:ext>
            </a:extLst>
          </p:cNvPr>
          <p:cNvSpPr txBox="1"/>
          <p:nvPr/>
        </p:nvSpPr>
        <p:spPr>
          <a:xfrm>
            <a:off x="1865457" y="696571"/>
            <a:ext cx="3095784" cy="369332"/>
          </a:xfrm>
          <a:prstGeom prst="rect">
            <a:avLst/>
          </a:prstGeom>
          <a:noFill/>
        </p:spPr>
        <p:txBody>
          <a:bodyPr wrap="none" rtlCol="0">
            <a:spAutoFit/>
          </a:bodyPr>
          <a:lstStyle/>
          <a:p>
            <a:r>
              <a:rPr lang="en-US" dirty="0">
                <a:solidFill>
                  <a:srgbClr val="000000"/>
                </a:solidFill>
              </a:rPr>
              <a:t>Foreshock Transient Scaling</a:t>
            </a:r>
          </a:p>
        </p:txBody>
      </p:sp>
      <p:sp>
        <p:nvSpPr>
          <p:cNvPr id="12" name="TextBox 11">
            <a:extLst>
              <a:ext uri="{FF2B5EF4-FFF2-40B4-BE49-F238E27FC236}">
                <a16:creationId xmlns:a16="http://schemas.microsoft.com/office/drawing/2014/main" id="{CDD4B489-1D84-C15C-8AE5-D13A88868FCF}"/>
              </a:ext>
            </a:extLst>
          </p:cNvPr>
          <p:cNvSpPr txBox="1"/>
          <p:nvPr/>
        </p:nvSpPr>
        <p:spPr>
          <a:xfrm>
            <a:off x="8338780" y="696571"/>
            <a:ext cx="2672526" cy="369332"/>
          </a:xfrm>
          <a:prstGeom prst="rect">
            <a:avLst/>
          </a:prstGeom>
          <a:noFill/>
        </p:spPr>
        <p:txBody>
          <a:bodyPr wrap="none" rtlCol="0">
            <a:spAutoFit/>
          </a:bodyPr>
          <a:lstStyle/>
          <a:p>
            <a:r>
              <a:rPr lang="en-US" dirty="0">
                <a:solidFill>
                  <a:srgbClr val="000000"/>
                </a:solidFill>
              </a:rPr>
              <a:t>Downstream Jet Scaling</a:t>
            </a:r>
          </a:p>
        </p:txBody>
      </p:sp>
      <p:sp>
        <p:nvSpPr>
          <p:cNvPr id="2" name="TextBox 1">
            <a:extLst>
              <a:ext uri="{FF2B5EF4-FFF2-40B4-BE49-F238E27FC236}">
                <a16:creationId xmlns:a16="http://schemas.microsoft.com/office/drawing/2014/main" id="{CA1AC59D-42F8-2CAC-63D3-0CE11AA3BBB7}"/>
              </a:ext>
            </a:extLst>
          </p:cNvPr>
          <p:cNvSpPr txBox="1"/>
          <p:nvPr/>
        </p:nvSpPr>
        <p:spPr>
          <a:xfrm>
            <a:off x="8939755" y="6283858"/>
            <a:ext cx="3339376" cy="369332"/>
          </a:xfrm>
          <a:prstGeom prst="rect">
            <a:avLst/>
          </a:prstGeom>
          <a:noFill/>
        </p:spPr>
        <p:txBody>
          <a:bodyPr wrap="none" rtlCol="0">
            <a:spAutoFit/>
          </a:bodyPr>
          <a:lstStyle/>
          <a:p>
            <a:r>
              <a:rPr lang="en-US" b="1" dirty="0">
                <a:solidFill>
                  <a:srgbClr val="000000"/>
                </a:solidFill>
              </a:rPr>
              <a:t>Important point to remember</a:t>
            </a:r>
          </a:p>
        </p:txBody>
      </p:sp>
      <p:sp>
        <p:nvSpPr>
          <p:cNvPr id="4" name="Rectangle 3">
            <a:extLst>
              <a:ext uri="{FF2B5EF4-FFF2-40B4-BE49-F238E27FC236}">
                <a16:creationId xmlns:a16="http://schemas.microsoft.com/office/drawing/2014/main" id="{CBACC45E-44A0-1248-F0B7-D64427D934DF}"/>
              </a:ext>
            </a:extLst>
          </p:cNvPr>
          <p:cNvSpPr/>
          <p:nvPr/>
        </p:nvSpPr>
        <p:spPr>
          <a:xfrm>
            <a:off x="5841243" y="1466444"/>
            <a:ext cx="688362" cy="38712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19242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Foreshock Transients &amp; Electron acceleration</a:t>
            </a:r>
            <a:endParaRPr lang="sv-SE" dirty="0"/>
          </a:p>
        </p:txBody>
      </p:sp>
      <p:sp>
        <p:nvSpPr>
          <p:cNvPr id="2" name="TextBox 1">
            <a:extLst>
              <a:ext uri="{FF2B5EF4-FFF2-40B4-BE49-F238E27FC236}">
                <a16:creationId xmlns:a16="http://schemas.microsoft.com/office/drawing/2014/main" id="{8D95DB3C-F392-662D-0A8D-45F0BF756BC8}"/>
              </a:ext>
            </a:extLst>
          </p:cNvPr>
          <p:cNvSpPr txBox="1"/>
          <p:nvPr/>
        </p:nvSpPr>
        <p:spPr>
          <a:xfrm>
            <a:off x="-91610" y="6388630"/>
            <a:ext cx="2074607" cy="261610"/>
          </a:xfrm>
          <a:prstGeom prst="rect">
            <a:avLst/>
          </a:prstGeom>
          <a:noFill/>
        </p:spPr>
        <p:txBody>
          <a:bodyPr wrap="none" rtlCol="0">
            <a:spAutoFit/>
          </a:bodyPr>
          <a:lstStyle/>
          <a:p>
            <a:r>
              <a:rPr lang="en-US" sz="1100" dirty="0">
                <a:solidFill>
                  <a:srgbClr val="000000"/>
                </a:solidFill>
              </a:rPr>
              <a:t>Wilson III L. et al. 2016 | PRL</a:t>
            </a:r>
          </a:p>
        </p:txBody>
      </p:sp>
      <p:sp>
        <p:nvSpPr>
          <p:cNvPr id="4" name="TextBox 3">
            <a:extLst>
              <a:ext uri="{FF2B5EF4-FFF2-40B4-BE49-F238E27FC236}">
                <a16:creationId xmlns:a16="http://schemas.microsoft.com/office/drawing/2014/main" id="{AAC03226-E57E-381A-E2C4-0C6F5EDF7E23}"/>
              </a:ext>
            </a:extLst>
          </p:cNvPr>
          <p:cNvSpPr txBox="1"/>
          <p:nvPr/>
        </p:nvSpPr>
        <p:spPr>
          <a:xfrm>
            <a:off x="9984893" y="6412962"/>
            <a:ext cx="2233135" cy="261610"/>
          </a:xfrm>
          <a:prstGeom prst="rect">
            <a:avLst/>
          </a:prstGeom>
          <a:noFill/>
        </p:spPr>
        <p:txBody>
          <a:bodyPr wrap="square" rtlCol="0">
            <a:spAutoFit/>
          </a:bodyPr>
          <a:lstStyle/>
          <a:p>
            <a:r>
              <a:rPr lang="en-US" sz="1100" dirty="0">
                <a:solidFill>
                  <a:srgbClr val="000000"/>
                </a:solidFill>
              </a:rPr>
              <a:t>Liu T. et al. 2019 | Science Adv.</a:t>
            </a:r>
          </a:p>
        </p:txBody>
      </p:sp>
      <p:pic>
        <p:nvPicPr>
          <p:cNvPr id="4098" name="Picture 2" descr="Figure 3">
            <a:extLst>
              <a:ext uri="{FF2B5EF4-FFF2-40B4-BE49-F238E27FC236}">
                <a16:creationId xmlns:a16="http://schemas.microsoft.com/office/drawing/2014/main" id="{43EF768E-3BC6-CCED-3C15-C6321584F11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1862" y="1494854"/>
            <a:ext cx="5487603" cy="436813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8561D06C-681C-25F0-ED8E-18D3B150367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635967" y="841205"/>
            <a:ext cx="4465493" cy="554655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FC093A4-A007-B296-72D5-CF09D7453EF3}"/>
              </a:ext>
            </a:extLst>
          </p:cNvPr>
          <p:cNvSpPr txBox="1"/>
          <p:nvPr/>
        </p:nvSpPr>
        <p:spPr>
          <a:xfrm>
            <a:off x="7743620" y="6326620"/>
            <a:ext cx="2233135" cy="369332"/>
          </a:xfrm>
          <a:prstGeom prst="rect">
            <a:avLst/>
          </a:prstGeom>
          <a:noFill/>
        </p:spPr>
        <p:txBody>
          <a:bodyPr wrap="square">
            <a:spAutoFit/>
          </a:bodyPr>
          <a:lstStyle/>
          <a:p>
            <a:r>
              <a:rPr lang="en-US" dirty="0">
                <a:solidFill>
                  <a:srgbClr val="000000"/>
                </a:solidFill>
              </a:rPr>
              <a:t>~200 KeV electrons</a:t>
            </a:r>
          </a:p>
        </p:txBody>
      </p:sp>
      <p:sp>
        <p:nvSpPr>
          <p:cNvPr id="9" name="TextBox 8">
            <a:extLst>
              <a:ext uri="{FF2B5EF4-FFF2-40B4-BE49-F238E27FC236}">
                <a16:creationId xmlns:a16="http://schemas.microsoft.com/office/drawing/2014/main" id="{BD20BB48-A1EB-A07A-A04F-B86811CAEE0D}"/>
              </a:ext>
            </a:extLst>
          </p:cNvPr>
          <p:cNvSpPr txBox="1"/>
          <p:nvPr/>
        </p:nvSpPr>
        <p:spPr>
          <a:xfrm>
            <a:off x="2184418" y="5910137"/>
            <a:ext cx="6178216" cy="369332"/>
          </a:xfrm>
          <a:prstGeom prst="rect">
            <a:avLst/>
          </a:prstGeom>
          <a:noFill/>
        </p:spPr>
        <p:txBody>
          <a:bodyPr wrap="square">
            <a:spAutoFit/>
          </a:bodyPr>
          <a:lstStyle/>
          <a:p>
            <a:r>
              <a:rPr lang="en-US" dirty="0">
                <a:solidFill>
                  <a:srgbClr val="000000"/>
                </a:solidFill>
              </a:rPr>
              <a:t>~300 KeV electrons</a:t>
            </a:r>
          </a:p>
        </p:txBody>
      </p:sp>
      <p:sp>
        <p:nvSpPr>
          <p:cNvPr id="6" name="TextBox 5">
            <a:extLst>
              <a:ext uri="{FF2B5EF4-FFF2-40B4-BE49-F238E27FC236}">
                <a16:creationId xmlns:a16="http://schemas.microsoft.com/office/drawing/2014/main" id="{4CFB3A4E-A2FD-9D38-50D0-BA1722E6AF5A}"/>
              </a:ext>
            </a:extLst>
          </p:cNvPr>
          <p:cNvSpPr txBox="1"/>
          <p:nvPr/>
        </p:nvSpPr>
        <p:spPr>
          <a:xfrm>
            <a:off x="201862" y="738377"/>
            <a:ext cx="6176864" cy="461665"/>
          </a:xfrm>
          <a:prstGeom prst="rect">
            <a:avLst/>
          </a:prstGeom>
          <a:noFill/>
        </p:spPr>
        <p:txBody>
          <a:bodyPr wrap="square">
            <a:spAutoFit/>
          </a:bodyPr>
          <a:lstStyle/>
          <a:p>
            <a:pPr algn="ctr"/>
            <a:r>
              <a:rPr lang="en-US" sz="1200" u="sng" dirty="0">
                <a:solidFill>
                  <a:srgbClr val="000000"/>
                </a:solidFill>
              </a:rPr>
              <a:t>See also</a:t>
            </a:r>
            <a:r>
              <a:rPr lang="en-US" sz="1200" dirty="0">
                <a:solidFill>
                  <a:srgbClr val="000000"/>
                </a:solidFill>
              </a:rPr>
              <a:t>: Turner et al. 2018; Liu et al. 2019; Shi et al. 2023,2025 ; </a:t>
            </a:r>
            <a:r>
              <a:rPr lang="en-US" sz="1200" dirty="0" err="1">
                <a:solidFill>
                  <a:srgbClr val="000000"/>
                </a:solidFill>
              </a:rPr>
              <a:t>Tonoian</a:t>
            </a:r>
            <a:r>
              <a:rPr lang="en-US" sz="1200" dirty="0">
                <a:solidFill>
                  <a:srgbClr val="000000"/>
                </a:solidFill>
              </a:rPr>
              <a:t> et al. 2023; </a:t>
            </a:r>
            <a:r>
              <a:rPr lang="en-US" sz="1200" dirty="0" err="1">
                <a:solidFill>
                  <a:srgbClr val="000000"/>
                </a:solidFill>
              </a:rPr>
              <a:t>Kamaletdinov</a:t>
            </a:r>
            <a:r>
              <a:rPr lang="en-US" sz="1200" dirty="0">
                <a:solidFill>
                  <a:srgbClr val="000000"/>
                </a:solidFill>
              </a:rPr>
              <a:t> et al. 2024; Li et al. 2025; Liu et al., 2026</a:t>
            </a:r>
            <a:endParaRPr lang="en-US" sz="1200" dirty="0"/>
          </a:p>
        </p:txBody>
      </p:sp>
    </p:spTree>
    <p:extLst>
      <p:ext uri="{BB962C8B-B14F-4D97-AF65-F5344CB8AC3E}">
        <p14:creationId xmlns:p14="http://schemas.microsoft.com/office/powerpoint/2010/main" val="3628046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B654B51-FFD7-3F63-3BE5-55517A70A148}"/>
              </a:ext>
            </a:extLst>
          </p:cNvPr>
          <p:cNvPicPr>
            <a:picLocks noGrp="1" noChangeAspect="1"/>
          </p:cNvPicPr>
          <p:nvPr>
            <p:ph idx="1"/>
          </p:nvPr>
        </p:nvPicPr>
        <p:blipFill>
          <a:blip r:embed="rId2"/>
          <a:stretch>
            <a:fillRect/>
          </a:stretch>
        </p:blipFill>
        <p:spPr>
          <a:xfrm>
            <a:off x="575400" y="1463672"/>
            <a:ext cx="11041062" cy="3930655"/>
          </a:xfrm>
          <a:prstGeom prst="rect">
            <a:avLst/>
          </a:prstGeom>
        </p:spPr>
      </p:pic>
      <p:sp>
        <p:nvSpPr>
          <p:cNvPr id="3" name="Title 2">
            <a:extLst>
              <a:ext uri="{FF2B5EF4-FFF2-40B4-BE49-F238E27FC236}">
                <a16:creationId xmlns:a16="http://schemas.microsoft.com/office/drawing/2014/main" id="{DD32BEB4-17A9-38F8-ECE1-43933D1651A5}"/>
              </a:ext>
            </a:extLst>
          </p:cNvPr>
          <p:cNvSpPr>
            <a:spLocks noGrp="1"/>
          </p:cNvSpPr>
          <p:nvPr>
            <p:ph type="title"/>
          </p:nvPr>
        </p:nvSpPr>
        <p:spPr/>
        <p:txBody>
          <a:bodyPr>
            <a:normAutofit/>
          </a:bodyPr>
          <a:lstStyle/>
          <a:p>
            <a:pPr algn="ctr"/>
            <a:r>
              <a:rPr lang="en-US" dirty="0"/>
              <a:t>Mental Picture to Keep in Mind</a:t>
            </a:r>
          </a:p>
        </p:txBody>
      </p:sp>
      <p:sp>
        <p:nvSpPr>
          <p:cNvPr id="4" name="TextBox 3">
            <a:extLst>
              <a:ext uri="{FF2B5EF4-FFF2-40B4-BE49-F238E27FC236}">
                <a16:creationId xmlns:a16="http://schemas.microsoft.com/office/drawing/2014/main" id="{5DDB3F4E-6DCD-A635-6A9E-44333900905A}"/>
              </a:ext>
            </a:extLst>
          </p:cNvPr>
          <p:cNvSpPr txBox="1"/>
          <p:nvPr/>
        </p:nvSpPr>
        <p:spPr>
          <a:xfrm>
            <a:off x="3692563" y="5297705"/>
            <a:ext cx="6158752" cy="646331"/>
          </a:xfrm>
          <a:prstGeom prst="rect">
            <a:avLst/>
          </a:prstGeom>
          <a:noFill/>
        </p:spPr>
        <p:txBody>
          <a:bodyPr wrap="square">
            <a:spAutoFit/>
          </a:bodyPr>
          <a:lstStyle/>
          <a:p>
            <a:pPr algn="ctr"/>
            <a:r>
              <a:rPr lang="en-US" dirty="0" err="1">
                <a:solidFill>
                  <a:srgbClr val="000000"/>
                </a:solidFill>
              </a:rPr>
              <a:t>Qpar</a:t>
            </a:r>
            <a:r>
              <a:rPr lang="en-US" dirty="0">
                <a:solidFill>
                  <a:srgbClr val="000000"/>
                </a:solidFill>
              </a:rPr>
              <a:t> </a:t>
            </a:r>
            <a:r>
              <a:rPr lang="en-US" b="1" dirty="0">
                <a:solidFill>
                  <a:srgbClr val="000000"/>
                </a:solidFill>
              </a:rPr>
              <a:t>Extended shock </a:t>
            </a:r>
            <a:r>
              <a:rPr lang="en-US" dirty="0">
                <a:solidFill>
                  <a:srgbClr val="000000"/>
                </a:solidFill>
              </a:rPr>
              <a:t>includes the </a:t>
            </a:r>
            <a:r>
              <a:rPr lang="en-US" b="1" dirty="0">
                <a:solidFill>
                  <a:srgbClr val="FF3B3B"/>
                </a:solidFill>
              </a:rPr>
              <a:t>foreshock</a:t>
            </a:r>
            <a:r>
              <a:rPr lang="en-US" dirty="0">
                <a:solidFill>
                  <a:srgbClr val="000000"/>
                </a:solidFill>
              </a:rPr>
              <a:t>, the</a:t>
            </a:r>
            <a:r>
              <a:rPr lang="en-US" dirty="0">
                <a:solidFill>
                  <a:srgbClr val="0005FF"/>
                </a:solidFill>
              </a:rPr>
              <a:t> </a:t>
            </a:r>
            <a:r>
              <a:rPr lang="en-US" b="1" dirty="0">
                <a:solidFill>
                  <a:srgbClr val="7030A0"/>
                </a:solidFill>
              </a:rPr>
              <a:t>magnetosheath</a:t>
            </a:r>
            <a:r>
              <a:rPr lang="en-US" dirty="0">
                <a:solidFill>
                  <a:srgbClr val="0005FF"/>
                </a:solidFill>
              </a:rPr>
              <a:t> </a:t>
            </a:r>
            <a:r>
              <a:rPr lang="en-US" dirty="0">
                <a:solidFill>
                  <a:srgbClr val="000000"/>
                </a:solidFill>
              </a:rPr>
              <a:t>and their </a:t>
            </a:r>
            <a:r>
              <a:rPr lang="en-US" b="1" dirty="0">
                <a:solidFill>
                  <a:srgbClr val="00B050"/>
                </a:solidFill>
              </a:rPr>
              <a:t>transient processes</a:t>
            </a:r>
            <a:endParaRPr lang="en-US" dirty="0"/>
          </a:p>
        </p:txBody>
      </p:sp>
      <p:sp>
        <p:nvSpPr>
          <p:cNvPr id="2" name="TextBox 1">
            <a:extLst>
              <a:ext uri="{FF2B5EF4-FFF2-40B4-BE49-F238E27FC236}">
                <a16:creationId xmlns:a16="http://schemas.microsoft.com/office/drawing/2014/main" id="{A25DED08-6049-F19B-6D89-7C5D7F361C50}"/>
              </a:ext>
            </a:extLst>
          </p:cNvPr>
          <p:cNvSpPr txBox="1"/>
          <p:nvPr/>
        </p:nvSpPr>
        <p:spPr>
          <a:xfrm>
            <a:off x="0" y="6383238"/>
            <a:ext cx="1532792" cy="246221"/>
          </a:xfrm>
          <a:prstGeom prst="rect">
            <a:avLst/>
          </a:prstGeom>
          <a:noFill/>
        </p:spPr>
        <p:txBody>
          <a:bodyPr wrap="none" rtlCol="0">
            <a:spAutoFit/>
          </a:bodyPr>
          <a:lstStyle/>
          <a:p>
            <a:r>
              <a:rPr lang="en-US" sz="1000" dirty="0">
                <a:solidFill>
                  <a:srgbClr val="000000"/>
                </a:solidFill>
              </a:rPr>
              <a:t>Sketch by Florian Koller</a:t>
            </a:r>
          </a:p>
        </p:txBody>
      </p:sp>
    </p:spTree>
    <p:extLst>
      <p:ext uri="{BB962C8B-B14F-4D97-AF65-F5344CB8AC3E}">
        <p14:creationId xmlns:p14="http://schemas.microsoft.com/office/powerpoint/2010/main" val="1629992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73A47-9A1B-4DB0-ED77-67A0F5F8CE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164C0C-3D6A-BFF0-88E2-A6FBC4D81541}"/>
              </a:ext>
            </a:extLst>
          </p:cNvPr>
          <p:cNvSpPr>
            <a:spLocks noGrp="1"/>
          </p:cNvSpPr>
          <p:nvPr>
            <p:ph type="title"/>
          </p:nvPr>
        </p:nvSpPr>
        <p:spPr>
          <a:xfrm>
            <a:off x="838200" y="2614606"/>
            <a:ext cx="10515600" cy="1325563"/>
          </a:xfrm>
        </p:spPr>
        <p:txBody>
          <a:bodyPr/>
          <a:lstStyle/>
          <a:p>
            <a:pPr algn="ctr"/>
            <a:r>
              <a:rPr lang="en-US" dirty="0"/>
              <a:t>Latest Results</a:t>
            </a:r>
            <a:br>
              <a:rPr lang="en-US" dirty="0"/>
            </a:br>
            <a:r>
              <a:rPr lang="en-US" dirty="0"/>
              <a:t>Transients &amp; Particle Acceleration</a:t>
            </a:r>
          </a:p>
        </p:txBody>
      </p:sp>
      <p:sp>
        <p:nvSpPr>
          <p:cNvPr id="3" name="TextBox 2">
            <a:extLst>
              <a:ext uri="{FF2B5EF4-FFF2-40B4-BE49-F238E27FC236}">
                <a16:creationId xmlns:a16="http://schemas.microsoft.com/office/drawing/2014/main" id="{6726E5C0-7763-9C85-5063-D6FBE35913C4}"/>
              </a:ext>
            </a:extLst>
          </p:cNvPr>
          <p:cNvSpPr txBox="1"/>
          <p:nvPr/>
        </p:nvSpPr>
        <p:spPr>
          <a:xfrm>
            <a:off x="2642971" y="4863186"/>
            <a:ext cx="184731" cy="1569660"/>
          </a:xfrm>
          <a:prstGeom prst="rect">
            <a:avLst/>
          </a:prstGeom>
          <a:noFill/>
        </p:spPr>
        <p:txBody>
          <a:bodyPr wrap="none" rtlCol="0">
            <a:spAutoFit/>
          </a:bodyPr>
          <a:lstStyle/>
          <a:p>
            <a:endParaRPr lang="en-US" sz="1600" dirty="0">
              <a:solidFill>
                <a:srgbClr val="000000"/>
              </a:solidFill>
              <a:sym typeface="Wingdings" pitchFamily="2" charset="2"/>
            </a:endParaRPr>
          </a:p>
          <a:p>
            <a:endParaRPr lang="en-US" sz="1600" dirty="0">
              <a:solidFill>
                <a:srgbClr val="000000"/>
              </a:solidFill>
              <a:sym typeface="Wingdings" pitchFamily="2" charset="2"/>
            </a:endParaRPr>
          </a:p>
          <a:p>
            <a:endParaRPr lang="en-US" sz="1600" dirty="0">
              <a:solidFill>
                <a:srgbClr val="000000"/>
              </a:solidFill>
              <a:sym typeface="Wingdings" pitchFamily="2" charset="2"/>
            </a:endParaRPr>
          </a:p>
          <a:p>
            <a:endParaRPr lang="en-US" sz="1600" dirty="0">
              <a:solidFill>
                <a:srgbClr val="000000"/>
              </a:solidFill>
              <a:sym typeface="Wingdings" pitchFamily="2" charset="2"/>
            </a:endParaRPr>
          </a:p>
          <a:p>
            <a:endParaRPr lang="en-US" sz="1600" dirty="0">
              <a:solidFill>
                <a:srgbClr val="000000"/>
              </a:solidFill>
              <a:sym typeface="Wingdings" pitchFamily="2" charset="2"/>
            </a:endParaRPr>
          </a:p>
          <a:p>
            <a:endParaRPr lang="en-US" sz="1600" dirty="0">
              <a:solidFill>
                <a:srgbClr val="000000"/>
              </a:solidFill>
              <a:sym typeface="Wingdings" pitchFamily="2" charset="2"/>
            </a:endParaRPr>
          </a:p>
        </p:txBody>
      </p:sp>
      <p:sp>
        <p:nvSpPr>
          <p:cNvPr id="4" name="TextBox 3">
            <a:extLst>
              <a:ext uri="{FF2B5EF4-FFF2-40B4-BE49-F238E27FC236}">
                <a16:creationId xmlns:a16="http://schemas.microsoft.com/office/drawing/2014/main" id="{C28A1E8E-ADF2-0653-B068-1CFB2CA16C55}"/>
              </a:ext>
            </a:extLst>
          </p:cNvPr>
          <p:cNvSpPr txBox="1"/>
          <p:nvPr/>
        </p:nvSpPr>
        <p:spPr>
          <a:xfrm>
            <a:off x="641145" y="6397463"/>
            <a:ext cx="1664238" cy="230832"/>
          </a:xfrm>
          <a:prstGeom prst="rect">
            <a:avLst/>
          </a:prstGeom>
          <a:noFill/>
        </p:spPr>
        <p:txBody>
          <a:bodyPr wrap="none" rtlCol="0">
            <a:spAutoFit/>
          </a:bodyPr>
          <a:lstStyle/>
          <a:p>
            <a:r>
              <a:rPr lang="en-US" sz="900" dirty="0">
                <a:solidFill>
                  <a:srgbClr val="000000"/>
                </a:solidFill>
              </a:rPr>
              <a:t>Raptis et al.2025 | </a:t>
            </a:r>
            <a:r>
              <a:rPr lang="en-US" sz="900" dirty="0" err="1">
                <a:solidFill>
                  <a:srgbClr val="000000"/>
                </a:solidFill>
              </a:rPr>
              <a:t>NatComm</a:t>
            </a:r>
            <a:endParaRPr lang="en-US" sz="900" dirty="0">
              <a:solidFill>
                <a:srgbClr val="000000"/>
              </a:solidFill>
            </a:endParaRPr>
          </a:p>
        </p:txBody>
      </p:sp>
      <p:sp>
        <p:nvSpPr>
          <p:cNvPr id="5" name="TextBox 4">
            <a:extLst>
              <a:ext uri="{FF2B5EF4-FFF2-40B4-BE49-F238E27FC236}">
                <a16:creationId xmlns:a16="http://schemas.microsoft.com/office/drawing/2014/main" id="{BC9F27DF-60D8-A15C-F789-613CA6AD952B}"/>
              </a:ext>
            </a:extLst>
          </p:cNvPr>
          <p:cNvSpPr txBox="1"/>
          <p:nvPr/>
        </p:nvSpPr>
        <p:spPr>
          <a:xfrm>
            <a:off x="5851422" y="6397463"/>
            <a:ext cx="1407758" cy="230832"/>
          </a:xfrm>
          <a:prstGeom prst="rect">
            <a:avLst/>
          </a:prstGeom>
          <a:noFill/>
        </p:spPr>
        <p:txBody>
          <a:bodyPr wrap="none" rtlCol="0">
            <a:spAutoFit/>
          </a:bodyPr>
          <a:lstStyle/>
          <a:p>
            <a:r>
              <a:rPr lang="en-US" sz="900" dirty="0">
                <a:solidFill>
                  <a:srgbClr val="000000"/>
                </a:solidFill>
              </a:rPr>
              <a:t>Raptis et al.2025 | </a:t>
            </a:r>
            <a:r>
              <a:rPr lang="en-US" sz="900" dirty="0" err="1">
                <a:solidFill>
                  <a:srgbClr val="000000"/>
                </a:solidFill>
              </a:rPr>
              <a:t>ApJL</a:t>
            </a:r>
            <a:endParaRPr lang="en-US" sz="900" dirty="0">
              <a:solidFill>
                <a:srgbClr val="000000"/>
              </a:solidFill>
            </a:endParaRPr>
          </a:p>
        </p:txBody>
      </p:sp>
      <p:pic>
        <p:nvPicPr>
          <p:cNvPr id="6" name="Content Placeholder 7">
            <a:extLst>
              <a:ext uri="{FF2B5EF4-FFF2-40B4-BE49-F238E27FC236}">
                <a16:creationId xmlns:a16="http://schemas.microsoft.com/office/drawing/2014/main" id="{9CA8AB32-2262-89DB-0199-E161F13372A9}"/>
              </a:ext>
            </a:extLst>
          </p:cNvPr>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0" y="5876992"/>
            <a:ext cx="737702" cy="737702"/>
          </a:xfrm>
        </p:spPr>
      </p:pic>
      <p:pic>
        <p:nvPicPr>
          <p:cNvPr id="8" name="Picture 7">
            <a:extLst>
              <a:ext uri="{FF2B5EF4-FFF2-40B4-BE49-F238E27FC236}">
                <a16:creationId xmlns:a16="http://schemas.microsoft.com/office/drawing/2014/main" id="{800AAB1F-A51B-AF28-F0F4-FD7A9B5079E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197573" y="5876992"/>
            <a:ext cx="731520" cy="731520"/>
          </a:xfrm>
          <a:prstGeom prst="rect">
            <a:avLst/>
          </a:prstGeom>
        </p:spPr>
      </p:pic>
      <p:sp>
        <p:nvSpPr>
          <p:cNvPr id="10" name="TextBox 9">
            <a:extLst>
              <a:ext uri="{FF2B5EF4-FFF2-40B4-BE49-F238E27FC236}">
                <a16:creationId xmlns:a16="http://schemas.microsoft.com/office/drawing/2014/main" id="{BD436E26-CE92-E2DF-5B57-88FC2D470FA2}"/>
              </a:ext>
            </a:extLst>
          </p:cNvPr>
          <p:cNvSpPr txBox="1"/>
          <p:nvPr/>
        </p:nvSpPr>
        <p:spPr>
          <a:xfrm>
            <a:off x="10796971" y="6397463"/>
            <a:ext cx="1491114" cy="230832"/>
          </a:xfrm>
          <a:prstGeom prst="rect">
            <a:avLst/>
          </a:prstGeom>
          <a:noFill/>
        </p:spPr>
        <p:txBody>
          <a:bodyPr wrap="none" rtlCol="0">
            <a:spAutoFit/>
          </a:bodyPr>
          <a:lstStyle/>
          <a:p>
            <a:r>
              <a:rPr lang="en-US" sz="900" dirty="0">
                <a:solidFill>
                  <a:srgbClr val="000000"/>
                </a:solidFill>
              </a:rPr>
              <a:t>Raptis et al.2026 | Nature</a:t>
            </a:r>
          </a:p>
        </p:txBody>
      </p:sp>
      <p:pic>
        <p:nvPicPr>
          <p:cNvPr id="19" name="Picture 18">
            <a:extLst>
              <a:ext uri="{FF2B5EF4-FFF2-40B4-BE49-F238E27FC236}">
                <a16:creationId xmlns:a16="http://schemas.microsoft.com/office/drawing/2014/main" id="{E6D7793C-5ECD-0C46-1E2F-D3915D8CF9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57680" y="5876992"/>
            <a:ext cx="731520" cy="731520"/>
          </a:xfrm>
          <a:prstGeom prst="rect">
            <a:avLst/>
          </a:prstGeom>
        </p:spPr>
      </p:pic>
      <p:sp>
        <p:nvSpPr>
          <p:cNvPr id="12" name="TextBox 11">
            <a:extLst>
              <a:ext uri="{FF2B5EF4-FFF2-40B4-BE49-F238E27FC236}">
                <a16:creationId xmlns:a16="http://schemas.microsoft.com/office/drawing/2014/main" id="{0DF7E4D0-223A-A2F8-8D5A-DE6576B77D40}"/>
              </a:ext>
            </a:extLst>
          </p:cNvPr>
          <p:cNvSpPr txBox="1"/>
          <p:nvPr/>
        </p:nvSpPr>
        <p:spPr>
          <a:xfrm>
            <a:off x="0" y="5521325"/>
            <a:ext cx="736099" cy="369332"/>
          </a:xfrm>
          <a:prstGeom prst="rect">
            <a:avLst/>
          </a:prstGeom>
          <a:noFill/>
        </p:spPr>
        <p:txBody>
          <a:bodyPr wrap="none" rtlCol="0">
            <a:spAutoFit/>
          </a:bodyPr>
          <a:lstStyle/>
          <a:p>
            <a:r>
              <a:rPr lang="en-US" dirty="0">
                <a:solidFill>
                  <a:srgbClr val="0005FF"/>
                </a:solidFill>
              </a:rPr>
              <a:t>Earth</a:t>
            </a:r>
          </a:p>
        </p:txBody>
      </p:sp>
      <p:sp>
        <p:nvSpPr>
          <p:cNvPr id="13" name="TextBox 12">
            <a:extLst>
              <a:ext uri="{FF2B5EF4-FFF2-40B4-BE49-F238E27FC236}">
                <a16:creationId xmlns:a16="http://schemas.microsoft.com/office/drawing/2014/main" id="{B2B98573-5B40-E4FD-4993-0BC18C4625C3}"/>
              </a:ext>
            </a:extLst>
          </p:cNvPr>
          <p:cNvSpPr txBox="1"/>
          <p:nvPr/>
        </p:nvSpPr>
        <p:spPr>
          <a:xfrm>
            <a:off x="10084858" y="5463350"/>
            <a:ext cx="877163" cy="369332"/>
          </a:xfrm>
          <a:prstGeom prst="rect">
            <a:avLst/>
          </a:prstGeom>
          <a:noFill/>
        </p:spPr>
        <p:txBody>
          <a:bodyPr wrap="none" rtlCol="0">
            <a:spAutoFit/>
          </a:bodyPr>
          <a:lstStyle/>
          <a:p>
            <a:r>
              <a:rPr lang="en-US" dirty="0">
                <a:solidFill>
                  <a:srgbClr val="FF0000"/>
                </a:solidFill>
              </a:rPr>
              <a:t>Jupiter</a:t>
            </a:r>
          </a:p>
        </p:txBody>
      </p:sp>
      <p:sp>
        <p:nvSpPr>
          <p:cNvPr id="14" name="TextBox 13">
            <a:extLst>
              <a:ext uri="{FF2B5EF4-FFF2-40B4-BE49-F238E27FC236}">
                <a16:creationId xmlns:a16="http://schemas.microsoft.com/office/drawing/2014/main" id="{F52A3AF9-4972-97F3-F09B-15677321A688}"/>
              </a:ext>
            </a:extLst>
          </p:cNvPr>
          <p:cNvSpPr txBox="1"/>
          <p:nvPr/>
        </p:nvSpPr>
        <p:spPr>
          <a:xfrm>
            <a:off x="5192994" y="5521325"/>
            <a:ext cx="736099" cy="369332"/>
          </a:xfrm>
          <a:prstGeom prst="rect">
            <a:avLst/>
          </a:prstGeom>
          <a:noFill/>
        </p:spPr>
        <p:txBody>
          <a:bodyPr wrap="none" rtlCol="0">
            <a:spAutoFit/>
          </a:bodyPr>
          <a:lstStyle/>
          <a:p>
            <a:r>
              <a:rPr lang="en-US" dirty="0">
                <a:solidFill>
                  <a:srgbClr val="0005FF"/>
                </a:solidFill>
              </a:rPr>
              <a:t>Earth</a:t>
            </a:r>
          </a:p>
        </p:txBody>
      </p:sp>
    </p:spTree>
    <p:extLst>
      <p:ext uri="{BB962C8B-B14F-4D97-AF65-F5344CB8AC3E}">
        <p14:creationId xmlns:p14="http://schemas.microsoft.com/office/powerpoint/2010/main" val="1252174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AA144-7BBB-F071-3130-FB8FE0FCCE2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1464C58-52AB-8AD1-5131-7871E47C0077}"/>
              </a:ext>
            </a:extLst>
          </p:cNvPr>
          <p:cNvSpPr>
            <a:spLocks noGrp="1"/>
          </p:cNvSpPr>
          <p:nvPr>
            <p:ph type="title"/>
          </p:nvPr>
        </p:nvSpPr>
        <p:spPr/>
        <p:txBody>
          <a:bodyPr/>
          <a:lstStyle/>
          <a:p>
            <a:pPr algn="ctr"/>
            <a:r>
              <a:rPr lang="en-US" dirty="0"/>
              <a:t>Transients &amp; Relativistic Electrons with MMS </a:t>
            </a:r>
            <a:endParaRPr lang="sv-SE" dirty="0"/>
          </a:p>
        </p:txBody>
      </p:sp>
      <p:sp>
        <p:nvSpPr>
          <p:cNvPr id="6" name="TextBox 5">
            <a:extLst>
              <a:ext uri="{FF2B5EF4-FFF2-40B4-BE49-F238E27FC236}">
                <a16:creationId xmlns:a16="http://schemas.microsoft.com/office/drawing/2014/main" id="{3D04CA14-B9A5-4765-D740-EFB726964ABB}"/>
              </a:ext>
            </a:extLst>
          </p:cNvPr>
          <p:cNvSpPr txBox="1"/>
          <p:nvPr/>
        </p:nvSpPr>
        <p:spPr>
          <a:xfrm>
            <a:off x="8173844" y="1172516"/>
            <a:ext cx="4018156" cy="4801314"/>
          </a:xfrm>
          <a:prstGeom prst="rect">
            <a:avLst/>
          </a:prstGeom>
          <a:noFill/>
        </p:spPr>
        <p:txBody>
          <a:bodyPr wrap="square" rtlCol="0">
            <a:spAutoFit/>
          </a:bodyPr>
          <a:lstStyle/>
          <a:p>
            <a:r>
              <a:rPr lang="en-US" b="1" u="sng" dirty="0">
                <a:solidFill>
                  <a:srgbClr val="000000"/>
                </a:solidFill>
              </a:rPr>
              <a:t>Typical properties of transient:</a:t>
            </a:r>
          </a:p>
          <a:p>
            <a:r>
              <a:rPr lang="en-US" dirty="0">
                <a:solidFill>
                  <a:srgbClr val="000000"/>
                </a:solidFill>
              </a:rPr>
              <a:t>- Depleted Core (low B, n)</a:t>
            </a:r>
          </a:p>
          <a:p>
            <a:r>
              <a:rPr lang="en-US" dirty="0">
                <a:solidFill>
                  <a:srgbClr val="000000"/>
                </a:solidFill>
              </a:rPr>
              <a:t>- Mature HFA (</a:t>
            </a:r>
            <a:r>
              <a:rPr lang="el-GR" dirty="0">
                <a:solidFill>
                  <a:srgbClr val="000000"/>
                </a:solidFill>
              </a:rPr>
              <a:t>ΔΒ</a:t>
            </a:r>
            <a:r>
              <a:rPr lang="en-US" dirty="0">
                <a:solidFill>
                  <a:srgbClr val="000000"/>
                </a:solidFill>
              </a:rPr>
              <a:t>/B</a:t>
            </a:r>
            <a:r>
              <a:rPr lang="el-GR" dirty="0">
                <a:solidFill>
                  <a:srgbClr val="000000"/>
                </a:solidFill>
              </a:rPr>
              <a:t>0</a:t>
            </a:r>
            <a:r>
              <a:rPr lang="en-US" dirty="0">
                <a:solidFill>
                  <a:srgbClr val="000000"/>
                </a:solidFill>
              </a:rPr>
              <a:t> ~ 1-4)</a:t>
            </a:r>
          </a:p>
          <a:p>
            <a:r>
              <a:rPr lang="en-US" dirty="0">
                <a:solidFill>
                  <a:srgbClr val="000000"/>
                </a:solidFill>
              </a:rPr>
              <a:t>- SW beam disrupted</a:t>
            </a:r>
          </a:p>
          <a:p>
            <a:r>
              <a:rPr lang="en-US" dirty="0">
                <a:solidFill>
                  <a:srgbClr val="000000"/>
                </a:solidFill>
              </a:rPr>
              <a:t>- Strong density and magnetic field compressive boundaries</a:t>
            </a:r>
          </a:p>
          <a:p>
            <a:r>
              <a:rPr lang="en-US" dirty="0">
                <a:solidFill>
                  <a:srgbClr val="000000"/>
                </a:solidFill>
              </a:rPr>
              <a:t>- Formation of a </a:t>
            </a:r>
            <a:r>
              <a:rPr lang="en-US" dirty="0" err="1">
                <a:solidFill>
                  <a:srgbClr val="000000"/>
                </a:solidFill>
              </a:rPr>
              <a:t>Qperp</a:t>
            </a:r>
            <a:r>
              <a:rPr lang="en-US" dirty="0">
                <a:solidFill>
                  <a:srgbClr val="000000"/>
                </a:solidFill>
              </a:rPr>
              <a:t> “shock”</a:t>
            </a:r>
          </a:p>
          <a:p>
            <a:r>
              <a:rPr lang="en-US" dirty="0">
                <a:solidFill>
                  <a:srgbClr val="000000"/>
                </a:solidFill>
              </a:rPr>
              <a:t>- Flow anomaly (velocity decreasing)</a:t>
            </a:r>
          </a:p>
          <a:p>
            <a:r>
              <a:rPr lang="en-US" dirty="0">
                <a:solidFill>
                  <a:srgbClr val="000000"/>
                </a:solidFill>
              </a:rPr>
              <a:t> </a:t>
            </a:r>
          </a:p>
          <a:p>
            <a:endParaRPr lang="en-US" dirty="0">
              <a:solidFill>
                <a:srgbClr val="000000"/>
              </a:solidFill>
            </a:endParaRPr>
          </a:p>
          <a:p>
            <a:r>
              <a:rPr lang="en-US" b="1" u="sng" dirty="0">
                <a:solidFill>
                  <a:srgbClr val="000000"/>
                </a:solidFill>
              </a:rPr>
              <a:t>Unique property</a:t>
            </a:r>
          </a:p>
          <a:p>
            <a:endParaRPr lang="en-US" dirty="0">
              <a:solidFill>
                <a:srgbClr val="000000"/>
              </a:solidFill>
            </a:endParaRPr>
          </a:p>
          <a:p>
            <a:r>
              <a:rPr lang="en-US" dirty="0">
                <a:solidFill>
                  <a:srgbClr val="000000"/>
                </a:solidFill>
              </a:rPr>
              <a:t>&gt;</a:t>
            </a:r>
            <a:r>
              <a:rPr lang="en-US" b="1" dirty="0">
                <a:solidFill>
                  <a:srgbClr val="000000"/>
                </a:solidFill>
              </a:rPr>
              <a:t>500 keV electrons throughout the core and shock region</a:t>
            </a:r>
          </a:p>
          <a:p>
            <a:endParaRPr lang="en-US" dirty="0">
              <a:solidFill>
                <a:srgbClr val="000000"/>
              </a:solidFill>
            </a:endParaRPr>
          </a:p>
          <a:p>
            <a:endParaRPr lang="en-US" dirty="0">
              <a:solidFill>
                <a:srgbClr val="000000"/>
              </a:solidFill>
            </a:endParaRPr>
          </a:p>
          <a:p>
            <a:endParaRPr lang="en-US" dirty="0">
              <a:solidFill>
                <a:srgbClr val="000000"/>
              </a:solidFill>
            </a:endParaRPr>
          </a:p>
        </p:txBody>
      </p:sp>
      <p:sp>
        <p:nvSpPr>
          <p:cNvPr id="12" name="Arc 11">
            <a:extLst>
              <a:ext uri="{FF2B5EF4-FFF2-40B4-BE49-F238E27FC236}">
                <a16:creationId xmlns:a16="http://schemas.microsoft.com/office/drawing/2014/main" id="{B151B1FC-FFD2-DD3C-FDA2-9F9C623F74F9}"/>
              </a:ext>
            </a:extLst>
          </p:cNvPr>
          <p:cNvSpPr/>
          <p:nvPr/>
        </p:nvSpPr>
        <p:spPr>
          <a:xfrm flipH="1">
            <a:off x="9862603" y="5645333"/>
            <a:ext cx="1274254" cy="711924"/>
          </a:xfrm>
          <a:prstGeom prst="arc">
            <a:avLst>
              <a:gd name="adj1" fmla="val 16210948"/>
              <a:gd name="adj2" fmla="val 5416960"/>
            </a:avLst>
          </a:prstGeom>
          <a:ln w="19050">
            <a:solidFill>
              <a:srgbClr val="0000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pic>
        <p:nvPicPr>
          <p:cNvPr id="13" name="Picture 12">
            <a:extLst>
              <a:ext uri="{FF2B5EF4-FFF2-40B4-BE49-F238E27FC236}">
                <a16:creationId xmlns:a16="http://schemas.microsoft.com/office/drawing/2014/main" id="{81F601D4-3FDD-E9EB-D37A-513B630D088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606144" y="5816459"/>
            <a:ext cx="512917" cy="348007"/>
          </a:xfrm>
          <a:prstGeom prst="rect">
            <a:avLst/>
          </a:prstGeom>
        </p:spPr>
      </p:pic>
      <p:pic>
        <p:nvPicPr>
          <p:cNvPr id="14" name="Picture 4" descr="ÎÏÎ¿ÏÎ­Î»ÎµÏÎ¼Î± ÎµÎ¹ÎºÏÎ½Î±Ï Î³Î¹Î± circle half black">
            <a:extLst>
              <a:ext uri="{FF2B5EF4-FFF2-40B4-BE49-F238E27FC236}">
                <a16:creationId xmlns:a16="http://schemas.microsoft.com/office/drawing/2014/main" id="{71E0FD8F-6C6B-AE13-D0FE-8DB97A9E45D0}"/>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0305775" y="5880179"/>
            <a:ext cx="229087" cy="22908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78C9C645-8CEF-DCE2-3CD7-E81B040150FE}"/>
              </a:ext>
            </a:extLst>
          </p:cNvPr>
          <p:cNvSpPr txBox="1"/>
          <p:nvPr/>
        </p:nvSpPr>
        <p:spPr>
          <a:xfrm>
            <a:off x="9165416" y="5700203"/>
            <a:ext cx="1305165" cy="246221"/>
          </a:xfrm>
          <a:prstGeom prst="rect">
            <a:avLst/>
          </a:prstGeom>
          <a:noFill/>
        </p:spPr>
        <p:txBody>
          <a:bodyPr wrap="none" rtlCol="0">
            <a:spAutoFit/>
          </a:bodyPr>
          <a:lstStyle/>
          <a:p>
            <a:r>
              <a:rPr lang="en-US" sz="1000" dirty="0">
                <a:solidFill>
                  <a:srgbClr val="000000"/>
                </a:solidFill>
              </a:rPr>
              <a:t>Foreshock transient</a:t>
            </a:r>
          </a:p>
        </p:txBody>
      </p:sp>
      <p:sp>
        <p:nvSpPr>
          <p:cNvPr id="17" name="Rectangle 16">
            <a:extLst>
              <a:ext uri="{FF2B5EF4-FFF2-40B4-BE49-F238E27FC236}">
                <a16:creationId xmlns:a16="http://schemas.microsoft.com/office/drawing/2014/main" id="{499322BF-1F46-9C62-4F17-FE52C044ACED}"/>
              </a:ext>
            </a:extLst>
          </p:cNvPr>
          <p:cNvSpPr/>
          <p:nvPr/>
        </p:nvSpPr>
        <p:spPr>
          <a:xfrm>
            <a:off x="9173651" y="5554968"/>
            <a:ext cx="2075596" cy="918545"/>
          </a:xfrm>
          <a:prstGeom prst="rect">
            <a:avLst/>
          </a:prstGeom>
          <a:no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B139F530-451D-9DE1-2E58-69CA748269AF}"/>
              </a:ext>
            </a:extLst>
          </p:cNvPr>
          <p:cNvSpPr txBox="1"/>
          <p:nvPr/>
        </p:nvSpPr>
        <p:spPr>
          <a:xfrm>
            <a:off x="10375520" y="6158989"/>
            <a:ext cx="6161566" cy="246221"/>
          </a:xfrm>
          <a:prstGeom prst="rect">
            <a:avLst/>
          </a:prstGeom>
          <a:noFill/>
        </p:spPr>
        <p:txBody>
          <a:bodyPr wrap="square">
            <a:spAutoFit/>
          </a:bodyPr>
          <a:lstStyle/>
          <a:p>
            <a:r>
              <a:rPr lang="en-US" sz="1000" dirty="0">
                <a:solidFill>
                  <a:srgbClr val="000000"/>
                </a:solidFill>
              </a:rPr>
              <a:t>Bow shock</a:t>
            </a:r>
          </a:p>
        </p:txBody>
      </p:sp>
      <p:pic>
        <p:nvPicPr>
          <p:cNvPr id="9" name="Picture 8">
            <a:extLst>
              <a:ext uri="{FF2B5EF4-FFF2-40B4-BE49-F238E27FC236}">
                <a16:creationId xmlns:a16="http://schemas.microsoft.com/office/drawing/2014/main" id="{F7813E22-EDE3-C16A-95E1-F73582BD8A2B}"/>
              </a:ext>
            </a:extLst>
          </p:cNvPr>
          <p:cNvPicPr>
            <a:picLocks noChangeAspect="1"/>
          </p:cNvPicPr>
          <p:nvPr/>
        </p:nvPicPr>
        <p:blipFill>
          <a:blip r:embed="rId5"/>
          <a:stretch>
            <a:fillRect/>
          </a:stretch>
        </p:blipFill>
        <p:spPr>
          <a:xfrm>
            <a:off x="3619872" y="2443089"/>
            <a:ext cx="4337138" cy="2400759"/>
          </a:xfrm>
          <a:prstGeom prst="rect">
            <a:avLst/>
          </a:prstGeom>
        </p:spPr>
      </p:pic>
      <p:cxnSp>
        <p:nvCxnSpPr>
          <p:cNvPr id="5" name="Straight Arrow Connector 4">
            <a:extLst>
              <a:ext uri="{FF2B5EF4-FFF2-40B4-BE49-F238E27FC236}">
                <a16:creationId xmlns:a16="http://schemas.microsoft.com/office/drawing/2014/main" id="{AE927E81-64CF-0FCA-5A30-CB7D51C5CEA9}"/>
              </a:ext>
            </a:extLst>
          </p:cNvPr>
          <p:cNvCxnSpPr>
            <a:cxnSpLocks/>
          </p:cNvCxnSpPr>
          <p:nvPr/>
        </p:nvCxnSpPr>
        <p:spPr>
          <a:xfrm>
            <a:off x="6044594" y="2756332"/>
            <a:ext cx="170855" cy="208351"/>
          </a:xfrm>
          <a:prstGeom prst="straightConnector1">
            <a:avLst/>
          </a:prstGeom>
          <a:ln>
            <a:solidFill>
              <a:srgbClr val="FF3B3B"/>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FD99BC53-6922-843A-ECA3-F2383B3BE14F}"/>
              </a:ext>
            </a:extLst>
          </p:cNvPr>
          <p:cNvSpPr txBox="1"/>
          <p:nvPr/>
        </p:nvSpPr>
        <p:spPr>
          <a:xfrm>
            <a:off x="3980127" y="2088543"/>
            <a:ext cx="4121641" cy="369332"/>
          </a:xfrm>
          <a:prstGeom prst="rect">
            <a:avLst/>
          </a:prstGeom>
          <a:noFill/>
        </p:spPr>
        <p:txBody>
          <a:bodyPr wrap="none" rtlCol="0">
            <a:spAutoFit/>
          </a:bodyPr>
          <a:lstStyle/>
          <a:p>
            <a:r>
              <a:rPr lang="en-US" u="sng" dirty="0">
                <a:solidFill>
                  <a:schemeClr val="tx1">
                    <a:lumMod val="50000"/>
                  </a:schemeClr>
                </a:solidFill>
              </a:rPr>
              <a:t>New plot, much easier to understand!</a:t>
            </a:r>
          </a:p>
        </p:txBody>
      </p:sp>
      <p:sp>
        <p:nvSpPr>
          <p:cNvPr id="22" name="TextBox 21">
            <a:extLst>
              <a:ext uri="{FF2B5EF4-FFF2-40B4-BE49-F238E27FC236}">
                <a16:creationId xmlns:a16="http://schemas.microsoft.com/office/drawing/2014/main" id="{C2FCFC67-6B65-7D02-8DFA-73A863729BD2}"/>
              </a:ext>
            </a:extLst>
          </p:cNvPr>
          <p:cNvSpPr txBox="1"/>
          <p:nvPr/>
        </p:nvSpPr>
        <p:spPr>
          <a:xfrm>
            <a:off x="4006373" y="5042934"/>
            <a:ext cx="4167471" cy="1323439"/>
          </a:xfrm>
          <a:prstGeom prst="rect">
            <a:avLst/>
          </a:prstGeom>
          <a:noFill/>
        </p:spPr>
        <p:txBody>
          <a:bodyPr wrap="square" rtlCol="0">
            <a:spAutoFit/>
          </a:bodyPr>
          <a:lstStyle/>
          <a:p>
            <a:pPr algn="ctr"/>
            <a:r>
              <a:rPr lang="en-US" sz="1600" b="1" u="sng" dirty="0">
                <a:solidFill>
                  <a:schemeClr val="tx1">
                    <a:lumMod val="50000"/>
                  </a:schemeClr>
                </a:solidFill>
              </a:rPr>
              <a:t>With respect to upstream conditions (SW/FS):</a:t>
            </a:r>
          </a:p>
          <a:p>
            <a:pPr algn="just"/>
            <a:endParaRPr lang="en-US" sz="1600" dirty="0">
              <a:solidFill>
                <a:schemeClr val="tx1">
                  <a:lumMod val="50000"/>
                </a:schemeClr>
              </a:solidFill>
            </a:endParaRPr>
          </a:p>
          <a:p>
            <a:pPr marL="285750" indent="-285750" algn="just">
              <a:buFont typeface="Arial" panose="020B0604020202020204" pitchFamily="34" charset="0"/>
              <a:buChar char="•"/>
            </a:pPr>
            <a:r>
              <a:rPr lang="en-US" sz="1600" dirty="0">
                <a:solidFill>
                  <a:schemeClr val="tx1">
                    <a:lumMod val="50000"/>
                  </a:schemeClr>
                </a:solidFill>
              </a:rPr>
              <a:t>Electron fluxes (&gt;50 keV) up to x6</a:t>
            </a:r>
          </a:p>
          <a:p>
            <a:pPr marL="285750" indent="-285750" algn="just">
              <a:buFont typeface="Arial" panose="020B0604020202020204" pitchFamily="34" charset="0"/>
              <a:buChar char="•"/>
            </a:pPr>
            <a:r>
              <a:rPr lang="en-US" sz="1600" dirty="0">
                <a:solidFill>
                  <a:schemeClr val="tx1">
                    <a:lumMod val="50000"/>
                  </a:schemeClr>
                </a:solidFill>
              </a:rPr>
              <a:t>Ion fluxes (&gt;50 keV)  up to x15</a:t>
            </a:r>
          </a:p>
        </p:txBody>
      </p:sp>
      <p:sp>
        <p:nvSpPr>
          <p:cNvPr id="23" name="TextBox 22">
            <a:extLst>
              <a:ext uri="{FF2B5EF4-FFF2-40B4-BE49-F238E27FC236}">
                <a16:creationId xmlns:a16="http://schemas.microsoft.com/office/drawing/2014/main" id="{E7472C34-7856-C37A-F399-8FAF2AE11F1B}"/>
              </a:ext>
            </a:extLst>
          </p:cNvPr>
          <p:cNvSpPr txBox="1"/>
          <p:nvPr/>
        </p:nvSpPr>
        <p:spPr>
          <a:xfrm>
            <a:off x="4429076" y="2523807"/>
            <a:ext cx="1661032" cy="292388"/>
          </a:xfrm>
          <a:prstGeom prst="rect">
            <a:avLst/>
          </a:prstGeom>
          <a:noFill/>
        </p:spPr>
        <p:txBody>
          <a:bodyPr wrap="none" rtlCol="0">
            <a:spAutoFit/>
          </a:bodyPr>
          <a:lstStyle/>
          <a:p>
            <a:r>
              <a:rPr lang="en-US" sz="1300" dirty="0">
                <a:solidFill>
                  <a:srgbClr val="000000"/>
                </a:solidFill>
              </a:rPr>
              <a:t>Compressive edges</a:t>
            </a:r>
          </a:p>
        </p:txBody>
      </p:sp>
      <p:cxnSp>
        <p:nvCxnSpPr>
          <p:cNvPr id="28" name="Straight Arrow Connector 27">
            <a:extLst>
              <a:ext uri="{FF2B5EF4-FFF2-40B4-BE49-F238E27FC236}">
                <a16:creationId xmlns:a16="http://schemas.microsoft.com/office/drawing/2014/main" id="{EA30051D-050D-DAFD-CA9A-8896E0F8B147}"/>
              </a:ext>
            </a:extLst>
          </p:cNvPr>
          <p:cNvCxnSpPr>
            <a:cxnSpLocks/>
          </p:cNvCxnSpPr>
          <p:nvPr/>
        </p:nvCxnSpPr>
        <p:spPr>
          <a:xfrm flipH="1">
            <a:off x="5114997" y="2816195"/>
            <a:ext cx="144595" cy="189975"/>
          </a:xfrm>
          <a:prstGeom prst="straightConnector1">
            <a:avLst/>
          </a:prstGeom>
          <a:ln>
            <a:solidFill>
              <a:srgbClr val="FF3B3B"/>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18FD095-7C2E-7D5B-84B9-26769E65A689}"/>
              </a:ext>
            </a:extLst>
          </p:cNvPr>
          <p:cNvCxnSpPr>
            <a:cxnSpLocks/>
          </p:cNvCxnSpPr>
          <p:nvPr/>
        </p:nvCxnSpPr>
        <p:spPr>
          <a:xfrm flipH="1" flipV="1">
            <a:off x="5788441" y="3429000"/>
            <a:ext cx="828669" cy="464318"/>
          </a:xfrm>
          <a:prstGeom prst="straightConnector1">
            <a:avLst/>
          </a:prstGeom>
          <a:ln>
            <a:solidFill>
              <a:srgbClr val="FF3B3B"/>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E5177B7F-F084-1712-8317-F292A9B80C88}"/>
              </a:ext>
            </a:extLst>
          </p:cNvPr>
          <p:cNvSpPr txBox="1"/>
          <p:nvPr/>
        </p:nvSpPr>
        <p:spPr>
          <a:xfrm>
            <a:off x="6617110" y="3747124"/>
            <a:ext cx="1254126" cy="292388"/>
          </a:xfrm>
          <a:prstGeom prst="rect">
            <a:avLst/>
          </a:prstGeom>
          <a:noFill/>
        </p:spPr>
        <p:txBody>
          <a:bodyPr wrap="none" rtlCol="0">
            <a:spAutoFit/>
          </a:bodyPr>
          <a:lstStyle/>
          <a:p>
            <a:r>
              <a:rPr lang="en-US" sz="1300" dirty="0">
                <a:solidFill>
                  <a:srgbClr val="000000"/>
                </a:solidFill>
              </a:rPr>
              <a:t>Core &amp; Waves</a:t>
            </a:r>
          </a:p>
        </p:txBody>
      </p:sp>
      <p:sp>
        <p:nvSpPr>
          <p:cNvPr id="20" name="Rectangle 19">
            <a:extLst>
              <a:ext uri="{FF2B5EF4-FFF2-40B4-BE49-F238E27FC236}">
                <a16:creationId xmlns:a16="http://schemas.microsoft.com/office/drawing/2014/main" id="{B65B7EE2-6786-BD9B-AC71-6BC65CD178CF}"/>
              </a:ext>
            </a:extLst>
          </p:cNvPr>
          <p:cNvSpPr/>
          <p:nvPr/>
        </p:nvSpPr>
        <p:spPr>
          <a:xfrm>
            <a:off x="4147830" y="2509745"/>
            <a:ext cx="198178" cy="1152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C01996C-9B67-F11A-A8CC-BF5BE8CFBE8B}"/>
              </a:ext>
            </a:extLst>
          </p:cNvPr>
          <p:cNvSpPr txBox="1"/>
          <p:nvPr/>
        </p:nvSpPr>
        <p:spPr>
          <a:xfrm>
            <a:off x="6988212" y="2553276"/>
            <a:ext cx="901209" cy="338554"/>
          </a:xfrm>
          <a:prstGeom prst="rect">
            <a:avLst/>
          </a:prstGeom>
          <a:ln>
            <a:solidFill>
              <a:srgbClr val="FFC000"/>
            </a:solidFill>
          </a:ln>
        </p:spPr>
        <p:style>
          <a:lnRef idx="2">
            <a:schemeClr val="accent5"/>
          </a:lnRef>
          <a:fillRef idx="1">
            <a:schemeClr val="lt1"/>
          </a:fillRef>
          <a:effectRef idx="0">
            <a:schemeClr val="accent5"/>
          </a:effectRef>
          <a:fontRef idx="minor">
            <a:schemeClr val="dk1"/>
          </a:fontRef>
        </p:style>
        <p:txBody>
          <a:bodyPr wrap="none" rtlCol="0">
            <a:spAutoFit/>
          </a:bodyPr>
          <a:lstStyle/>
          <a:p>
            <a:pPr algn="ctr"/>
            <a:r>
              <a:rPr lang="en-US" sz="800" dirty="0">
                <a:solidFill>
                  <a:srgbClr val="000000"/>
                </a:solidFill>
              </a:rPr>
              <a:t>Made for </a:t>
            </a:r>
          </a:p>
          <a:p>
            <a:pPr algn="ctr"/>
            <a:r>
              <a:rPr lang="en-US" sz="800" dirty="0">
                <a:solidFill>
                  <a:srgbClr val="000000"/>
                </a:solidFill>
              </a:rPr>
              <a:t>PO yellow book</a:t>
            </a:r>
          </a:p>
        </p:txBody>
      </p:sp>
      <p:sp>
        <p:nvSpPr>
          <p:cNvPr id="2" name="TextBox 1">
            <a:extLst>
              <a:ext uri="{FF2B5EF4-FFF2-40B4-BE49-F238E27FC236}">
                <a16:creationId xmlns:a16="http://schemas.microsoft.com/office/drawing/2014/main" id="{536B7A7A-1074-2358-8FDE-FCD65762B29D}"/>
              </a:ext>
            </a:extLst>
          </p:cNvPr>
          <p:cNvSpPr txBox="1"/>
          <p:nvPr/>
        </p:nvSpPr>
        <p:spPr>
          <a:xfrm>
            <a:off x="0" y="6408949"/>
            <a:ext cx="1664238" cy="230832"/>
          </a:xfrm>
          <a:prstGeom prst="rect">
            <a:avLst/>
          </a:prstGeom>
          <a:noFill/>
        </p:spPr>
        <p:txBody>
          <a:bodyPr wrap="none" rtlCol="0">
            <a:spAutoFit/>
          </a:bodyPr>
          <a:lstStyle/>
          <a:p>
            <a:r>
              <a:rPr lang="en-US" sz="900" dirty="0">
                <a:solidFill>
                  <a:srgbClr val="000000"/>
                </a:solidFill>
              </a:rPr>
              <a:t>Raptis et al.2025 | </a:t>
            </a:r>
            <a:r>
              <a:rPr lang="en-US" sz="900" dirty="0" err="1">
                <a:solidFill>
                  <a:srgbClr val="000000"/>
                </a:solidFill>
              </a:rPr>
              <a:t>NatComm</a:t>
            </a:r>
            <a:endParaRPr lang="en-US" sz="900" dirty="0">
              <a:solidFill>
                <a:srgbClr val="000000"/>
              </a:solidFill>
            </a:endParaRPr>
          </a:p>
        </p:txBody>
      </p:sp>
      <p:pic>
        <p:nvPicPr>
          <p:cNvPr id="10" name="Picture 9">
            <a:extLst>
              <a:ext uri="{FF2B5EF4-FFF2-40B4-BE49-F238E27FC236}">
                <a16:creationId xmlns:a16="http://schemas.microsoft.com/office/drawing/2014/main" id="{624085D5-1BD2-0C1C-8011-3770D4E4A70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5008" y="739906"/>
            <a:ext cx="3404420" cy="5665304"/>
          </a:xfrm>
          <a:prstGeom prst="rect">
            <a:avLst/>
          </a:prstGeom>
        </p:spPr>
      </p:pic>
    </p:spTree>
    <p:extLst>
      <p:ext uri="{BB962C8B-B14F-4D97-AF65-F5344CB8AC3E}">
        <p14:creationId xmlns:p14="http://schemas.microsoft.com/office/powerpoint/2010/main" val="1265164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9" presetClass="emph" presetSubtype="0" nodeType="withEffect">
                                  <p:stCondLst>
                                    <p:cond delay="0"/>
                                  </p:stCondLst>
                                  <p:childTnLst>
                                    <p:set>
                                      <p:cBhvr>
                                        <p:cTn id="26" dur="indefinite"/>
                                        <p:tgtEl>
                                          <p:spTgt spid="10"/>
                                        </p:tgtEl>
                                        <p:attrNameLst>
                                          <p:attrName>style.opacity</p:attrName>
                                        </p:attrNameLst>
                                      </p:cBhvr>
                                      <p:to>
                                        <p:strVal val="0.25"/>
                                      </p:to>
                                    </p:set>
                                    <p:animEffect filter="image" prLst="opacity: 0.25">
                                      <p:cBhvr rctx="IE">
                                        <p:cTn id="27" dur="indefinite"/>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18" grpId="0"/>
      <p:bldP spid="20"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B8963-DC4E-3D4F-FEE4-2A6B8BA1A865}"/>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DB9F1ECB-5866-7BA0-6266-1601CC818A7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3763" y="22982"/>
            <a:ext cx="11044475" cy="6574536"/>
          </a:xfrm>
          <a:prstGeom prst="rect">
            <a:avLst/>
          </a:prstGeom>
        </p:spPr>
      </p:pic>
      <p:sp>
        <p:nvSpPr>
          <p:cNvPr id="3" name="Title 2">
            <a:extLst>
              <a:ext uri="{FF2B5EF4-FFF2-40B4-BE49-F238E27FC236}">
                <a16:creationId xmlns:a16="http://schemas.microsoft.com/office/drawing/2014/main" id="{FB4B1F1C-EDB0-A6C3-9B46-F0923DABC369}"/>
              </a:ext>
            </a:extLst>
          </p:cNvPr>
          <p:cNvSpPr>
            <a:spLocks noGrp="1"/>
          </p:cNvSpPr>
          <p:nvPr>
            <p:ph type="title"/>
          </p:nvPr>
        </p:nvSpPr>
        <p:spPr>
          <a:xfrm>
            <a:off x="575400" y="0"/>
            <a:ext cx="11041200" cy="742924"/>
          </a:xfrm>
        </p:spPr>
        <p:txBody>
          <a:bodyPr/>
          <a:lstStyle/>
          <a:p>
            <a:pPr algn="ctr"/>
            <a:r>
              <a:rPr lang="en-US" dirty="0"/>
              <a:t>But let’s ask one more question</a:t>
            </a:r>
          </a:p>
        </p:txBody>
      </p:sp>
      <p:sp>
        <p:nvSpPr>
          <p:cNvPr id="16" name="TextBox 15">
            <a:extLst>
              <a:ext uri="{FF2B5EF4-FFF2-40B4-BE49-F238E27FC236}">
                <a16:creationId xmlns:a16="http://schemas.microsoft.com/office/drawing/2014/main" id="{2434B479-333B-6273-C845-E68FC7DD1F16}"/>
              </a:ext>
            </a:extLst>
          </p:cNvPr>
          <p:cNvSpPr txBox="1"/>
          <p:nvPr/>
        </p:nvSpPr>
        <p:spPr>
          <a:xfrm>
            <a:off x="1681975" y="1223159"/>
            <a:ext cx="8828059" cy="369332"/>
          </a:xfrm>
          <a:prstGeom prst="rect">
            <a:avLst/>
          </a:prstGeom>
          <a:noFill/>
        </p:spPr>
        <p:txBody>
          <a:bodyPr wrap="none" rtlCol="0">
            <a:spAutoFit/>
          </a:bodyPr>
          <a:lstStyle/>
          <a:p>
            <a:pPr algn="ctr"/>
            <a:r>
              <a:rPr lang="en-US" dirty="0">
                <a:solidFill>
                  <a:srgbClr val="000000"/>
                </a:solidFill>
              </a:rPr>
              <a:t>What do we expect to see when transients cross the bow shock and go downstream?</a:t>
            </a:r>
          </a:p>
        </p:txBody>
      </p:sp>
      <p:sp>
        <p:nvSpPr>
          <p:cNvPr id="4" name="TextBox 3">
            <a:extLst>
              <a:ext uri="{FF2B5EF4-FFF2-40B4-BE49-F238E27FC236}">
                <a16:creationId xmlns:a16="http://schemas.microsoft.com/office/drawing/2014/main" id="{31E2C27D-68DA-A0D3-CE8F-C4062EEEDC72}"/>
              </a:ext>
            </a:extLst>
          </p:cNvPr>
          <p:cNvSpPr txBox="1"/>
          <p:nvPr/>
        </p:nvSpPr>
        <p:spPr>
          <a:xfrm>
            <a:off x="0" y="6404754"/>
            <a:ext cx="1569660" cy="246221"/>
          </a:xfrm>
          <a:prstGeom prst="rect">
            <a:avLst/>
          </a:prstGeom>
          <a:noFill/>
        </p:spPr>
        <p:txBody>
          <a:bodyPr wrap="none" rtlCol="0">
            <a:spAutoFit/>
          </a:bodyPr>
          <a:lstStyle/>
          <a:p>
            <a:r>
              <a:rPr lang="en-US" sz="1000" dirty="0">
                <a:solidFill>
                  <a:srgbClr val="000000"/>
                </a:solidFill>
              </a:rPr>
              <a:t>Sketch by Florian Koller</a:t>
            </a:r>
          </a:p>
        </p:txBody>
      </p:sp>
      <p:sp>
        <p:nvSpPr>
          <p:cNvPr id="5" name="TextBox 4">
            <a:extLst>
              <a:ext uri="{FF2B5EF4-FFF2-40B4-BE49-F238E27FC236}">
                <a16:creationId xmlns:a16="http://schemas.microsoft.com/office/drawing/2014/main" id="{0460B603-7243-E523-16D0-C5C62F2DABA4}"/>
              </a:ext>
            </a:extLst>
          </p:cNvPr>
          <p:cNvSpPr txBox="1"/>
          <p:nvPr/>
        </p:nvSpPr>
        <p:spPr>
          <a:xfrm>
            <a:off x="5593659" y="3543900"/>
            <a:ext cx="1210588" cy="369332"/>
          </a:xfrm>
          <a:prstGeom prst="rect">
            <a:avLst/>
          </a:prstGeom>
          <a:noFill/>
        </p:spPr>
        <p:txBody>
          <a:bodyPr wrap="none" rtlCol="0">
            <a:spAutoFit/>
          </a:bodyPr>
          <a:lstStyle/>
          <a:p>
            <a:r>
              <a:rPr lang="en-US" b="1" dirty="0">
                <a:solidFill>
                  <a:srgbClr val="000000"/>
                </a:solidFill>
              </a:rPr>
              <a:t>Transient</a:t>
            </a:r>
          </a:p>
        </p:txBody>
      </p:sp>
    </p:spTree>
    <p:extLst>
      <p:ext uri="{BB962C8B-B14F-4D97-AF65-F5344CB8AC3E}">
        <p14:creationId xmlns:p14="http://schemas.microsoft.com/office/powerpoint/2010/main" val="2289921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73C3F-F394-58FD-25CA-B1099674250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4DF7486A-4C57-B6AB-73EC-0062B65ED73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5400" y="23957"/>
            <a:ext cx="11041200" cy="6572586"/>
          </a:xfrm>
          <a:prstGeom prst="rect">
            <a:avLst/>
          </a:prstGeom>
        </p:spPr>
      </p:pic>
      <p:sp>
        <p:nvSpPr>
          <p:cNvPr id="3" name="Title 2">
            <a:extLst>
              <a:ext uri="{FF2B5EF4-FFF2-40B4-BE49-F238E27FC236}">
                <a16:creationId xmlns:a16="http://schemas.microsoft.com/office/drawing/2014/main" id="{68CE89DA-C92E-9550-93F7-C647A1AA7735}"/>
              </a:ext>
            </a:extLst>
          </p:cNvPr>
          <p:cNvSpPr>
            <a:spLocks noGrp="1"/>
          </p:cNvSpPr>
          <p:nvPr>
            <p:ph type="title"/>
          </p:nvPr>
        </p:nvSpPr>
        <p:spPr>
          <a:xfrm>
            <a:off x="575400" y="0"/>
            <a:ext cx="11041200" cy="742924"/>
          </a:xfrm>
        </p:spPr>
        <p:txBody>
          <a:bodyPr/>
          <a:lstStyle/>
          <a:p>
            <a:pPr algn="ctr"/>
            <a:r>
              <a:rPr lang="en-US" dirty="0"/>
              <a:t>But let’s ask one more question</a:t>
            </a:r>
          </a:p>
        </p:txBody>
      </p:sp>
      <p:sp>
        <p:nvSpPr>
          <p:cNvPr id="2" name="TextBox 1">
            <a:extLst>
              <a:ext uri="{FF2B5EF4-FFF2-40B4-BE49-F238E27FC236}">
                <a16:creationId xmlns:a16="http://schemas.microsoft.com/office/drawing/2014/main" id="{AF8A0AE1-82A0-5813-A276-A7BC9B3096E9}"/>
              </a:ext>
            </a:extLst>
          </p:cNvPr>
          <p:cNvSpPr txBox="1"/>
          <p:nvPr/>
        </p:nvSpPr>
        <p:spPr>
          <a:xfrm>
            <a:off x="1649911" y="1223159"/>
            <a:ext cx="8892178" cy="369332"/>
          </a:xfrm>
          <a:prstGeom prst="rect">
            <a:avLst/>
          </a:prstGeom>
          <a:noFill/>
        </p:spPr>
        <p:txBody>
          <a:bodyPr wrap="none" rtlCol="0">
            <a:spAutoFit/>
          </a:bodyPr>
          <a:lstStyle/>
          <a:p>
            <a:pPr algn="ctr"/>
            <a:r>
              <a:rPr lang="en-US" dirty="0">
                <a:solidFill>
                  <a:srgbClr val="000000"/>
                </a:solidFill>
              </a:rPr>
              <a:t>What do we expect to see when transients cross the bow shock and go downstream?</a:t>
            </a:r>
          </a:p>
        </p:txBody>
      </p:sp>
      <p:sp>
        <p:nvSpPr>
          <p:cNvPr id="4" name="TextBox 3">
            <a:extLst>
              <a:ext uri="{FF2B5EF4-FFF2-40B4-BE49-F238E27FC236}">
                <a16:creationId xmlns:a16="http://schemas.microsoft.com/office/drawing/2014/main" id="{B6884A22-726C-17EF-3848-6AA2E149ACDB}"/>
              </a:ext>
            </a:extLst>
          </p:cNvPr>
          <p:cNvSpPr txBox="1"/>
          <p:nvPr/>
        </p:nvSpPr>
        <p:spPr>
          <a:xfrm>
            <a:off x="4678353" y="5634841"/>
            <a:ext cx="4367541" cy="646331"/>
          </a:xfrm>
          <a:prstGeom prst="rect">
            <a:avLst/>
          </a:prstGeom>
          <a:noFill/>
        </p:spPr>
        <p:txBody>
          <a:bodyPr wrap="none" rtlCol="0">
            <a:spAutoFit/>
          </a:bodyPr>
          <a:lstStyle/>
          <a:p>
            <a:pPr algn="ctr"/>
            <a:r>
              <a:rPr lang="en-US" dirty="0">
                <a:solidFill>
                  <a:srgbClr val="000000"/>
                </a:solidFill>
              </a:rPr>
              <a:t>Indeed, energization occurs </a:t>
            </a:r>
          </a:p>
          <a:p>
            <a:pPr algn="ctr"/>
            <a:r>
              <a:rPr lang="en-US" dirty="0">
                <a:solidFill>
                  <a:srgbClr val="000000"/>
                </a:solidFill>
              </a:rPr>
              <a:t>(+ We get localized magnetosheath jets)</a:t>
            </a:r>
          </a:p>
        </p:txBody>
      </p:sp>
      <p:sp>
        <p:nvSpPr>
          <p:cNvPr id="7" name="TextBox 6">
            <a:extLst>
              <a:ext uri="{FF2B5EF4-FFF2-40B4-BE49-F238E27FC236}">
                <a16:creationId xmlns:a16="http://schemas.microsoft.com/office/drawing/2014/main" id="{91501A7A-2116-CFC1-EEC6-6D9E8D3361D9}"/>
              </a:ext>
            </a:extLst>
          </p:cNvPr>
          <p:cNvSpPr txBox="1"/>
          <p:nvPr/>
        </p:nvSpPr>
        <p:spPr>
          <a:xfrm>
            <a:off x="5651533" y="3402186"/>
            <a:ext cx="1210588" cy="369332"/>
          </a:xfrm>
          <a:prstGeom prst="rect">
            <a:avLst/>
          </a:prstGeom>
          <a:noFill/>
        </p:spPr>
        <p:txBody>
          <a:bodyPr wrap="none" rtlCol="0">
            <a:spAutoFit/>
          </a:bodyPr>
          <a:lstStyle/>
          <a:p>
            <a:r>
              <a:rPr lang="en-US" b="1" dirty="0">
                <a:solidFill>
                  <a:srgbClr val="000000"/>
                </a:solidFill>
              </a:rPr>
              <a:t>Transient</a:t>
            </a:r>
          </a:p>
        </p:txBody>
      </p:sp>
      <p:pic>
        <p:nvPicPr>
          <p:cNvPr id="8" name="Picture 7">
            <a:extLst>
              <a:ext uri="{FF2B5EF4-FFF2-40B4-BE49-F238E27FC236}">
                <a16:creationId xmlns:a16="http://schemas.microsoft.com/office/drawing/2014/main" id="{83F80B3F-5491-0083-2217-C11AE8DBA73E}"/>
              </a:ext>
            </a:extLst>
          </p:cNvPr>
          <p:cNvPicPr>
            <a:picLocks noChangeAspect="1"/>
          </p:cNvPicPr>
          <p:nvPr/>
        </p:nvPicPr>
        <p:blipFill>
          <a:blip r:embed="rId4"/>
          <a:srcRect t="42915" r="9114" b="44189"/>
          <a:stretch>
            <a:fillRect/>
          </a:stretch>
        </p:blipFill>
        <p:spPr>
          <a:xfrm>
            <a:off x="2614532" y="1717485"/>
            <a:ext cx="3342346" cy="560042"/>
          </a:xfrm>
          <a:prstGeom prst="rect">
            <a:avLst/>
          </a:prstGeom>
        </p:spPr>
      </p:pic>
      <p:pic>
        <p:nvPicPr>
          <p:cNvPr id="9" name="Content Placeholder 4">
            <a:extLst>
              <a:ext uri="{FF2B5EF4-FFF2-40B4-BE49-F238E27FC236}">
                <a16:creationId xmlns:a16="http://schemas.microsoft.com/office/drawing/2014/main" id="{6CCC7B3C-67D6-732D-4522-BB42F56D36B1}"/>
              </a:ext>
            </a:extLst>
          </p:cNvPr>
          <p:cNvPicPr>
            <a:picLocks noGrp="1" noChangeAspect="1"/>
          </p:cNvPicPr>
          <p:nvPr>
            <p:ph idx="1"/>
          </p:nvPr>
        </p:nvPicPr>
        <p:blipFill>
          <a:blip r:embed="rId5"/>
          <a:srcRect l="5794" t="45914" r="50353" b="42149"/>
          <a:stretch>
            <a:fillRect/>
          </a:stretch>
        </p:blipFill>
        <p:spPr>
          <a:xfrm>
            <a:off x="7213599" y="1702431"/>
            <a:ext cx="3041029" cy="560042"/>
          </a:xfrm>
        </p:spPr>
      </p:pic>
      <p:cxnSp>
        <p:nvCxnSpPr>
          <p:cNvPr id="15" name="Straight Arrow Connector 14">
            <a:extLst>
              <a:ext uri="{FF2B5EF4-FFF2-40B4-BE49-F238E27FC236}">
                <a16:creationId xmlns:a16="http://schemas.microsoft.com/office/drawing/2014/main" id="{15C44E09-7CA8-D022-129F-F85BDBC31E9E}"/>
              </a:ext>
            </a:extLst>
          </p:cNvPr>
          <p:cNvCxnSpPr/>
          <p:nvPr/>
        </p:nvCxnSpPr>
        <p:spPr>
          <a:xfrm>
            <a:off x="6109588" y="1980014"/>
            <a:ext cx="1104012"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525D4E4-E763-F937-7955-B9C6C0487045}"/>
              </a:ext>
            </a:extLst>
          </p:cNvPr>
          <p:cNvSpPr txBox="1"/>
          <p:nvPr/>
        </p:nvSpPr>
        <p:spPr>
          <a:xfrm>
            <a:off x="5161467" y="1997506"/>
            <a:ext cx="795411" cy="323165"/>
          </a:xfrm>
          <a:prstGeom prst="rect">
            <a:avLst/>
          </a:prstGeom>
          <a:noFill/>
        </p:spPr>
        <p:txBody>
          <a:bodyPr wrap="none" rtlCol="0">
            <a:spAutoFit/>
          </a:bodyPr>
          <a:lstStyle/>
          <a:p>
            <a:r>
              <a:rPr lang="en-US" sz="1500" dirty="0">
                <a:solidFill>
                  <a:schemeClr val="bg1"/>
                </a:solidFill>
              </a:rPr>
              <a:t>Cluster</a:t>
            </a:r>
          </a:p>
        </p:txBody>
      </p:sp>
      <p:sp>
        <p:nvSpPr>
          <p:cNvPr id="17" name="TextBox 16">
            <a:extLst>
              <a:ext uri="{FF2B5EF4-FFF2-40B4-BE49-F238E27FC236}">
                <a16:creationId xmlns:a16="http://schemas.microsoft.com/office/drawing/2014/main" id="{D3F8A3E9-D6D0-CF61-A36F-3A8E03AA55BC}"/>
              </a:ext>
            </a:extLst>
          </p:cNvPr>
          <p:cNvSpPr txBox="1"/>
          <p:nvPr/>
        </p:nvSpPr>
        <p:spPr>
          <a:xfrm>
            <a:off x="9621121" y="1980014"/>
            <a:ext cx="633507" cy="323165"/>
          </a:xfrm>
          <a:prstGeom prst="rect">
            <a:avLst/>
          </a:prstGeom>
          <a:noFill/>
        </p:spPr>
        <p:txBody>
          <a:bodyPr wrap="none" rtlCol="0">
            <a:spAutoFit/>
          </a:bodyPr>
          <a:lstStyle/>
          <a:p>
            <a:r>
              <a:rPr lang="en-US" sz="1500" dirty="0">
                <a:solidFill>
                  <a:schemeClr val="bg1"/>
                </a:solidFill>
              </a:rPr>
              <a:t>MMS</a:t>
            </a:r>
          </a:p>
        </p:txBody>
      </p:sp>
      <p:sp>
        <p:nvSpPr>
          <p:cNvPr id="10" name="TextBox 9">
            <a:extLst>
              <a:ext uri="{FF2B5EF4-FFF2-40B4-BE49-F238E27FC236}">
                <a16:creationId xmlns:a16="http://schemas.microsoft.com/office/drawing/2014/main" id="{62AED571-428B-3D63-98B0-FA71773E6A67}"/>
              </a:ext>
            </a:extLst>
          </p:cNvPr>
          <p:cNvSpPr txBox="1"/>
          <p:nvPr/>
        </p:nvSpPr>
        <p:spPr>
          <a:xfrm>
            <a:off x="0" y="6404754"/>
            <a:ext cx="1569660" cy="246221"/>
          </a:xfrm>
          <a:prstGeom prst="rect">
            <a:avLst/>
          </a:prstGeom>
          <a:noFill/>
        </p:spPr>
        <p:txBody>
          <a:bodyPr wrap="none" rtlCol="0">
            <a:spAutoFit/>
          </a:bodyPr>
          <a:lstStyle/>
          <a:p>
            <a:r>
              <a:rPr lang="en-US" sz="1000" dirty="0">
                <a:solidFill>
                  <a:srgbClr val="000000"/>
                </a:solidFill>
              </a:rPr>
              <a:t>Sketch by Florian Koller</a:t>
            </a:r>
          </a:p>
        </p:txBody>
      </p:sp>
    </p:spTree>
    <p:extLst>
      <p:ext uri="{BB962C8B-B14F-4D97-AF65-F5344CB8AC3E}">
        <p14:creationId xmlns:p14="http://schemas.microsoft.com/office/powerpoint/2010/main" val="3117585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B350C9-3B83-A2EA-07A8-5F58D768E460}"/>
              </a:ext>
            </a:extLst>
          </p:cNvPr>
          <p:cNvSpPr>
            <a:spLocks noGrp="1"/>
          </p:cNvSpPr>
          <p:nvPr>
            <p:ph type="title"/>
          </p:nvPr>
        </p:nvSpPr>
        <p:spPr>
          <a:xfrm>
            <a:off x="575400" y="46165"/>
            <a:ext cx="11041200" cy="616650"/>
          </a:xfrm>
        </p:spPr>
        <p:txBody>
          <a:bodyPr>
            <a:normAutofit/>
          </a:bodyPr>
          <a:lstStyle/>
          <a:p>
            <a:pPr algn="ctr"/>
            <a:r>
              <a:rPr lang="en-US" dirty="0"/>
              <a:t>Reinforced Shock Acceleration (RSA): From Sun to Earth</a:t>
            </a:r>
          </a:p>
        </p:txBody>
      </p:sp>
      <p:grpSp>
        <p:nvGrpSpPr>
          <p:cNvPr id="36" name="Group 35">
            <a:extLst>
              <a:ext uri="{FF2B5EF4-FFF2-40B4-BE49-F238E27FC236}">
                <a16:creationId xmlns:a16="http://schemas.microsoft.com/office/drawing/2014/main" id="{4924840F-8BE4-2DFF-091C-3F4DD1AAEC72}"/>
              </a:ext>
            </a:extLst>
          </p:cNvPr>
          <p:cNvGrpSpPr/>
          <p:nvPr/>
        </p:nvGrpSpPr>
        <p:grpSpPr>
          <a:xfrm>
            <a:off x="4730135" y="2183348"/>
            <a:ext cx="3440290" cy="2733400"/>
            <a:chOff x="8554961" y="2902417"/>
            <a:chExt cx="3440290" cy="2733400"/>
          </a:xfrm>
        </p:grpSpPr>
        <p:pic>
          <p:nvPicPr>
            <p:cNvPr id="37" name="Picture 36">
              <a:extLst>
                <a:ext uri="{FF2B5EF4-FFF2-40B4-BE49-F238E27FC236}">
                  <a16:creationId xmlns:a16="http://schemas.microsoft.com/office/drawing/2014/main" id="{15877164-6267-B21B-504B-CD4251925931}"/>
                </a:ext>
              </a:extLst>
            </p:cNvPr>
            <p:cNvPicPr>
              <a:picLocks noChangeAspect="1"/>
            </p:cNvPicPr>
            <p:nvPr/>
          </p:nvPicPr>
          <p:blipFill rotWithShape="1">
            <a:blip r:embed="rId3"/>
            <a:srcRect t="2737"/>
            <a:stretch/>
          </p:blipFill>
          <p:spPr>
            <a:xfrm>
              <a:off x="8818792" y="2902417"/>
              <a:ext cx="3176459" cy="2733400"/>
            </a:xfrm>
            <a:prstGeom prst="rect">
              <a:avLst/>
            </a:prstGeom>
          </p:spPr>
        </p:pic>
        <p:sp>
          <p:nvSpPr>
            <p:cNvPr id="38" name="TextBox 37">
              <a:extLst>
                <a:ext uri="{FF2B5EF4-FFF2-40B4-BE49-F238E27FC236}">
                  <a16:creationId xmlns:a16="http://schemas.microsoft.com/office/drawing/2014/main" id="{0E07AB60-509D-24E7-0983-2EE0AF52D7E0}"/>
                </a:ext>
              </a:extLst>
            </p:cNvPr>
            <p:cNvSpPr txBox="1"/>
            <p:nvPr/>
          </p:nvSpPr>
          <p:spPr>
            <a:xfrm rot="16200000">
              <a:off x="8084320" y="3992230"/>
              <a:ext cx="1249060" cy="307777"/>
            </a:xfrm>
            <a:prstGeom prst="rect">
              <a:avLst/>
            </a:prstGeom>
            <a:noFill/>
          </p:spPr>
          <p:txBody>
            <a:bodyPr wrap="none" rtlCol="0">
              <a:spAutoFit/>
            </a:bodyPr>
            <a:lstStyle/>
            <a:p>
              <a:r>
                <a:rPr lang="en-US" sz="1400" dirty="0">
                  <a:solidFill>
                    <a:srgbClr val="000000"/>
                  </a:solidFill>
                </a:rPr>
                <a:t>Max flux ratio</a:t>
              </a:r>
            </a:p>
          </p:txBody>
        </p:sp>
      </p:gr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B41777AA-0912-F0FB-EDC2-48092FE3E62A}"/>
                  </a:ext>
                </a:extLst>
              </p:cNvPr>
              <p:cNvSpPr txBox="1"/>
              <p:nvPr/>
            </p:nvSpPr>
            <p:spPr>
              <a:xfrm>
                <a:off x="5124674" y="2289218"/>
                <a:ext cx="2362201" cy="797013"/>
              </a:xfrm>
              <a:prstGeom prst="rect">
                <a:avLst/>
              </a:prstGeom>
              <a:noFill/>
            </p:spPr>
            <p:txBody>
              <a:bodyPr wrap="square" rtlCol="0">
                <a:spAutoFit/>
              </a:bodyPr>
              <a:lstStyle/>
              <a:p>
                <a:r>
                  <a:rPr lang="en-US" dirty="0">
                    <a:solidFill>
                      <a:srgbClr val="000000"/>
                    </a:solidFill>
                  </a:rPr>
                  <a:t>Ratio = </a:t>
                </a:r>
                <a14:m>
                  <m:oMath xmlns:m="http://schemas.openxmlformats.org/officeDocument/2006/math">
                    <m:f>
                      <m:fPr>
                        <m:ctrlPr>
                          <a:rPr lang="en-US" i="1">
                            <a:solidFill>
                              <a:srgbClr val="000000"/>
                            </a:solidFill>
                            <a:latin typeface="Cambria Math" panose="02040503050406030204" pitchFamily="18" charset="0"/>
                          </a:rPr>
                        </m:ctrlPr>
                      </m:fPr>
                      <m:num>
                        <m:sSub>
                          <m:sSubPr>
                            <m:ctrlPr>
                              <a:rPr lang="en-US" i="0">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−5</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 </m:t>
                            </m:r>
                            <m:r>
                              <m:rPr>
                                <m:sty m:val="p"/>
                              </m:rPr>
                              <a:rPr lang="en-US" b="0" i="0" smtClean="0">
                                <a:solidFill>
                                  <a:srgbClr val="000000"/>
                                </a:solidFill>
                                <a:latin typeface="Cambria Math" panose="02040503050406030204" pitchFamily="18" charset="0"/>
                              </a:rPr>
                              <m:t>k</m:t>
                            </m:r>
                            <m:r>
                              <m:rPr>
                                <m:sty m:val="p"/>
                              </m:rPr>
                              <a:rPr lang="en-US" i="0">
                                <a:solidFill>
                                  <a:srgbClr val="000000"/>
                                </a:solidFill>
                                <a:latin typeface="Cambria Math" panose="02040503050406030204" pitchFamily="18" charset="0"/>
                              </a:rPr>
                              <m:t>eV</m:t>
                            </m:r>
                          </m:sub>
                        </m:sSub>
                      </m:num>
                      <m:den>
                        <m:sSub>
                          <m:sSubPr>
                            <m:ctrlPr>
                              <a:rPr lang="en-US" b="0" i="1" smtClean="0">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sSub>
                                  <m:sSubPr>
                                    <m:ctrlPr>
                                      <a:rPr lang="en-US" i="0">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−5</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 </m:t>
                                    </m:r>
                                    <m:r>
                                      <m:rPr>
                                        <m:sty m:val="p"/>
                                      </m:rPr>
                                      <a:rPr lang="en-US" i="0">
                                        <a:solidFill>
                                          <a:srgbClr val="000000"/>
                                        </a:solidFill>
                                        <a:latin typeface="Cambria Math" panose="02040503050406030204" pitchFamily="18" charset="0"/>
                                      </a:rPr>
                                      <m:t>KeV</m:t>
                                    </m:r>
                                  </m:sub>
                                </m:sSub>
                              </m:e>
                            </m:d>
                          </m:e>
                          <m:sub>
                            <m:r>
                              <m:rPr>
                                <m:sty m:val="p"/>
                              </m:rPr>
                              <a:rPr lang="en-US" b="0" i="0" smtClean="0">
                                <a:solidFill>
                                  <a:srgbClr val="000000"/>
                                </a:solidFill>
                                <a:latin typeface="Cambria Math" panose="02040503050406030204" pitchFamily="18" charset="0"/>
                              </a:rPr>
                              <m:t>BG</m:t>
                            </m:r>
                          </m:sub>
                        </m:sSub>
                      </m:den>
                    </m:f>
                  </m:oMath>
                </a14:m>
                <a:endParaRPr lang="en-US" b="0" dirty="0">
                  <a:solidFill>
                    <a:srgbClr val="000000"/>
                  </a:solidFill>
                </a:endParaRPr>
              </a:p>
              <a:p>
                <a:endParaRPr lang="en-US" dirty="0">
                  <a:solidFill>
                    <a:srgbClr val="000000"/>
                  </a:solidFill>
                </a:endParaRPr>
              </a:p>
            </p:txBody>
          </p:sp>
        </mc:Choice>
        <mc:Fallback xmlns="">
          <p:sp>
            <p:nvSpPr>
              <p:cNvPr id="39" name="TextBox 38">
                <a:extLst>
                  <a:ext uri="{FF2B5EF4-FFF2-40B4-BE49-F238E27FC236}">
                    <a16:creationId xmlns:a16="http://schemas.microsoft.com/office/drawing/2014/main" id="{B41777AA-0912-F0FB-EDC2-48092FE3E62A}"/>
                  </a:ext>
                </a:extLst>
              </p:cNvPr>
              <p:cNvSpPr txBox="1">
                <a:spLocks noRot="1" noChangeAspect="1" noMove="1" noResize="1" noEditPoints="1" noAdjustHandles="1" noChangeArrowheads="1" noChangeShapeType="1" noTextEdit="1"/>
              </p:cNvSpPr>
              <p:nvPr/>
            </p:nvSpPr>
            <p:spPr>
              <a:xfrm>
                <a:off x="5124674" y="2289218"/>
                <a:ext cx="2362201" cy="797013"/>
              </a:xfrm>
              <a:prstGeom prst="rect">
                <a:avLst/>
              </a:prstGeom>
              <a:blipFill>
                <a:blip r:embed="rId4"/>
                <a:stretch>
                  <a:fillRect l="-2139"/>
                </a:stretch>
              </a:blipFill>
            </p:spPr>
            <p:txBody>
              <a:bodyPr/>
              <a:lstStyle/>
              <a:p>
                <a:r>
                  <a:rPr lang="en-US">
                    <a:noFill/>
                  </a:rPr>
                  <a:t> </a:t>
                </a:r>
              </a:p>
            </p:txBody>
          </p:sp>
        </mc:Fallback>
      </mc:AlternateContent>
      <p:pic>
        <p:nvPicPr>
          <p:cNvPr id="40" name="Picture 39">
            <a:extLst>
              <a:ext uri="{FF2B5EF4-FFF2-40B4-BE49-F238E27FC236}">
                <a16:creationId xmlns:a16="http://schemas.microsoft.com/office/drawing/2014/main" id="{678EAB96-02D9-4861-5A69-2CF35384943B}"/>
              </a:ext>
            </a:extLst>
          </p:cNvPr>
          <p:cNvPicPr>
            <a:picLocks noChangeAspect="1"/>
          </p:cNvPicPr>
          <p:nvPr/>
        </p:nvPicPr>
        <p:blipFill rotWithShape="1">
          <a:blip r:embed="rId5"/>
          <a:srcRect l="7578" t="48190" r="-1376"/>
          <a:stretch/>
        </p:blipFill>
        <p:spPr>
          <a:xfrm>
            <a:off x="554022" y="2657321"/>
            <a:ext cx="4152559" cy="1962666"/>
          </a:xfrm>
          <a:prstGeom prst="rect">
            <a:avLst/>
          </a:prstGeom>
        </p:spPr>
      </p:pic>
      <p:sp>
        <p:nvSpPr>
          <p:cNvPr id="41" name="TextBox 40">
            <a:extLst>
              <a:ext uri="{FF2B5EF4-FFF2-40B4-BE49-F238E27FC236}">
                <a16:creationId xmlns:a16="http://schemas.microsoft.com/office/drawing/2014/main" id="{799B0DCD-F716-D653-BD7B-69801245B7A0}"/>
              </a:ext>
            </a:extLst>
          </p:cNvPr>
          <p:cNvSpPr txBox="1"/>
          <p:nvPr/>
        </p:nvSpPr>
        <p:spPr>
          <a:xfrm rot="16200000">
            <a:off x="-349654" y="3236490"/>
            <a:ext cx="1437078" cy="323165"/>
          </a:xfrm>
          <a:prstGeom prst="rect">
            <a:avLst/>
          </a:prstGeom>
          <a:noFill/>
        </p:spPr>
        <p:txBody>
          <a:bodyPr wrap="square">
            <a:spAutoFit/>
          </a:bodyPr>
          <a:lstStyle/>
          <a:p>
            <a:r>
              <a:rPr lang="en-US" sz="1500" dirty="0">
                <a:solidFill>
                  <a:srgbClr val="000000"/>
                </a:solidFill>
              </a:rPr>
              <a:t>Max flux ratio</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3CC124D2-9C13-49D2-211D-A73C0D02D267}"/>
                  </a:ext>
                </a:extLst>
              </p:cNvPr>
              <p:cNvSpPr txBox="1"/>
              <p:nvPr/>
            </p:nvSpPr>
            <p:spPr>
              <a:xfrm>
                <a:off x="915622" y="2657320"/>
                <a:ext cx="2362201" cy="797013"/>
              </a:xfrm>
              <a:prstGeom prst="rect">
                <a:avLst/>
              </a:prstGeom>
              <a:noFill/>
            </p:spPr>
            <p:txBody>
              <a:bodyPr wrap="square" rtlCol="0">
                <a:spAutoFit/>
              </a:bodyPr>
              <a:lstStyle/>
              <a:p>
                <a:r>
                  <a:rPr lang="en-US" dirty="0">
                    <a:solidFill>
                      <a:srgbClr val="000000"/>
                    </a:solidFill>
                  </a:rPr>
                  <a:t>Ratio = </a:t>
                </a:r>
                <a14:m>
                  <m:oMath xmlns:m="http://schemas.openxmlformats.org/officeDocument/2006/math">
                    <m:f>
                      <m:fPr>
                        <m:ctrlPr>
                          <a:rPr lang="en-US" i="1">
                            <a:solidFill>
                              <a:srgbClr val="000000"/>
                            </a:solidFill>
                            <a:latin typeface="Cambria Math" panose="02040503050406030204" pitchFamily="18" charset="0"/>
                          </a:rPr>
                        </m:ctrlPr>
                      </m:fPr>
                      <m:num>
                        <m:sSub>
                          <m:sSubPr>
                            <m:ctrlPr>
                              <a:rPr lang="en-US" i="0">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1−5 </m:t>
                            </m:r>
                            <m:r>
                              <m:rPr>
                                <m:sty m:val="p"/>
                              </m:rPr>
                              <a:rPr lang="en-US" b="0" i="0" smtClean="0">
                                <a:solidFill>
                                  <a:srgbClr val="000000"/>
                                </a:solidFill>
                                <a:latin typeface="Cambria Math" panose="02040503050406030204" pitchFamily="18" charset="0"/>
                              </a:rPr>
                              <m:t>k</m:t>
                            </m:r>
                            <m:r>
                              <m:rPr>
                                <m:sty m:val="p"/>
                              </m:rPr>
                              <a:rPr lang="en-US" i="0">
                                <a:solidFill>
                                  <a:srgbClr val="000000"/>
                                </a:solidFill>
                                <a:latin typeface="Cambria Math" panose="02040503050406030204" pitchFamily="18" charset="0"/>
                              </a:rPr>
                              <m:t>eV</m:t>
                            </m:r>
                          </m:sub>
                        </m:sSub>
                      </m:num>
                      <m:den>
                        <m:sSub>
                          <m:sSubPr>
                            <m:ctrlPr>
                              <a:rPr lang="en-US" b="0" i="1" smtClean="0">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sSub>
                                  <m:sSubPr>
                                    <m:ctrlPr>
                                      <a:rPr lang="en-US" i="0">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1−5 </m:t>
                                    </m:r>
                                    <m:r>
                                      <m:rPr>
                                        <m:sty m:val="p"/>
                                      </m:rPr>
                                      <a:rPr lang="en-US" i="0">
                                        <a:solidFill>
                                          <a:srgbClr val="000000"/>
                                        </a:solidFill>
                                        <a:latin typeface="Cambria Math" panose="02040503050406030204" pitchFamily="18" charset="0"/>
                                      </a:rPr>
                                      <m:t>KeV</m:t>
                                    </m:r>
                                  </m:sub>
                                </m:sSub>
                              </m:e>
                            </m:d>
                          </m:e>
                          <m:sub>
                            <m:r>
                              <m:rPr>
                                <m:sty m:val="p"/>
                              </m:rPr>
                              <a:rPr lang="en-US" b="0" i="0" smtClean="0">
                                <a:solidFill>
                                  <a:srgbClr val="000000"/>
                                </a:solidFill>
                                <a:latin typeface="Cambria Math" panose="02040503050406030204" pitchFamily="18" charset="0"/>
                              </a:rPr>
                              <m:t>BG</m:t>
                            </m:r>
                          </m:sub>
                        </m:sSub>
                      </m:den>
                    </m:f>
                  </m:oMath>
                </a14:m>
                <a:endParaRPr lang="en-US" b="0" dirty="0">
                  <a:solidFill>
                    <a:srgbClr val="000000"/>
                  </a:solidFill>
                </a:endParaRPr>
              </a:p>
              <a:p>
                <a:endParaRPr lang="en-US" dirty="0">
                  <a:solidFill>
                    <a:srgbClr val="000000"/>
                  </a:solidFill>
                </a:endParaRPr>
              </a:p>
            </p:txBody>
          </p:sp>
        </mc:Choice>
        <mc:Fallback xmlns="">
          <p:sp>
            <p:nvSpPr>
              <p:cNvPr id="42" name="TextBox 41">
                <a:extLst>
                  <a:ext uri="{FF2B5EF4-FFF2-40B4-BE49-F238E27FC236}">
                    <a16:creationId xmlns:a16="http://schemas.microsoft.com/office/drawing/2014/main" id="{3CC124D2-9C13-49D2-211D-A73C0D02D267}"/>
                  </a:ext>
                </a:extLst>
              </p:cNvPr>
              <p:cNvSpPr txBox="1">
                <a:spLocks noRot="1" noChangeAspect="1" noMove="1" noResize="1" noEditPoints="1" noAdjustHandles="1" noChangeArrowheads="1" noChangeShapeType="1" noTextEdit="1"/>
              </p:cNvSpPr>
              <p:nvPr/>
            </p:nvSpPr>
            <p:spPr>
              <a:xfrm>
                <a:off x="915622" y="2657320"/>
                <a:ext cx="2362201" cy="797013"/>
              </a:xfrm>
              <a:prstGeom prst="rect">
                <a:avLst/>
              </a:prstGeom>
              <a:blipFill>
                <a:blip r:embed="rId6"/>
                <a:stretch>
                  <a:fillRect l="-2139"/>
                </a:stretch>
              </a:blipFill>
            </p:spPr>
            <p:txBody>
              <a:bodyPr/>
              <a:lstStyle/>
              <a:p>
                <a:r>
                  <a:rPr lang="en-US">
                    <a:noFill/>
                  </a:rPr>
                  <a:t> </a:t>
                </a:r>
              </a:p>
            </p:txBody>
          </p:sp>
        </mc:Fallback>
      </mc:AlternateContent>
      <p:pic>
        <p:nvPicPr>
          <p:cNvPr id="47" name="Content Placeholder 4">
            <a:extLst>
              <a:ext uri="{FF2B5EF4-FFF2-40B4-BE49-F238E27FC236}">
                <a16:creationId xmlns:a16="http://schemas.microsoft.com/office/drawing/2014/main" id="{49BC03AE-A83F-056A-C95F-59787C488B47}"/>
              </a:ext>
            </a:extLst>
          </p:cNvPr>
          <p:cNvPicPr>
            <a:picLocks noGrp="1" noChangeAspect="1"/>
          </p:cNvPicPr>
          <p:nvPr>
            <p:ph idx="1"/>
          </p:nvPr>
        </p:nvPicPr>
        <p:blipFill>
          <a:blip r:embed="rId7"/>
          <a:srcRect l="65056" r="-2"/>
          <a:stretch/>
        </p:blipFill>
        <p:spPr>
          <a:xfrm>
            <a:off x="8764956" y="1469604"/>
            <a:ext cx="2677805" cy="3994068"/>
          </a:xfrm>
        </p:spPr>
      </p:pic>
      <p:sp>
        <p:nvSpPr>
          <p:cNvPr id="48" name="TextBox 47">
            <a:extLst>
              <a:ext uri="{FF2B5EF4-FFF2-40B4-BE49-F238E27FC236}">
                <a16:creationId xmlns:a16="http://schemas.microsoft.com/office/drawing/2014/main" id="{462ACA32-D493-F40F-7DF3-C1B0C7506C2B}"/>
              </a:ext>
            </a:extLst>
          </p:cNvPr>
          <p:cNvSpPr txBox="1"/>
          <p:nvPr/>
        </p:nvSpPr>
        <p:spPr>
          <a:xfrm>
            <a:off x="1368866" y="4610222"/>
            <a:ext cx="2522870" cy="338554"/>
          </a:xfrm>
          <a:prstGeom prst="rect">
            <a:avLst/>
          </a:prstGeom>
          <a:noFill/>
        </p:spPr>
        <p:txBody>
          <a:bodyPr wrap="none" rtlCol="0">
            <a:spAutoFit/>
          </a:bodyPr>
          <a:lstStyle/>
          <a:p>
            <a:r>
              <a:rPr lang="en-US" sz="1600" dirty="0">
                <a:solidFill>
                  <a:srgbClr val="000000"/>
                </a:solidFill>
                <a:latin typeface="Palatino" pitchFamily="2" charset="77"/>
                <a:ea typeface="Palatino" pitchFamily="2" charset="77"/>
              </a:rPr>
              <a:t>SW – ARTEMIS/THEMIS</a:t>
            </a:r>
          </a:p>
        </p:txBody>
      </p:sp>
      <p:sp>
        <p:nvSpPr>
          <p:cNvPr id="49" name="TextBox 48">
            <a:extLst>
              <a:ext uri="{FF2B5EF4-FFF2-40B4-BE49-F238E27FC236}">
                <a16:creationId xmlns:a16="http://schemas.microsoft.com/office/drawing/2014/main" id="{715CBE76-F806-9FAE-B66C-2FCAE856BBEA}"/>
              </a:ext>
            </a:extLst>
          </p:cNvPr>
          <p:cNvSpPr txBox="1"/>
          <p:nvPr/>
        </p:nvSpPr>
        <p:spPr>
          <a:xfrm>
            <a:off x="5796413" y="4916748"/>
            <a:ext cx="1805302" cy="338554"/>
          </a:xfrm>
          <a:prstGeom prst="rect">
            <a:avLst/>
          </a:prstGeom>
          <a:noFill/>
        </p:spPr>
        <p:txBody>
          <a:bodyPr wrap="none" rtlCol="0">
            <a:spAutoFit/>
          </a:bodyPr>
          <a:lstStyle/>
          <a:p>
            <a:r>
              <a:rPr lang="en-US" sz="1600" dirty="0">
                <a:solidFill>
                  <a:srgbClr val="000000"/>
                </a:solidFill>
                <a:latin typeface="Palatino" pitchFamily="2" charset="77"/>
                <a:ea typeface="Palatino" pitchFamily="2" charset="77"/>
              </a:rPr>
              <a:t>Foreshock - MMS</a:t>
            </a:r>
          </a:p>
        </p:txBody>
      </p:sp>
      <p:sp>
        <p:nvSpPr>
          <p:cNvPr id="51" name="TextBox 50">
            <a:extLst>
              <a:ext uri="{FF2B5EF4-FFF2-40B4-BE49-F238E27FC236}">
                <a16:creationId xmlns:a16="http://schemas.microsoft.com/office/drawing/2014/main" id="{479E924A-0C93-92DF-81C7-4F9204D34112}"/>
              </a:ext>
            </a:extLst>
          </p:cNvPr>
          <p:cNvSpPr txBox="1"/>
          <p:nvPr/>
        </p:nvSpPr>
        <p:spPr>
          <a:xfrm>
            <a:off x="8842354" y="5337665"/>
            <a:ext cx="2659702" cy="338554"/>
          </a:xfrm>
          <a:prstGeom prst="rect">
            <a:avLst/>
          </a:prstGeom>
          <a:noFill/>
        </p:spPr>
        <p:txBody>
          <a:bodyPr wrap="none" rtlCol="0">
            <a:spAutoFit/>
          </a:bodyPr>
          <a:lstStyle/>
          <a:p>
            <a:r>
              <a:rPr lang="en-US" sz="1600" dirty="0">
                <a:solidFill>
                  <a:srgbClr val="000000"/>
                </a:solidFill>
                <a:latin typeface="Palatino" pitchFamily="2" charset="77"/>
                <a:ea typeface="Palatino" pitchFamily="2" charset="77"/>
              </a:rPr>
              <a:t>Magnetosheath – CL/MMS</a:t>
            </a:r>
          </a:p>
        </p:txBody>
      </p:sp>
      <p:cxnSp>
        <p:nvCxnSpPr>
          <p:cNvPr id="53" name="Straight Arrow Connector 52">
            <a:extLst>
              <a:ext uri="{FF2B5EF4-FFF2-40B4-BE49-F238E27FC236}">
                <a16:creationId xmlns:a16="http://schemas.microsoft.com/office/drawing/2014/main" id="{42443448-70B3-BBE7-B46B-A61E27853031}"/>
              </a:ext>
            </a:extLst>
          </p:cNvPr>
          <p:cNvCxnSpPr/>
          <p:nvPr/>
        </p:nvCxnSpPr>
        <p:spPr>
          <a:xfrm>
            <a:off x="575400" y="1079500"/>
            <a:ext cx="11083372" cy="0"/>
          </a:xfrm>
          <a:prstGeom prst="straightConnector1">
            <a:avLst/>
          </a:prstGeom>
          <a:ln w="190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B5357E4D-D303-5F81-5277-50DF29948423}"/>
              </a:ext>
            </a:extLst>
          </p:cNvPr>
          <p:cNvSpPr txBox="1"/>
          <p:nvPr/>
        </p:nvSpPr>
        <p:spPr>
          <a:xfrm>
            <a:off x="436645" y="1079500"/>
            <a:ext cx="1967205" cy="646331"/>
          </a:xfrm>
          <a:prstGeom prst="rect">
            <a:avLst/>
          </a:prstGeom>
          <a:noFill/>
        </p:spPr>
        <p:txBody>
          <a:bodyPr wrap="none" rtlCol="0">
            <a:spAutoFit/>
          </a:bodyPr>
          <a:lstStyle/>
          <a:p>
            <a:pPr algn="ctr"/>
            <a:r>
              <a:rPr lang="en-US" dirty="0">
                <a:solidFill>
                  <a:srgbClr val="000000"/>
                </a:solidFill>
              </a:rPr>
              <a:t>Coronal Hole SW</a:t>
            </a:r>
          </a:p>
          <a:p>
            <a:pPr algn="ctr"/>
            <a:r>
              <a:rPr lang="en-US" dirty="0">
                <a:solidFill>
                  <a:srgbClr val="000000"/>
                </a:solidFill>
              </a:rPr>
              <a:t>V&gt; 400 km/s</a:t>
            </a:r>
          </a:p>
        </p:txBody>
      </p:sp>
      <p:pic>
        <p:nvPicPr>
          <p:cNvPr id="55" name="Picture 2">
            <a:extLst>
              <a:ext uri="{FF2B5EF4-FFF2-40B4-BE49-F238E27FC236}">
                <a16:creationId xmlns:a16="http://schemas.microsoft.com/office/drawing/2014/main" id="{7DB6EC9B-119B-4EE1-83B2-182ABF68BBBF}"/>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4074130" y="775923"/>
            <a:ext cx="632451" cy="607153"/>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5">
            <a:extLst>
              <a:ext uri="{FF2B5EF4-FFF2-40B4-BE49-F238E27FC236}">
                <a16:creationId xmlns:a16="http://schemas.microsoft.com/office/drawing/2014/main" id="{1FD83448-5146-9D5C-97F2-FFF355428D57}"/>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281835" y="894959"/>
            <a:ext cx="512917" cy="348007"/>
          </a:xfrm>
          <a:prstGeom prst="rect">
            <a:avLst/>
          </a:prstGeom>
        </p:spPr>
      </p:pic>
      <p:sp>
        <p:nvSpPr>
          <p:cNvPr id="58" name="Rectangle 57">
            <a:extLst>
              <a:ext uri="{FF2B5EF4-FFF2-40B4-BE49-F238E27FC236}">
                <a16:creationId xmlns:a16="http://schemas.microsoft.com/office/drawing/2014/main" id="{F539329C-7139-7DBC-9110-C9A11D56CBF2}"/>
              </a:ext>
            </a:extLst>
          </p:cNvPr>
          <p:cNvSpPr/>
          <p:nvPr/>
        </p:nvSpPr>
        <p:spPr>
          <a:xfrm>
            <a:off x="8591229" y="4999107"/>
            <a:ext cx="232658" cy="2801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BBF27186-47CD-4142-CCB2-9A73774E0680}"/>
              </a:ext>
            </a:extLst>
          </p:cNvPr>
          <p:cNvSpPr/>
          <p:nvPr/>
        </p:nvSpPr>
        <p:spPr>
          <a:xfrm>
            <a:off x="207302" y="702872"/>
            <a:ext cx="8196614" cy="5161076"/>
          </a:xfrm>
          <a:prstGeom prst="rect">
            <a:avLst/>
          </a:prstGeom>
          <a:noFill/>
          <a:ln w="19050">
            <a:solidFill>
              <a:srgbClr val="00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566F1639-6D6C-0ED3-7E3B-323564FA5F0C}"/>
              </a:ext>
            </a:extLst>
          </p:cNvPr>
          <p:cNvSpPr/>
          <p:nvPr/>
        </p:nvSpPr>
        <p:spPr>
          <a:xfrm>
            <a:off x="8534624" y="702872"/>
            <a:ext cx="3407193" cy="5174120"/>
          </a:xfrm>
          <a:prstGeom prst="rect">
            <a:avLst/>
          </a:prstGeom>
          <a:noFill/>
          <a:ln w="19050">
            <a:solidFill>
              <a:srgbClr val="00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1CD72A48-702F-ED12-2209-E032650D1739}"/>
              </a:ext>
            </a:extLst>
          </p:cNvPr>
          <p:cNvSpPr txBox="1"/>
          <p:nvPr/>
        </p:nvSpPr>
        <p:spPr>
          <a:xfrm>
            <a:off x="223419" y="657463"/>
            <a:ext cx="470000" cy="338554"/>
          </a:xfrm>
          <a:prstGeom prst="rect">
            <a:avLst/>
          </a:prstGeom>
          <a:noFill/>
        </p:spPr>
        <p:txBody>
          <a:bodyPr wrap="none" rtlCol="0">
            <a:spAutoFit/>
          </a:bodyPr>
          <a:lstStyle/>
          <a:p>
            <a:r>
              <a:rPr lang="en-US" sz="1600" dirty="0">
                <a:solidFill>
                  <a:srgbClr val="000000"/>
                </a:solidFill>
                <a:latin typeface="Times New Roman" panose="02020603050405020304" pitchFamily="18" charset="0"/>
                <a:cs typeface="Times New Roman" panose="02020603050405020304" pitchFamily="18" charset="0"/>
              </a:rPr>
              <a:t>(</a:t>
            </a:r>
            <a:r>
              <a:rPr lang="en-US" sz="1600" b="1" dirty="0">
                <a:solidFill>
                  <a:srgbClr val="000000"/>
                </a:solidFill>
                <a:latin typeface="Times New Roman" panose="02020603050405020304" pitchFamily="18" charset="0"/>
                <a:cs typeface="Times New Roman" panose="02020603050405020304" pitchFamily="18" charset="0"/>
              </a:rPr>
              <a:t>A</a:t>
            </a:r>
            <a:r>
              <a:rPr lang="en-US" sz="1600" dirty="0">
                <a:solidFill>
                  <a:srgbClr val="000000"/>
                </a:solidFill>
                <a:latin typeface="Times New Roman" panose="02020603050405020304" pitchFamily="18" charset="0"/>
                <a:cs typeface="Times New Roman" panose="02020603050405020304" pitchFamily="18" charset="0"/>
              </a:rPr>
              <a:t>)</a:t>
            </a:r>
          </a:p>
        </p:txBody>
      </p:sp>
      <p:sp>
        <p:nvSpPr>
          <p:cNvPr id="62" name="TextBox 61">
            <a:extLst>
              <a:ext uri="{FF2B5EF4-FFF2-40B4-BE49-F238E27FC236}">
                <a16:creationId xmlns:a16="http://schemas.microsoft.com/office/drawing/2014/main" id="{FA8906E0-37AC-9534-434D-CFA8FA1E31FC}"/>
              </a:ext>
            </a:extLst>
          </p:cNvPr>
          <p:cNvSpPr txBox="1"/>
          <p:nvPr/>
        </p:nvSpPr>
        <p:spPr>
          <a:xfrm>
            <a:off x="3974801" y="1271461"/>
            <a:ext cx="909223" cy="369332"/>
          </a:xfrm>
          <a:prstGeom prst="rect">
            <a:avLst/>
          </a:prstGeom>
          <a:noFill/>
        </p:spPr>
        <p:txBody>
          <a:bodyPr wrap="none" rtlCol="0">
            <a:spAutoFit/>
          </a:bodyPr>
          <a:lstStyle/>
          <a:p>
            <a:r>
              <a:rPr lang="en-US" dirty="0">
                <a:solidFill>
                  <a:srgbClr val="000000"/>
                </a:solidFill>
              </a:rPr>
              <a:t>~1 keV</a:t>
            </a:r>
          </a:p>
        </p:txBody>
      </p:sp>
      <p:sp>
        <p:nvSpPr>
          <p:cNvPr id="63" name="TextBox 62">
            <a:extLst>
              <a:ext uri="{FF2B5EF4-FFF2-40B4-BE49-F238E27FC236}">
                <a16:creationId xmlns:a16="http://schemas.microsoft.com/office/drawing/2014/main" id="{874F50DB-B512-0DEA-3E49-238D904CF8E3}"/>
              </a:ext>
            </a:extLst>
          </p:cNvPr>
          <p:cNvSpPr txBox="1"/>
          <p:nvPr/>
        </p:nvSpPr>
        <p:spPr>
          <a:xfrm>
            <a:off x="5890189" y="1234350"/>
            <a:ext cx="1627369" cy="369332"/>
          </a:xfrm>
          <a:prstGeom prst="rect">
            <a:avLst/>
          </a:prstGeom>
          <a:noFill/>
        </p:spPr>
        <p:txBody>
          <a:bodyPr wrap="none" rtlCol="0">
            <a:spAutoFit/>
          </a:bodyPr>
          <a:lstStyle/>
          <a:p>
            <a:r>
              <a:rPr lang="en-US" dirty="0">
                <a:solidFill>
                  <a:srgbClr val="000000"/>
                </a:solidFill>
              </a:rPr>
              <a:t>&gt;100-500 keV</a:t>
            </a:r>
          </a:p>
        </p:txBody>
      </p:sp>
      <p:sp>
        <p:nvSpPr>
          <p:cNvPr id="64" name="TextBox 63">
            <a:extLst>
              <a:ext uri="{FF2B5EF4-FFF2-40B4-BE49-F238E27FC236}">
                <a16:creationId xmlns:a16="http://schemas.microsoft.com/office/drawing/2014/main" id="{2D4C5CC7-96F5-E224-9B16-58782BB109F1}"/>
              </a:ext>
            </a:extLst>
          </p:cNvPr>
          <p:cNvSpPr txBox="1"/>
          <p:nvPr/>
        </p:nvSpPr>
        <p:spPr>
          <a:xfrm>
            <a:off x="5947095" y="702872"/>
            <a:ext cx="1372492" cy="246221"/>
          </a:xfrm>
          <a:prstGeom prst="rect">
            <a:avLst/>
          </a:prstGeom>
          <a:noFill/>
        </p:spPr>
        <p:txBody>
          <a:bodyPr wrap="none" rtlCol="0">
            <a:spAutoFit/>
          </a:bodyPr>
          <a:lstStyle/>
          <a:p>
            <a:r>
              <a:rPr lang="en-US" sz="1000" dirty="0">
                <a:solidFill>
                  <a:srgbClr val="FF0000"/>
                </a:solidFill>
              </a:rPr>
              <a:t>Transient (FS) MMS</a:t>
            </a:r>
          </a:p>
        </p:txBody>
      </p:sp>
      <p:sp>
        <p:nvSpPr>
          <p:cNvPr id="65" name="TextBox 64">
            <a:extLst>
              <a:ext uri="{FF2B5EF4-FFF2-40B4-BE49-F238E27FC236}">
                <a16:creationId xmlns:a16="http://schemas.microsoft.com/office/drawing/2014/main" id="{1EEB2D54-EABE-133A-CF7B-9CEE7A61362C}"/>
              </a:ext>
            </a:extLst>
          </p:cNvPr>
          <p:cNvSpPr txBox="1"/>
          <p:nvPr/>
        </p:nvSpPr>
        <p:spPr>
          <a:xfrm>
            <a:off x="3860800" y="702872"/>
            <a:ext cx="1842171" cy="246221"/>
          </a:xfrm>
          <a:prstGeom prst="rect">
            <a:avLst/>
          </a:prstGeom>
          <a:noFill/>
        </p:spPr>
        <p:txBody>
          <a:bodyPr wrap="none" rtlCol="0">
            <a:spAutoFit/>
          </a:bodyPr>
          <a:lstStyle/>
          <a:p>
            <a:r>
              <a:rPr lang="en-US" sz="1000" dirty="0">
                <a:solidFill>
                  <a:srgbClr val="0005FF"/>
                </a:solidFill>
              </a:rPr>
              <a:t>Discontinuity (SW) ARTEMIS</a:t>
            </a:r>
          </a:p>
        </p:txBody>
      </p:sp>
      <p:sp>
        <p:nvSpPr>
          <p:cNvPr id="66" name="Rectangle 65">
            <a:extLst>
              <a:ext uri="{FF2B5EF4-FFF2-40B4-BE49-F238E27FC236}">
                <a16:creationId xmlns:a16="http://schemas.microsoft.com/office/drawing/2014/main" id="{878E0052-6EA9-B09D-9AE6-CA0E1018EEA7}"/>
              </a:ext>
            </a:extLst>
          </p:cNvPr>
          <p:cNvSpPr/>
          <p:nvPr/>
        </p:nvSpPr>
        <p:spPr>
          <a:xfrm>
            <a:off x="8787171" y="1421339"/>
            <a:ext cx="232658" cy="2801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0483EF57-D274-E2CB-1768-EDCEE31EA62C}"/>
              </a:ext>
            </a:extLst>
          </p:cNvPr>
          <p:cNvSpPr txBox="1"/>
          <p:nvPr/>
        </p:nvSpPr>
        <p:spPr>
          <a:xfrm>
            <a:off x="8591229" y="694449"/>
            <a:ext cx="470000" cy="338554"/>
          </a:xfrm>
          <a:prstGeom prst="rect">
            <a:avLst/>
          </a:prstGeom>
          <a:noFill/>
        </p:spPr>
        <p:txBody>
          <a:bodyPr wrap="none" rtlCol="0">
            <a:spAutoFit/>
          </a:bodyPr>
          <a:lstStyle/>
          <a:p>
            <a:r>
              <a:rPr lang="en-US" sz="1600" dirty="0">
                <a:solidFill>
                  <a:srgbClr val="000000"/>
                </a:solidFill>
                <a:latin typeface="Times New Roman" panose="02020603050405020304" pitchFamily="18" charset="0"/>
                <a:cs typeface="Times New Roman" panose="02020603050405020304" pitchFamily="18" charset="0"/>
              </a:rPr>
              <a:t>(</a:t>
            </a:r>
            <a:r>
              <a:rPr lang="en-US" sz="1600" b="1" dirty="0">
                <a:solidFill>
                  <a:srgbClr val="000000"/>
                </a:solidFill>
                <a:latin typeface="Times New Roman" panose="02020603050405020304" pitchFamily="18" charset="0"/>
                <a:cs typeface="Times New Roman" panose="02020603050405020304" pitchFamily="18" charset="0"/>
              </a:rPr>
              <a:t>B</a:t>
            </a:r>
            <a:r>
              <a:rPr lang="en-US" sz="1600" dirty="0">
                <a:solidFill>
                  <a:srgbClr val="000000"/>
                </a:solidFill>
                <a:latin typeface="Times New Roman" panose="02020603050405020304" pitchFamily="18" charset="0"/>
                <a:cs typeface="Times New Roman" panose="02020603050405020304" pitchFamily="18" charset="0"/>
              </a:rPr>
              <a:t>)</a:t>
            </a:r>
          </a:p>
        </p:txBody>
      </p:sp>
      <p:pic>
        <p:nvPicPr>
          <p:cNvPr id="68" name="Picture 67">
            <a:extLst>
              <a:ext uri="{FF2B5EF4-FFF2-40B4-BE49-F238E27FC236}">
                <a16:creationId xmlns:a16="http://schemas.microsoft.com/office/drawing/2014/main" id="{5CF773F4-7084-84B0-4307-74C4815E6C4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232740" y="902107"/>
            <a:ext cx="512917" cy="348007"/>
          </a:xfrm>
          <a:prstGeom prst="rect">
            <a:avLst/>
          </a:prstGeom>
        </p:spPr>
      </p:pic>
      <p:sp>
        <p:nvSpPr>
          <p:cNvPr id="69" name="TextBox 68">
            <a:extLst>
              <a:ext uri="{FF2B5EF4-FFF2-40B4-BE49-F238E27FC236}">
                <a16:creationId xmlns:a16="http://schemas.microsoft.com/office/drawing/2014/main" id="{0016C144-3120-8A61-A108-EB61250394F0}"/>
              </a:ext>
            </a:extLst>
          </p:cNvPr>
          <p:cNvSpPr txBox="1"/>
          <p:nvPr/>
        </p:nvSpPr>
        <p:spPr>
          <a:xfrm>
            <a:off x="8897565" y="740471"/>
            <a:ext cx="1443024" cy="246221"/>
          </a:xfrm>
          <a:prstGeom prst="rect">
            <a:avLst/>
          </a:prstGeom>
          <a:noFill/>
        </p:spPr>
        <p:txBody>
          <a:bodyPr wrap="none" rtlCol="0">
            <a:spAutoFit/>
          </a:bodyPr>
          <a:lstStyle/>
          <a:p>
            <a:r>
              <a:rPr lang="en-US" sz="1000" dirty="0">
                <a:solidFill>
                  <a:srgbClr val="FF0000"/>
                </a:solidFill>
              </a:rPr>
              <a:t>Transient (FS) Cluster</a:t>
            </a:r>
          </a:p>
        </p:txBody>
      </p:sp>
      <p:pic>
        <p:nvPicPr>
          <p:cNvPr id="71" name="Picture 70">
            <a:extLst>
              <a:ext uri="{FF2B5EF4-FFF2-40B4-BE49-F238E27FC236}">
                <a16:creationId xmlns:a16="http://schemas.microsoft.com/office/drawing/2014/main" id="{544233B5-210F-EFBB-F5A2-9AA32CA79AAE}"/>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0517793" y="877837"/>
            <a:ext cx="512917" cy="348007"/>
          </a:xfrm>
          <a:prstGeom prst="rect">
            <a:avLst/>
          </a:prstGeom>
        </p:spPr>
      </p:pic>
      <p:sp>
        <p:nvSpPr>
          <p:cNvPr id="72" name="TextBox 71">
            <a:extLst>
              <a:ext uri="{FF2B5EF4-FFF2-40B4-BE49-F238E27FC236}">
                <a16:creationId xmlns:a16="http://schemas.microsoft.com/office/drawing/2014/main" id="{9FB461B4-F124-1EF6-4B30-A8CE73A2D50B}"/>
              </a:ext>
            </a:extLst>
          </p:cNvPr>
          <p:cNvSpPr txBox="1"/>
          <p:nvPr/>
        </p:nvSpPr>
        <p:spPr>
          <a:xfrm>
            <a:off x="10325573" y="741255"/>
            <a:ext cx="1459054" cy="246221"/>
          </a:xfrm>
          <a:prstGeom prst="rect">
            <a:avLst/>
          </a:prstGeom>
          <a:noFill/>
        </p:spPr>
        <p:txBody>
          <a:bodyPr wrap="none" rtlCol="0">
            <a:spAutoFit/>
          </a:bodyPr>
          <a:lstStyle/>
          <a:p>
            <a:r>
              <a:rPr lang="en-US" sz="1000" dirty="0">
                <a:solidFill>
                  <a:srgbClr val="00B050"/>
                </a:solidFill>
              </a:rPr>
              <a:t>Transient (MSH) MMS</a:t>
            </a:r>
          </a:p>
        </p:txBody>
      </p:sp>
      <p:sp>
        <p:nvSpPr>
          <p:cNvPr id="73" name="TextBox 72">
            <a:extLst>
              <a:ext uri="{FF2B5EF4-FFF2-40B4-BE49-F238E27FC236}">
                <a16:creationId xmlns:a16="http://schemas.microsoft.com/office/drawing/2014/main" id="{44547C13-A812-E5F1-F755-741673E27353}"/>
              </a:ext>
            </a:extLst>
          </p:cNvPr>
          <p:cNvSpPr txBox="1"/>
          <p:nvPr/>
        </p:nvSpPr>
        <p:spPr>
          <a:xfrm>
            <a:off x="9581448" y="1154575"/>
            <a:ext cx="1891865" cy="369332"/>
          </a:xfrm>
          <a:prstGeom prst="rect">
            <a:avLst/>
          </a:prstGeom>
          <a:noFill/>
        </p:spPr>
        <p:txBody>
          <a:bodyPr wrap="none" rtlCol="0">
            <a:spAutoFit/>
          </a:bodyPr>
          <a:lstStyle/>
          <a:p>
            <a:r>
              <a:rPr lang="en-US" dirty="0">
                <a:solidFill>
                  <a:srgbClr val="000000"/>
                </a:solidFill>
              </a:rPr>
              <a:t>X </a:t>
            </a:r>
            <a:r>
              <a:rPr lang="en-US" dirty="0">
                <a:solidFill>
                  <a:srgbClr val="000000"/>
                </a:solidFill>
                <a:sym typeface="Wingdings" pitchFamily="2" charset="2"/>
              </a:rPr>
              <a:t> X+100 </a:t>
            </a:r>
            <a:r>
              <a:rPr lang="en-US" dirty="0">
                <a:solidFill>
                  <a:srgbClr val="000000"/>
                </a:solidFill>
              </a:rPr>
              <a:t>keV</a:t>
            </a:r>
          </a:p>
        </p:txBody>
      </p:sp>
      <p:sp>
        <p:nvSpPr>
          <p:cNvPr id="74" name="TextBox 73">
            <a:extLst>
              <a:ext uri="{FF2B5EF4-FFF2-40B4-BE49-F238E27FC236}">
                <a16:creationId xmlns:a16="http://schemas.microsoft.com/office/drawing/2014/main" id="{B576D535-6AD1-066F-9AD8-5D3922511D7A}"/>
              </a:ext>
            </a:extLst>
          </p:cNvPr>
          <p:cNvSpPr txBox="1"/>
          <p:nvPr/>
        </p:nvSpPr>
        <p:spPr>
          <a:xfrm>
            <a:off x="731520" y="6044791"/>
            <a:ext cx="10561353" cy="492443"/>
          </a:xfrm>
          <a:prstGeom prst="rect">
            <a:avLst/>
          </a:prstGeom>
          <a:noFill/>
        </p:spPr>
        <p:txBody>
          <a:bodyPr wrap="none" rtlCol="0">
            <a:spAutoFit/>
          </a:bodyPr>
          <a:lstStyle/>
          <a:p>
            <a:pPr marL="342900" indent="-342900">
              <a:buAutoNum type="alphaUcParenBoth"/>
            </a:pPr>
            <a:r>
              <a:rPr lang="en-US" sz="1300" dirty="0">
                <a:solidFill>
                  <a:srgbClr val="000000"/>
                </a:solidFill>
              </a:rPr>
              <a:t>: Raptis+ 2025 (</a:t>
            </a:r>
            <a:r>
              <a:rPr lang="en-US" sz="1300" dirty="0" err="1">
                <a:solidFill>
                  <a:srgbClr val="000000"/>
                </a:solidFill>
              </a:rPr>
              <a:t>NatComm</a:t>
            </a:r>
            <a:r>
              <a:rPr lang="en-US" sz="1300" dirty="0">
                <a:solidFill>
                  <a:srgbClr val="000000"/>
                </a:solidFill>
              </a:rPr>
              <a:t>)  - </a:t>
            </a:r>
            <a:r>
              <a:rPr lang="en-US" sz="1300" i="1" dirty="0">
                <a:solidFill>
                  <a:srgbClr val="000000"/>
                </a:solidFill>
              </a:rPr>
              <a:t>Revealing an Unexpectedly Low Electron Injection Threshold via Reinforced Shock Acceleration</a:t>
            </a:r>
          </a:p>
          <a:p>
            <a:pPr marL="342900" indent="-342900">
              <a:buAutoNum type="alphaUcParenBoth"/>
            </a:pPr>
            <a:r>
              <a:rPr lang="en-US" sz="1300" dirty="0">
                <a:solidFill>
                  <a:srgbClr val="000000"/>
                </a:solidFill>
              </a:rPr>
              <a:t>: Raptis+ 2025 (</a:t>
            </a:r>
            <a:r>
              <a:rPr lang="en-US" sz="1300" dirty="0" err="1">
                <a:solidFill>
                  <a:srgbClr val="000000"/>
                </a:solidFill>
              </a:rPr>
              <a:t>ApJL</a:t>
            </a:r>
            <a:r>
              <a:rPr lang="en-US" sz="1300" dirty="0">
                <a:solidFill>
                  <a:srgbClr val="000000"/>
                </a:solidFill>
              </a:rPr>
              <a:t>) - </a:t>
            </a:r>
            <a:r>
              <a:rPr lang="en-US" sz="1300" i="1" dirty="0">
                <a:solidFill>
                  <a:srgbClr val="000000"/>
                </a:solidFill>
              </a:rPr>
              <a:t>Multi-Mission Observations of Relativistic Electrons and High-Speed Jets Linked to Shock Generated Transients</a:t>
            </a:r>
          </a:p>
        </p:txBody>
      </p:sp>
      <p:sp>
        <p:nvSpPr>
          <p:cNvPr id="2" name="TextBox 1">
            <a:extLst>
              <a:ext uri="{FF2B5EF4-FFF2-40B4-BE49-F238E27FC236}">
                <a16:creationId xmlns:a16="http://schemas.microsoft.com/office/drawing/2014/main" id="{5ED1323B-7196-0A0E-D302-0DE53FB03D0A}"/>
              </a:ext>
            </a:extLst>
          </p:cNvPr>
          <p:cNvSpPr txBox="1"/>
          <p:nvPr/>
        </p:nvSpPr>
        <p:spPr>
          <a:xfrm>
            <a:off x="223419" y="5539707"/>
            <a:ext cx="3082895" cy="323165"/>
          </a:xfrm>
          <a:prstGeom prst="rect">
            <a:avLst/>
          </a:prstGeom>
          <a:noFill/>
        </p:spPr>
        <p:txBody>
          <a:bodyPr wrap="none" rtlCol="0">
            <a:spAutoFit/>
          </a:bodyPr>
          <a:lstStyle/>
          <a:p>
            <a:r>
              <a:rPr lang="en-US" sz="1500" dirty="0">
                <a:solidFill>
                  <a:srgbClr val="000000"/>
                </a:solidFill>
              </a:rPr>
              <a:t>Fast SW seeding ~1 keV particles</a:t>
            </a:r>
          </a:p>
        </p:txBody>
      </p:sp>
      <p:pic>
        <p:nvPicPr>
          <p:cNvPr id="4" name="Content Placeholder 7">
            <a:extLst>
              <a:ext uri="{FF2B5EF4-FFF2-40B4-BE49-F238E27FC236}">
                <a16:creationId xmlns:a16="http://schemas.microsoft.com/office/drawing/2014/main" id="{D8B45C7A-4B56-3163-9F8E-7E34F861EDBD}"/>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0" y="5883174"/>
            <a:ext cx="731520" cy="731520"/>
          </a:xfrm>
          <a:prstGeom prst="rect">
            <a:avLst/>
          </a:prstGeom>
        </p:spPr>
      </p:pic>
      <p:pic>
        <p:nvPicPr>
          <p:cNvPr id="6" name="Picture 5">
            <a:extLst>
              <a:ext uri="{FF2B5EF4-FFF2-40B4-BE49-F238E27FC236}">
                <a16:creationId xmlns:a16="http://schemas.microsoft.com/office/drawing/2014/main" id="{39BE02A9-0921-62DE-B61C-6384BCE3E1C4}"/>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11460480" y="5876992"/>
            <a:ext cx="731520" cy="731520"/>
          </a:xfrm>
          <a:prstGeom prst="rect">
            <a:avLst/>
          </a:prstGeom>
        </p:spPr>
      </p:pic>
      <p:pic>
        <p:nvPicPr>
          <p:cNvPr id="1026" name="Picture 2" descr="Sun icons | Canva">
            <a:extLst>
              <a:ext uri="{FF2B5EF4-FFF2-40B4-BE49-F238E27FC236}">
                <a16:creationId xmlns:a16="http://schemas.microsoft.com/office/drawing/2014/main" id="{AF749959-474D-4479-CB41-CC06C46AB142}"/>
              </a:ext>
            </a:extLst>
          </p:cNvPr>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251262" y="940627"/>
            <a:ext cx="312123" cy="3161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CF0E9900-9FAE-8FCF-5EDB-352D74D9BE57}"/>
              </a:ext>
            </a:extLst>
          </p:cNvPr>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11677502" y="959292"/>
            <a:ext cx="240357" cy="24035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9508D600-379E-F65A-E612-494C71A96741}"/>
              </a:ext>
            </a:extLst>
          </p:cNvPr>
          <p:cNvSpPr/>
          <p:nvPr/>
        </p:nvSpPr>
        <p:spPr>
          <a:xfrm>
            <a:off x="1368866" y="740471"/>
            <a:ext cx="2053603" cy="2925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0000"/>
                </a:solidFill>
              </a:rPr>
              <a:t>?</a:t>
            </a:r>
          </a:p>
        </p:txBody>
      </p:sp>
      <p:sp>
        <p:nvSpPr>
          <p:cNvPr id="8" name="TextBox 7">
            <a:extLst>
              <a:ext uri="{FF2B5EF4-FFF2-40B4-BE49-F238E27FC236}">
                <a16:creationId xmlns:a16="http://schemas.microsoft.com/office/drawing/2014/main" id="{00D98D9F-51B4-EDEA-A581-109CA83BA2FE}"/>
              </a:ext>
            </a:extLst>
          </p:cNvPr>
          <p:cNvSpPr txBox="1"/>
          <p:nvPr/>
        </p:nvSpPr>
        <p:spPr>
          <a:xfrm>
            <a:off x="3812737" y="5336905"/>
            <a:ext cx="4635023" cy="954107"/>
          </a:xfrm>
          <a:prstGeom prst="rect">
            <a:avLst/>
          </a:prstGeom>
          <a:noFill/>
        </p:spPr>
        <p:txBody>
          <a:bodyPr wrap="square" rtlCol="0">
            <a:spAutoFit/>
          </a:bodyPr>
          <a:lstStyle/>
          <a:p>
            <a:pPr algn="ctr"/>
            <a:r>
              <a:rPr lang="en-US" sz="1400" b="1" u="sng" dirty="0">
                <a:solidFill>
                  <a:srgbClr val="000000"/>
                </a:solidFill>
              </a:rPr>
              <a:t>Note</a:t>
            </a:r>
            <a:r>
              <a:rPr lang="en-US" sz="1400" dirty="0">
                <a:solidFill>
                  <a:srgbClr val="000000"/>
                </a:solidFill>
              </a:rPr>
              <a:t>: Framework is  consistent with other studies (e.g., Wilson+2016, Liu+2019, Shi+2025)</a:t>
            </a:r>
          </a:p>
          <a:p>
            <a:pPr algn="ctr"/>
            <a:endParaRPr lang="en-US" sz="1400" dirty="0">
              <a:solidFill>
                <a:srgbClr val="000000"/>
              </a:solidFill>
            </a:endParaRPr>
          </a:p>
          <a:p>
            <a:pPr algn="ctr"/>
            <a:endParaRPr lang="en-US" sz="1400" dirty="0">
              <a:solidFill>
                <a:srgbClr val="000000"/>
              </a:solidFill>
            </a:endParaRP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F4AAFF5-538E-DAFF-E971-273BED21D24D}"/>
                  </a:ext>
                </a:extLst>
              </p:cNvPr>
              <p:cNvSpPr txBox="1"/>
              <p:nvPr/>
            </p:nvSpPr>
            <p:spPr>
              <a:xfrm>
                <a:off x="10551855" y="1665293"/>
                <a:ext cx="852093" cy="551433"/>
              </a:xfrm>
              <a:prstGeom prst="rect">
                <a:avLst/>
              </a:prstGeom>
              <a:noFill/>
            </p:spPr>
            <p:txBody>
              <a:bodyPr wrap="none" rtlCol="0">
                <a:spAutoFit/>
              </a:bodyPr>
              <a:lstStyle/>
              <a:p>
                <a:pPr/>
                <a14:m>
                  <m:oMathPara xmlns:m="http://schemas.openxmlformats.org/officeDocument/2006/math">
                    <m:oMath>
                      <m:sSup>
                        <m:sSupPr>
                          <m:ctrlPr>
                            <a:rPr lang="en-US" sz="1400" i="1" dirty="0" smtClean="0">
                              <a:solidFill>
                                <a:srgbClr val="000000"/>
                              </a:solidFill>
                              <a:latin typeface="Cambria Math" panose="02040503050406030204" pitchFamily="18" charset="0"/>
                            </a:rPr>
                          </m:ctrlPr>
                        </m:sSupPr>
                        <m:e>
                          <m:d>
                            <m:dPr>
                              <m:ctrlPr>
                                <a:rPr lang="en-US" sz="1400" i="1" dirty="0" smtClean="0">
                                  <a:solidFill>
                                    <a:srgbClr val="000000"/>
                                  </a:solidFill>
                                  <a:latin typeface="Cambria Math" panose="02040503050406030204" pitchFamily="18" charset="0"/>
                                </a:rPr>
                              </m:ctrlPr>
                            </m:dPr>
                            <m:e>
                              <m:f>
                                <m:fPr>
                                  <m:ctrlPr>
                                    <a:rPr lang="en-US" sz="1400" i="1" dirty="0" smtClean="0">
                                      <a:solidFill>
                                        <a:srgbClr val="000000"/>
                                      </a:solidFill>
                                      <a:latin typeface="Cambria Math" panose="02040503050406030204" pitchFamily="18" charset="0"/>
                                    </a:rPr>
                                  </m:ctrlPr>
                                </m:fPr>
                                <m:num>
                                  <m:r>
                                    <a:rPr lang="en-US" sz="1400" i="1" dirty="0" smtClean="0">
                                      <a:solidFill>
                                        <a:srgbClr val="000000"/>
                                      </a:solidFill>
                                      <a:latin typeface="Cambria Math" panose="02040503050406030204" pitchFamily="18" charset="0"/>
                                    </a:rPr>
                                    <m:t>𝐵</m:t>
                                  </m:r>
                                </m:num>
                                <m:den>
                                  <m:r>
                                    <a:rPr lang="en-US" sz="1400" i="1" dirty="0" smtClean="0">
                                      <a:solidFill>
                                        <a:srgbClr val="000000"/>
                                      </a:solidFill>
                                      <a:latin typeface="Cambria Math" panose="02040503050406030204" pitchFamily="18" charset="0"/>
                                    </a:rPr>
                                    <m:t>𝐵</m:t>
                                  </m:r>
                                  <m:r>
                                    <a:rPr lang="en-US" sz="1400" i="1" dirty="0" smtClean="0">
                                      <a:solidFill>
                                        <a:srgbClr val="000000"/>
                                      </a:solidFill>
                                      <a:latin typeface="Cambria Math" panose="02040503050406030204" pitchFamily="18" charset="0"/>
                                    </a:rPr>
                                    <m:t>0</m:t>
                                  </m:r>
                                </m:den>
                              </m:f>
                            </m:e>
                          </m:d>
                        </m:e>
                        <m:sup>
                          <m:r>
                            <a:rPr lang="en-US" sz="1400" i="1" dirty="0" smtClean="0">
                              <a:solidFill>
                                <a:srgbClr val="000000"/>
                              </a:solidFill>
                              <a:latin typeface="Cambria Math" panose="02040503050406030204" pitchFamily="18" charset="0"/>
                            </a:rPr>
                            <m:t>2</m:t>
                          </m:r>
                          <m:r>
                            <a:rPr lang="en-US" sz="1400" b="0" i="1" dirty="0" smtClean="0">
                              <a:solidFill>
                                <a:srgbClr val="000000"/>
                              </a:solidFill>
                              <a:latin typeface="Cambria Math" panose="02040503050406030204" pitchFamily="18" charset="0"/>
                            </a:rPr>
                            <m:t>/3</m:t>
                          </m:r>
                        </m:sup>
                      </m:sSup>
                    </m:oMath>
                  </m:oMathPara>
                </a14:m>
                <a:endParaRPr lang="en-US" sz="1400" dirty="0">
                  <a:solidFill>
                    <a:srgbClr val="000000"/>
                  </a:solidFill>
                </a:endParaRPr>
              </a:p>
            </p:txBody>
          </p:sp>
        </mc:Choice>
        <mc:Fallback xmlns="">
          <p:sp>
            <p:nvSpPr>
              <p:cNvPr id="9" name="TextBox 8">
                <a:extLst>
                  <a:ext uri="{FF2B5EF4-FFF2-40B4-BE49-F238E27FC236}">
                    <a16:creationId xmlns:a16="http://schemas.microsoft.com/office/drawing/2014/main" id="{BF4AAFF5-538E-DAFF-E971-273BED21D24D}"/>
                  </a:ext>
                </a:extLst>
              </p:cNvPr>
              <p:cNvSpPr txBox="1">
                <a:spLocks noRot="1" noChangeAspect="1" noMove="1" noResize="1" noEditPoints="1" noAdjustHandles="1" noChangeArrowheads="1" noChangeShapeType="1" noTextEdit="1"/>
              </p:cNvSpPr>
              <p:nvPr/>
            </p:nvSpPr>
            <p:spPr>
              <a:xfrm>
                <a:off x="10551855" y="1665293"/>
                <a:ext cx="852093" cy="551433"/>
              </a:xfrm>
              <a:prstGeom prst="rect">
                <a:avLst/>
              </a:prstGeom>
              <a:blipFill>
                <a:blip r:embed="rId14"/>
                <a:stretch>
                  <a:fillRect b="-2273"/>
                </a:stretch>
              </a:blipFill>
            </p:spPr>
            <p:txBody>
              <a:bodyPr/>
              <a:lstStyle/>
              <a:p>
                <a:r>
                  <a:rPr lang="en-US">
                    <a:noFill/>
                  </a:rPr>
                  <a:t> </a:t>
                </a:r>
              </a:p>
            </p:txBody>
          </p:sp>
        </mc:Fallback>
      </mc:AlternateContent>
    </p:spTree>
    <p:extLst>
      <p:ext uri="{BB962C8B-B14F-4D97-AF65-F5344CB8AC3E}">
        <p14:creationId xmlns:p14="http://schemas.microsoft.com/office/powerpoint/2010/main" val="3187407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335D5-D6D2-F3CE-8634-DCC0A71D9D1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62DD6D-EA6F-8D5D-E8E7-E99A3DF3C365}"/>
              </a:ext>
            </a:extLst>
          </p:cNvPr>
          <p:cNvSpPr>
            <a:spLocks noGrp="1"/>
          </p:cNvSpPr>
          <p:nvPr>
            <p:ph idx="1"/>
          </p:nvPr>
        </p:nvSpPr>
        <p:spPr>
          <a:xfrm>
            <a:off x="420914" y="-1"/>
            <a:ext cx="11196286" cy="6858001"/>
          </a:xfrm>
        </p:spPr>
        <p:txBody>
          <a:bodyPr anchor="ctr">
            <a:normAutofit/>
          </a:bodyPr>
          <a:lstStyle/>
          <a:p>
            <a:pPr marL="0" indent="0" algn="ctr">
              <a:buNone/>
            </a:pPr>
            <a:r>
              <a:rPr lang="en-US" sz="3600" u="sng" dirty="0"/>
              <a:t>The question now is:</a:t>
            </a:r>
          </a:p>
          <a:p>
            <a:pPr marL="0" indent="0" algn="ctr">
              <a:buNone/>
            </a:pPr>
            <a:br>
              <a:rPr lang="en-US" sz="3600" dirty="0"/>
            </a:br>
            <a:r>
              <a:rPr lang="en-US" sz="3600" dirty="0"/>
              <a:t>What about other planetary shocks?</a:t>
            </a:r>
          </a:p>
        </p:txBody>
      </p:sp>
      <p:sp>
        <p:nvSpPr>
          <p:cNvPr id="3" name="TextBox 2">
            <a:extLst>
              <a:ext uri="{FF2B5EF4-FFF2-40B4-BE49-F238E27FC236}">
                <a16:creationId xmlns:a16="http://schemas.microsoft.com/office/drawing/2014/main" id="{43B51FCA-3E7A-9370-1DEB-57CCE8CF7D10}"/>
              </a:ext>
            </a:extLst>
          </p:cNvPr>
          <p:cNvSpPr txBox="1"/>
          <p:nvPr/>
        </p:nvSpPr>
        <p:spPr>
          <a:xfrm>
            <a:off x="-97820" y="6433631"/>
            <a:ext cx="1050288" cy="230832"/>
          </a:xfrm>
          <a:prstGeom prst="rect">
            <a:avLst/>
          </a:prstGeom>
          <a:noFill/>
        </p:spPr>
        <p:txBody>
          <a:bodyPr wrap="none" rtlCol="0">
            <a:spAutoFit/>
          </a:bodyPr>
          <a:lstStyle/>
          <a:p>
            <a:r>
              <a:rPr lang="en-US" sz="900" dirty="0">
                <a:solidFill>
                  <a:srgbClr val="000000"/>
                </a:solidFill>
              </a:rPr>
              <a:t>Raptis et al.2026</a:t>
            </a:r>
          </a:p>
        </p:txBody>
      </p:sp>
      <p:pic>
        <p:nvPicPr>
          <p:cNvPr id="5" name="Picture 4">
            <a:extLst>
              <a:ext uri="{FF2B5EF4-FFF2-40B4-BE49-F238E27FC236}">
                <a16:creationId xmlns:a16="http://schemas.microsoft.com/office/drawing/2014/main" id="{9C9331D0-D5DD-59CE-0D47-584B607DE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02111"/>
            <a:ext cx="731520" cy="731520"/>
          </a:xfrm>
          <a:prstGeom prst="rect">
            <a:avLst/>
          </a:prstGeom>
        </p:spPr>
      </p:pic>
    </p:spTree>
    <p:extLst>
      <p:ext uri="{BB962C8B-B14F-4D97-AF65-F5344CB8AC3E}">
        <p14:creationId xmlns:p14="http://schemas.microsoft.com/office/powerpoint/2010/main" val="1084539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87F55605-98FB-3181-E830-A526B2EF822A}"/>
                  </a:ext>
                </a:extLst>
              </p:cNvPr>
              <p:cNvSpPr>
                <a:spLocks noGrp="1"/>
              </p:cNvSpPr>
              <p:nvPr>
                <p:ph idx="1"/>
              </p:nvPr>
            </p:nvSpPr>
            <p:spPr>
              <a:ln>
                <a:noFill/>
              </a:ln>
            </p:spPr>
            <p:style>
              <a:lnRef idx="2">
                <a:schemeClr val="dk1"/>
              </a:lnRef>
              <a:fillRef idx="1">
                <a:schemeClr val="lt1"/>
              </a:fillRef>
              <a:effectRef idx="0">
                <a:schemeClr val="dk1"/>
              </a:effectRef>
              <a:fontRef idx="minor">
                <a:schemeClr val="dk1"/>
              </a:fontRef>
            </p:style>
            <p:txBody>
              <a:bodyPr>
                <a:normAutofit fontScale="70000" lnSpcReduction="20000"/>
              </a:bodyPr>
              <a:lstStyle/>
              <a:p>
                <a:r>
                  <a:rPr lang="en-US" dirty="0"/>
                  <a:t>General geometrical criterion: </a:t>
                </a:r>
                <a:r>
                  <a:rPr lang="en-US" dirty="0" err="1"/>
                  <a:t>Hilas</a:t>
                </a:r>
                <a:r>
                  <a:rPr lang="en-US" dirty="0"/>
                  <a:t> Limit (</a:t>
                </a:r>
                <a:r>
                  <a:rPr lang="en-US" dirty="0" err="1"/>
                  <a:t>Hilas</a:t>
                </a:r>
                <a:r>
                  <a:rPr lang="en-US" dirty="0"/>
                  <a:t>+ 1984)</a:t>
                </a:r>
              </a:p>
              <a:p>
                <a:pPr marL="0" indent="0" algn="ctr">
                  <a:buNone/>
                </a:pPr>
                <a14:m>
                  <m:oMath xmlns:m="http://schemas.openxmlformats.org/officeDocument/2006/math">
                    <m:sSub>
                      <m:sSubPr>
                        <m:ctrlPr>
                          <a:rPr lang="en-US" b="0" i="1" dirty="0" smtClean="0">
                            <a:latin typeface="Cambria Math" panose="02040503050406030204" pitchFamily="18" charset="0"/>
                          </a:rPr>
                        </m:ctrlPr>
                      </m:sSubPr>
                      <m:e>
                        <m:r>
                          <m:rPr>
                            <m:sty m:val="p"/>
                          </m:rPr>
                          <a:rPr lang="en-US" b="0" i="1" dirty="0" smtClean="0">
                            <a:latin typeface="Cambria Math" panose="02040503050406030204" pitchFamily="18" charset="0"/>
                          </a:rPr>
                          <m:t>E</m:t>
                        </m:r>
                      </m:e>
                      <m:sub>
                        <m:r>
                          <m:rPr>
                            <m:sty m:val="p"/>
                          </m:rPr>
                          <a:rPr lang="en-US" b="0" i="1" dirty="0" smtClean="0">
                            <a:latin typeface="Cambria Math" panose="02040503050406030204" pitchFamily="18" charset="0"/>
                          </a:rPr>
                          <m:t>max</m:t>
                        </m:r>
                      </m:sub>
                    </m:sSub>
                    <m:r>
                      <a:rPr lang="en-US"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𝑞</m:t>
                    </m:r>
                    <m:r>
                      <a:rPr lang="en-US" b="0" i="1" dirty="0" smtClean="0">
                        <a:solidFill>
                          <a:srgbClr val="FF0000"/>
                        </a:solidFill>
                        <a:latin typeface="Cambria Math" panose="02040503050406030204" pitchFamily="18" charset="0"/>
                        <a:ea typeface="Cambria Math" panose="02040503050406030204" pitchFamily="18" charset="0"/>
                      </a:rPr>
                      <m:t>𝐵</m:t>
                    </m:r>
                    <m:r>
                      <a:rPr lang="en-US" b="0" i="1" dirty="0" smtClean="0">
                        <a:solidFill>
                          <a:srgbClr val="0005FF"/>
                        </a:solidFill>
                        <a:latin typeface="Cambria Math" panose="02040503050406030204" pitchFamily="18" charset="0"/>
                        <a:ea typeface="Cambria Math" panose="02040503050406030204" pitchFamily="18" charset="0"/>
                      </a:rPr>
                      <m:t>𝐿</m:t>
                    </m:r>
                    <m:r>
                      <a:rPr lang="en-US" b="0" i="1" dirty="0" smtClean="0">
                        <a:solidFill>
                          <a:srgbClr val="7030A0"/>
                        </a:solidFill>
                        <a:latin typeface="Cambria Math" panose="02040503050406030204" pitchFamily="18" charset="0"/>
                        <a:ea typeface="Cambria Math" panose="02040503050406030204" pitchFamily="18" charset="0"/>
                      </a:rPr>
                      <m:t>𝑉</m:t>
                    </m:r>
                  </m:oMath>
                </a14:m>
                <a:r>
                  <a:rPr lang="en-US" b="0" i="1" dirty="0">
                    <a:solidFill>
                      <a:srgbClr val="7030A0"/>
                    </a:solidFill>
                    <a:latin typeface="Cambria Math" panose="02040503050406030204" pitchFamily="18" charset="0"/>
                    <a:ea typeface="Cambria Math" panose="02040503050406030204" pitchFamily="18" charset="0"/>
                  </a:rPr>
                  <a:t> </a:t>
                </a:r>
              </a:p>
              <a:p>
                <a:pPr marL="0" indent="0" algn="ctr">
                  <a:buNone/>
                </a:pPr>
                <a:endParaRPr lang="en-US" b="0" i="1" dirty="0">
                  <a:solidFill>
                    <a:srgbClr val="7030A0"/>
                  </a:solidFill>
                  <a:latin typeface="Cambria Math" panose="02040503050406030204" pitchFamily="18" charset="0"/>
                  <a:ea typeface="Cambria Math" panose="02040503050406030204" pitchFamily="18" charset="0"/>
                </a:endParaRPr>
              </a:p>
              <a:p>
                <a:pPr marL="0" indent="0" algn="ctr">
                  <a:buNone/>
                </a:pPr>
                <a:r>
                  <a:rPr lang="en-US" b="1" i="1" dirty="0">
                    <a:latin typeface="Palatino" pitchFamily="2" charset="77"/>
                    <a:ea typeface="Palatino" pitchFamily="2" charset="77"/>
                  </a:rPr>
                  <a:t>A particle cannot exceed an energy higher than the total magnetic potential drop across a system</a:t>
                </a:r>
              </a:p>
              <a:p>
                <a:pPr marL="0" indent="0" algn="ctr">
                  <a:buNone/>
                </a:pPr>
                <a:endParaRPr lang="en-US" i="1" dirty="0">
                  <a:latin typeface=""/>
                </a:endParaRPr>
              </a:p>
              <a:p>
                <a:pPr marL="0" indent="0">
                  <a:buNone/>
                </a:pPr>
                <a:r>
                  <a:rPr lang="en-US" i="1" dirty="0">
                    <a:latin typeface=""/>
                  </a:rPr>
                  <a:t>We require the diffusion length (</a:t>
                </a:r>
                <a14:m>
                  <m:oMath xmlns:m="http://schemas.openxmlformats.org/officeDocument/2006/math">
                    <m:sSub>
                      <m:sSubPr>
                        <m:ctrlPr>
                          <a:rPr lang="en-US" b="0" i="1" smtClean="0">
                            <a:latin typeface="Cambria Math" panose="02040503050406030204" pitchFamily="18" charset="0"/>
                          </a:rPr>
                        </m:ctrlPr>
                      </m:sSubPr>
                      <m:e>
                        <m:r>
                          <m:rPr>
                            <m:sty m:val="p"/>
                          </m:rPr>
                          <a:rPr lang="en-US" b="0" i="1" smtClean="0">
                            <a:latin typeface="Cambria Math" panose="02040503050406030204" pitchFamily="18" charset="0"/>
                          </a:rPr>
                          <m:t>L</m:t>
                        </m:r>
                      </m:e>
                      <m:sub>
                        <m:r>
                          <m:rPr>
                            <m:sty m:val="p"/>
                          </m:rPr>
                          <a:rPr lang="en-US" b="0" i="1" smtClean="0">
                            <a:latin typeface="Cambria Math" panose="02040503050406030204" pitchFamily="18" charset="0"/>
                          </a:rPr>
                          <m:t>D</m:t>
                        </m:r>
                      </m:sub>
                    </m:sSub>
                  </m:oMath>
                </a14:m>
                <a:r>
                  <a:rPr lang="en-US" i="1" dirty="0">
                    <a:latin typeface=""/>
                  </a:rPr>
                  <a:t>) to be smaller than the system size where acceleration takes place  (</a:t>
                </a:r>
                <a14:m>
                  <m:oMath xmlns:m="http://schemas.openxmlformats.org/officeDocument/2006/math">
                    <m:r>
                      <m:rPr>
                        <m:sty m:val="p"/>
                      </m:rPr>
                      <a:rPr lang="en-US" b="0" i="1" smtClean="0">
                        <a:latin typeface="Cambria Math" panose="02040503050406030204" pitchFamily="18" charset="0"/>
                      </a:rPr>
                      <m:t>L</m:t>
                    </m:r>
                  </m:oMath>
                </a14:m>
                <a:r>
                  <a:rPr lang="en-US" i="1" dirty="0">
                    <a:latin typeface=""/>
                  </a:rPr>
                  <a:t>), and under Bohm’s Diffusion (strong scattering), </a:t>
                </a:r>
                <a14:m>
                  <m:oMath xmlns:m="http://schemas.openxmlformats.org/officeDocument/2006/math">
                    <m:r>
                      <a:rPr lang="en-US" b="0" i="1" smtClean="0">
                        <a:latin typeface="Cambria Math" panose="02040503050406030204" pitchFamily="18" charset="0"/>
                      </a:rPr>
                      <m:t>𝐷</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1</m:t>
                    </m:r>
                    <m:r>
                      <m:rPr>
                        <m:lit/>
                      </m:rPr>
                      <a:rPr lang="en-US" b="0" i="1" smtClean="0">
                        <a:latin typeface="Cambria Math" panose="02040503050406030204" pitchFamily="18" charset="0"/>
                      </a:rPr>
                      <m:t>/</m:t>
                    </m:r>
                    <m:r>
                      <a:rPr lang="en-US" b="0" i="1" smtClean="0">
                        <a:latin typeface="Cambria Math" panose="02040503050406030204" pitchFamily="18" charset="0"/>
                      </a:rPr>
                      <m:t>3 </m:t>
                    </m:r>
                    <m:r>
                      <m:rPr>
                        <m:sty m:val="p"/>
                      </m:rPr>
                      <a:rPr lang="en-US" b="0" i="0" smtClean="0">
                        <a:latin typeface="Cambria Math" panose="02040503050406030204" pitchFamily="18" charset="0"/>
                      </a:rPr>
                      <m:t>v</m:t>
                    </m:r>
                    <m:r>
                      <a:rPr lang="en-US" b="0" i="1" smtClean="0">
                        <a:latin typeface="Cambria Math" panose="02040503050406030204" pitchFamily="18" charset="0"/>
                      </a:rPr>
                      <m:t> </m:t>
                    </m:r>
                    <m:sSub>
                      <m:sSubPr>
                        <m:ctrlPr>
                          <a:rPr lang="en-US" b="0" i="1" smtClean="0">
                            <a:solidFill>
                              <a:srgbClr val="00B050"/>
                            </a:solidFill>
                            <a:latin typeface="Cambria Math" panose="02040503050406030204" pitchFamily="18" charset="0"/>
                          </a:rPr>
                        </m:ctrlPr>
                      </m:sSubPr>
                      <m:e>
                        <m:r>
                          <m:rPr>
                            <m:sty m:val="p"/>
                          </m:rPr>
                          <a:rPr lang="en-US" b="0" i="1" smtClean="0">
                            <a:solidFill>
                              <a:srgbClr val="00B050"/>
                            </a:solidFill>
                            <a:latin typeface="Cambria Math" panose="02040503050406030204" pitchFamily="18" charset="0"/>
                          </a:rPr>
                          <m:t>r</m:t>
                        </m:r>
                      </m:e>
                      <m:sub>
                        <m:r>
                          <m:rPr>
                            <m:sty m:val="p"/>
                          </m:rPr>
                          <a:rPr lang="en-US" b="0" i="1" smtClean="0">
                            <a:solidFill>
                              <a:srgbClr val="00B050"/>
                            </a:solidFill>
                            <a:latin typeface="Cambria Math" panose="02040503050406030204" pitchFamily="18" charset="0"/>
                          </a:rPr>
                          <m:t>g</m:t>
                        </m:r>
                      </m:sub>
                    </m:sSub>
                  </m:oMath>
                </a14:m>
                <a:r>
                  <a:rPr lang="en-US" b="0" i="1" dirty="0">
                    <a:latin typeface=""/>
                  </a:rPr>
                  <a:t>, </a:t>
                </a:r>
              </a:p>
              <a:p>
                <a:endParaRPr lang="en-US" i="1" dirty="0">
                  <a:latin typeface=""/>
                </a:endParaRPr>
              </a:p>
              <a:p>
                <a:pPr marL="0" indent="0">
                  <a:buNone/>
                </a:pPr>
                <a:r>
                  <a:rPr lang="en-US" i="1" dirty="0">
                    <a:latin typeface=""/>
                  </a:rPr>
                  <a:t>This results in a maximum obtainable energy using </a:t>
                </a:r>
                <a14:m>
                  <m:oMath xmlns:m="http://schemas.openxmlformats.org/officeDocument/2006/math">
                    <m:sSub>
                      <m:sSubPr>
                        <m:ctrlPr>
                          <a:rPr lang="en-US" b="0" i="1" smtClean="0">
                            <a:solidFill>
                              <a:srgbClr val="00B050"/>
                            </a:solidFill>
                            <a:latin typeface="Cambria Math" panose="02040503050406030204" pitchFamily="18" charset="0"/>
                          </a:rPr>
                        </m:ctrlPr>
                      </m:sSubPr>
                      <m:e>
                        <m:r>
                          <m:rPr>
                            <m:sty m:val="p"/>
                          </m:rPr>
                          <a:rPr lang="en-US" b="0" i="1" smtClean="0">
                            <a:solidFill>
                              <a:srgbClr val="00B050"/>
                            </a:solidFill>
                            <a:latin typeface="Cambria Math" panose="02040503050406030204" pitchFamily="18" charset="0"/>
                          </a:rPr>
                          <m:t>r</m:t>
                        </m:r>
                      </m:e>
                      <m:sub>
                        <m:r>
                          <m:rPr>
                            <m:sty m:val="p"/>
                          </m:rPr>
                          <a:rPr lang="en-US" b="0" i="1" smtClean="0">
                            <a:solidFill>
                              <a:srgbClr val="00B050"/>
                            </a:solidFill>
                            <a:latin typeface="Cambria Math" panose="02040503050406030204" pitchFamily="18" charset="0"/>
                          </a:rPr>
                          <m:t>g</m:t>
                        </m:r>
                      </m:sub>
                    </m:sSub>
                    <m:r>
                      <a:rPr lang="en-US" b="0" i="1" smtClean="0">
                        <a:latin typeface="Cambria Math" panose="02040503050406030204" pitchFamily="18" charset="0"/>
                      </a:rPr>
                      <m:t>=</m:t>
                    </m:r>
                    <m:r>
                      <m:rPr>
                        <m:sty m:val="p"/>
                      </m:rPr>
                      <a:rPr lang="en-US" b="0" i="1" smtClean="0">
                        <a:latin typeface="Cambria Math" panose="02040503050406030204" pitchFamily="18" charset="0"/>
                      </a:rPr>
                      <m:t>p</m:t>
                    </m:r>
                    <m:r>
                      <a:rPr lang="en-US" b="0" i="1" smtClean="0">
                        <a:latin typeface="Cambria Math" panose="02040503050406030204" pitchFamily="18" charset="0"/>
                      </a:rPr>
                      <m:t>/(</m:t>
                    </m:r>
                    <m:r>
                      <m:rPr>
                        <m:sty m:val="p"/>
                      </m:rPr>
                      <a:rPr lang="en-US" b="0" i="1" smtClean="0">
                        <a:latin typeface="Cambria Math" panose="02040503050406030204" pitchFamily="18" charset="0"/>
                      </a:rPr>
                      <m:t>qB</m:t>
                    </m:r>
                    <m:r>
                      <a:rPr lang="en-US" b="0" i="1" smtClean="0">
                        <a:latin typeface="Cambria Math" panose="02040503050406030204" pitchFamily="18" charset="0"/>
                      </a:rPr>
                      <m:t>) </m:t>
                    </m:r>
                  </m:oMath>
                </a14:m>
                <a:r>
                  <a:rPr lang="en-US" i="1" dirty="0">
                    <a:latin typeface=""/>
                  </a:rPr>
                  <a:t>of :</a:t>
                </a:r>
              </a:p>
              <a:p>
                <a:pPr marL="0" indent="0">
                  <a:buNone/>
                </a:pPr>
                <a:endParaRPr lang="en-US" i="1" dirty="0">
                  <a:latin typeface=""/>
                </a:endParaRPr>
              </a:p>
              <a:p>
                <a:pPr marL="0" indent="0">
                  <a:buNone/>
                </a:pPr>
                <a14:m>
                  <m:oMathPara xmlns:m="http://schemas.openxmlformats.org/officeDocument/2006/math">
                    <m:o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𝐸</m:t>
                          </m:r>
                        </m:e>
                        <m:sub>
                          <m:r>
                            <a:rPr lang="en-US" b="0" i="1" smtClean="0">
                              <a:latin typeface="Cambria Math" panose="02040503050406030204" pitchFamily="18" charset="0"/>
                            </a:rPr>
                            <m:t>𝑚𝑎𝑥</m:t>
                          </m:r>
                        </m:sub>
                        <m:sup>
                          <m:r>
                            <a:rPr lang="en-US" b="0" i="1" smtClean="0">
                              <a:latin typeface="Cambria Math" panose="02040503050406030204" pitchFamily="18" charset="0"/>
                            </a:rPr>
                            <m:t>2</m:t>
                          </m:r>
                        </m:sup>
                      </m:sSubSup>
                      <m:r>
                        <a:rPr lang="en-US" b="0" i="1" smtClean="0">
                          <a:latin typeface="Cambria Math" panose="02040503050406030204" pitchFamily="18" charset="0"/>
                        </a:rPr>
                        <m:t>− (3</m:t>
                      </m:r>
                      <m:r>
                        <a:rPr lang="en-US" b="0" i="1" smtClean="0">
                          <a:latin typeface="Cambria Math" panose="02040503050406030204" pitchFamily="18" charset="0"/>
                        </a:rPr>
                        <m:t>𝑞𝐵𝐿𝑉</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𝑚𝑎𝑥</m:t>
                          </m:r>
                        </m:sub>
                      </m:sSub>
                      <m:r>
                        <a:rPr lang="en-US" b="0" i="1" smtClean="0">
                          <a:latin typeface="Cambria Math" panose="02040503050406030204" pitchFamily="18" charset="0"/>
                        </a:rPr>
                        <m:t> –</m:t>
                      </m:r>
                      <m:sSup>
                        <m:sSupPr>
                          <m:ctrlPr>
                            <a:rPr lang="en-US" b="0" i="1">
                              <a:latin typeface="Cambria Math" panose="02040503050406030204" pitchFamily="18" charset="0"/>
                            </a:rPr>
                          </m:ctrlPr>
                        </m:sSupPr>
                        <m:e>
                          <m:r>
                            <a:rPr lang="en-US" b="0" i="1">
                              <a:latin typeface="Cambria Math" panose="02040503050406030204" pitchFamily="18" charset="0"/>
                            </a:rPr>
                            <m:t>(</m:t>
                          </m:r>
                          <m:r>
                            <a:rPr lang="en-US" b="0" i="1">
                              <a:latin typeface="Cambria Math" panose="02040503050406030204" pitchFamily="18" charset="0"/>
                            </a:rPr>
                            <m:t>𝑚</m:t>
                          </m:r>
                          <m:sSup>
                            <m:sSupPr>
                              <m:ctrlPr>
                                <a:rPr lang="en-US" b="0" i="1">
                                  <a:latin typeface="Cambria Math" panose="02040503050406030204" pitchFamily="18" charset="0"/>
                                </a:rPr>
                              </m:ctrlPr>
                            </m:sSupPr>
                            <m:e>
                              <m:r>
                                <a:rPr lang="en-US" b="0" i="1">
                                  <a:latin typeface="Cambria Math" panose="02040503050406030204" pitchFamily="18" charset="0"/>
                                </a:rPr>
                                <m:t>𝑐</m:t>
                              </m:r>
                            </m:e>
                            <m:sup>
                              <m:r>
                                <a:rPr lang="en-US" b="0" i="1">
                                  <a:latin typeface="Cambria Math" panose="02040503050406030204" pitchFamily="18" charset="0"/>
                                </a:rPr>
                                <m:t>2</m:t>
                              </m:r>
                            </m:sup>
                          </m:sSup>
                          <m:r>
                            <a:rPr lang="en-US" b="0" i="1">
                              <a:latin typeface="Cambria Math" panose="02040503050406030204" pitchFamily="18" charset="0"/>
                            </a:rPr>
                            <m:t>)</m:t>
                          </m:r>
                        </m:e>
                        <m:sup>
                          <m:r>
                            <a:rPr lang="en-US" b="0" i="1" smtClean="0">
                              <a:latin typeface="Cambria Math" panose="02040503050406030204" pitchFamily="18" charset="0"/>
                            </a:rPr>
                            <m:t>2</m:t>
                          </m:r>
                        </m:sup>
                      </m:sSup>
                      <m:r>
                        <a:rPr lang="en-US" b="0" i="1" smtClean="0">
                          <a:latin typeface="Cambria Math" panose="02040503050406030204" pitchFamily="18" charset="0"/>
                        </a:rPr>
                        <m:t>=0</m:t>
                      </m:r>
                    </m:oMath>
                  </m:oMathPara>
                </a14:m>
                <a:endParaRPr lang="en-US" i="1" dirty="0">
                  <a:latin typeface=""/>
                </a:endParaRPr>
              </a:p>
              <a:p>
                <a:endParaRPr lang="en-US" i="1" dirty="0">
                  <a:latin typeface=""/>
                </a:endParaRPr>
              </a:p>
              <a:p>
                <a:pPr marL="0" indent="0">
                  <a:buNone/>
                </a:pPr>
                <a:r>
                  <a:rPr lang="en-US" dirty="0"/>
                  <a:t>For simplicity in the relativistic limit this results to :</a:t>
                </a:r>
              </a:p>
              <a:p>
                <a:pPr marL="0" indent="0">
                  <a:buNone/>
                </a:pPr>
                <a:endParaRPr lang="en-US" dirty="0"/>
              </a:p>
              <a:p>
                <a:pPr marL="0" indent="0" algn="ctr">
                  <a:buNone/>
                </a:pPr>
                <a14:m>
                  <m:oMathPara xmlns:m="http://schemas.openxmlformats.org/officeDocument/2006/math">
                    <m:oMath>
                      <m:sSub>
                        <m:sSubPr>
                          <m:ctrlPr>
                            <a:rPr lang="en-US" b="0" i="1" dirty="0" smtClean="0">
                              <a:latin typeface="Cambria Math" panose="02040503050406030204" pitchFamily="18" charset="0"/>
                            </a:rPr>
                          </m:ctrlPr>
                        </m:sSubPr>
                        <m:e>
                          <m:r>
                            <m:rPr>
                              <m:sty m:val="p"/>
                            </m:rPr>
                            <a:rPr lang="en-US" b="0" i="1" dirty="0" smtClean="0">
                              <a:latin typeface="Cambria Math" panose="02040503050406030204" pitchFamily="18" charset="0"/>
                            </a:rPr>
                            <m:t>E</m:t>
                          </m:r>
                        </m:e>
                        <m:sub>
                          <m:r>
                            <m:rPr>
                              <m:sty m:val="p"/>
                            </m:rPr>
                            <a:rPr lang="en-US" b="0" i="1" dirty="0" smtClean="0">
                              <a:latin typeface="Cambria Math" panose="02040503050406030204" pitchFamily="18" charset="0"/>
                            </a:rPr>
                            <m:t>max</m:t>
                          </m:r>
                        </m:sub>
                      </m:sSub>
                      <m:r>
                        <a:rPr lang="en-US" i="1" dirty="0">
                          <a:latin typeface="Cambria Math" panose="02040503050406030204" pitchFamily="18" charset="0"/>
                          <a:ea typeface="Cambria Math" panose="02040503050406030204" pitchFamily="18" charset="0"/>
                        </a:rPr>
                        <m:t>≈</m:t>
                      </m:r>
                      <m:r>
                        <a:rPr lang="el-GR" b="0" i="1" dirty="0" smtClean="0">
                          <a:latin typeface="Cambria Math" panose="02040503050406030204" pitchFamily="18" charset="0"/>
                          <a:ea typeface="Cambria Math" panose="02040503050406030204" pitchFamily="18" charset="0"/>
                        </a:rPr>
                        <m:t>𝛼</m:t>
                      </m:r>
                      <m:r>
                        <a:rPr lang="en-US" b="0" i="1" dirty="0" smtClean="0">
                          <a:solidFill>
                            <a:srgbClr val="0005FF"/>
                          </a:solidFill>
                          <a:latin typeface="Cambria Math" panose="02040503050406030204" pitchFamily="18" charset="0"/>
                          <a:ea typeface="Cambria Math" panose="02040503050406030204" pitchFamily="18" charset="0"/>
                        </a:rPr>
                        <m:t>𝐿</m:t>
                      </m:r>
                      <m:r>
                        <a:rPr lang="en-US" b="0" i="1" dirty="0" smtClean="0">
                          <a:latin typeface="Cambria Math" panose="02040503050406030204" pitchFamily="18" charset="0"/>
                          <a:ea typeface="Cambria Math" panose="02040503050406030204" pitchFamily="18" charset="0"/>
                        </a:rPr>
                        <m:t>,     </m:t>
                      </m:r>
                      <m:r>
                        <m:rPr>
                          <m:sty m:val="p"/>
                        </m:rPr>
                        <a:rPr lang="el-GR" b="0" i="1" dirty="0" smtClean="0">
                          <a:latin typeface="Cambria Math" panose="02040503050406030204" pitchFamily="18" charset="0"/>
                          <a:ea typeface="Cambria Math" panose="02040503050406030204" pitchFamily="18" charset="0"/>
                        </a:rPr>
                        <m:t>α</m:t>
                      </m:r>
                      <m:r>
                        <a:rPr lang="en-US" i="1" dirty="0">
                          <a:latin typeface="Cambria Math" panose="02040503050406030204" pitchFamily="18" charset="0"/>
                          <a:ea typeface="Cambria Math" panose="02040503050406030204" pitchFamily="18" charset="0"/>
                        </a:rPr>
                        <m:t>≈</m:t>
                      </m:r>
                      <m:r>
                        <a:rPr lang="el-GR" b="0" i="1" dirty="0" smtClean="0">
                          <a:latin typeface="Cambria Math" panose="02040503050406030204" pitchFamily="18" charset="0"/>
                          <a:ea typeface="Cambria Math" panose="02040503050406030204" pitchFamily="18" charset="0"/>
                        </a:rPr>
                        <m:t>3</m:t>
                      </m:r>
                      <m:r>
                        <m:rPr>
                          <m:sty m:val="p"/>
                        </m:rPr>
                        <a:rPr lang="en-US" b="0" i="1" dirty="0" smtClean="0">
                          <a:latin typeface="Cambria Math" panose="02040503050406030204" pitchFamily="18" charset="0"/>
                          <a:ea typeface="Cambria Math" panose="02040503050406030204" pitchFamily="18" charset="0"/>
                        </a:rPr>
                        <m:t>q</m:t>
                      </m:r>
                      <m:r>
                        <m:rPr>
                          <m:sty m:val="p"/>
                        </m:rPr>
                        <a:rPr lang="en-US" b="0" i="1" dirty="0" smtClean="0">
                          <a:solidFill>
                            <a:srgbClr val="FF3B3B"/>
                          </a:solidFill>
                          <a:latin typeface="Cambria Math" panose="02040503050406030204" pitchFamily="18" charset="0"/>
                          <a:ea typeface="Cambria Math" panose="02040503050406030204" pitchFamily="18" charset="0"/>
                        </a:rPr>
                        <m:t>B</m:t>
                      </m:r>
                      <m:sSub>
                        <m:sSubPr>
                          <m:ctrlPr>
                            <a:rPr lang="en-US" i="1" dirty="0">
                              <a:solidFill>
                                <a:srgbClr val="7030A0"/>
                              </a:solidFill>
                              <a:latin typeface="Cambria Math" panose="02040503050406030204" pitchFamily="18" charset="0"/>
                              <a:ea typeface="Cambria Math" panose="02040503050406030204" pitchFamily="18" charset="0"/>
                            </a:rPr>
                          </m:ctrlPr>
                        </m:sSubPr>
                        <m:e>
                          <m:r>
                            <m:rPr>
                              <m:sty m:val="p"/>
                            </m:rPr>
                            <a:rPr lang="en-US" i="1" dirty="0">
                              <a:solidFill>
                                <a:srgbClr val="7030A0"/>
                              </a:solidFill>
                              <a:latin typeface="Cambria Math" panose="02040503050406030204" pitchFamily="18" charset="0"/>
                              <a:ea typeface="Cambria Math" panose="02040503050406030204" pitchFamily="18" charset="0"/>
                            </a:rPr>
                            <m:t>V</m:t>
                          </m:r>
                        </m:e>
                        <m:sub>
                          <m:r>
                            <m:rPr>
                              <m:sty m:val="p"/>
                            </m:rPr>
                            <a:rPr lang="en-US" b="0" i="1" dirty="0" smtClean="0">
                              <a:solidFill>
                                <a:srgbClr val="7030A0"/>
                              </a:solidFill>
                              <a:latin typeface="Cambria Math" panose="02040503050406030204" pitchFamily="18" charset="0"/>
                              <a:ea typeface="Cambria Math" panose="02040503050406030204" pitchFamily="18" charset="0"/>
                            </a:rPr>
                            <m:t>sh</m:t>
                          </m:r>
                        </m:sub>
                      </m:sSub>
                    </m:oMath>
                  </m:oMathPara>
                </a14:m>
                <a:endParaRPr lang="en-US" b="0" i="1" dirty="0">
                  <a:latin typeface="Cambria Math" panose="02040503050406030204" pitchFamily="18" charset="0"/>
                  <a:ea typeface="Cambria Math" panose="02040503050406030204" pitchFamily="18" charset="0"/>
                </a:endParaRPr>
              </a:p>
              <a:p>
                <a:pPr marL="0" indent="0" algn="ctr">
                  <a:buNone/>
                </a:pPr>
                <a:endParaRPr lang="en-US" b="0" i="1" dirty="0">
                  <a:latin typeface="Cambria Math" panose="02040503050406030204" pitchFamily="18" charset="0"/>
                  <a:ea typeface="Cambria Math" panose="02040503050406030204" pitchFamily="18" charset="0"/>
                </a:endParaRPr>
              </a:p>
              <a:p>
                <a:pPr marL="0" indent="0" algn="ctr">
                  <a:buNone/>
                </a:pPr>
                <a:r>
                  <a:rPr lang="en-US" b="1" i="1" dirty="0">
                    <a:latin typeface="Palatino" pitchFamily="2" charset="77"/>
                    <a:ea typeface="Palatino" pitchFamily="2" charset="77"/>
                  </a:rPr>
                  <a:t>Or in simple words, as long as we can constrain these 3 variables, we can constrain </a:t>
                </a:r>
                <a14:m>
                  <m:oMath xmlns:m="http://schemas.openxmlformats.org/officeDocument/2006/math">
                    <m:sSub>
                      <m:sSubPr>
                        <m:ctrlPr>
                          <a:rPr lang="en-US" b="1" i="1" dirty="0">
                            <a:latin typeface="Cambria Math" panose="02040503050406030204" pitchFamily="18" charset="0"/>
                          </a:rPr>
                        </m:ctrlPr>
                      </m:sSubPr>
                      <m:e>
                        <m:r>
                          <a:rPr lang="en-US" b="1" i="1" dirty="0">
                            <a:latin typeface="Cambria Math" panose="02040503050406030204" pitchFamily="18" charset="0"/>
                          </a:rPr>
                          <m:t>𝑬</m:t>
                        </m:r>
                      </m:e>
                      <m:sub>
                        <m:r>
                          <a:rPr lang="en-US" b="1" i="1" dirty="0">
                            <a:latin typeface="Cambria Math" panose="02040503050406030204" pitchFamily="18" charset="0"/>
                          </a:rPr>
                          <m:t>𝒎𝒂𝒙</m:t>
                        </m:r>
                      </m:sub>
                    </m:sSub>
                  </m:oMath>
                </a14:m>
                <a:endParaRPr lang="el-GR" b="1" i="1" dirty="0">
                  <a:latin typeface="Palatino" pitchFamily="2" charset="77"/>
                  <a:ea typeface="Palatino" pitchFamily="2" charset="77"/>
                </a:endParaRPr>
              </a:p>
            </p:txBody>
          </p:sp>
        </mc:Choice>
        <mc:Fallback xmlns="">
          <p:sp>
            <p:nvSpPr>
              <p:cNvPr id="2" name="Content Placeholder 1">
                <a:extLst>
                  <a:ext uri="{FF2B5EF4-FFF2-40B4-BE49-F238E27FC236}">
                    <a16:creationId xmlns:a16="http://schemas.microsoft.com/office/drawing/2014/main" id="{87F55605-98FB-3181-E830-A526B2EF822A}"/>
                  </a:ext>
                </a:extLst>
              </p:cNvPr>
              <p:cNvSpPr>
                <a:spLocks noGrp="1" noRot="1" noChangeAspect="1" noMove="1" noResize="1" noEditPoints="1" noAdjustHandles="1" noChangeArrowheads="1" noChangeShapeType="1" noTextEdit="1"/>
              </p:cNvSpPr>
              <p:nvPr>
                <p:ph idx="1"/>
              </p:nvPr>
            </p:nvSpPr>
            <p:spPr>
              <a:blipFill>
                <a:blip r:embed="rId3"/>
                <a:stretch>
                  <a:fillRect l="-345" t="-1313"/>
                </a:stretch>
              </a:blipFill>
              <a:ln>
                <a:noFill/>
              </a:ln>
            </p:spPr>
            <p:txBody>
              <a:bodyPr/>
              <a:lstStyle/>
              <a:p>
                <a:r>
                  <a:rPr lang="en-US">
                    <a:noFill/>
                  </a:rPr>
                  <a:t> </a:t>
                </a:r>
              </a:p>
            </p:txBody>
          </p:sp>
        </mc:Fallback>
      </mc:AlternateContent>
      <p:sp>
        <p:nvSpPr>
          <p:cNvPr id="3" name="Title 2">
            <a:extLst>
              <a:ext uri="{FF2B5EF4-FFF2-40B4-BE49-F238E27FC236}">
                <a16:creationId xmlns:a16="http://schemas.microsoft.com/office/drawing/2014/main" id="{097DF6F4-8864-684F-8C5F-875F9FABCAAB}"/>
              </a:ext>
            </a:extLst>
          </p:cNvPr>
          <p:cNvSpPr>
            <a:spLocks noGrp="1"/>
          </p:cNvSpPr>
          <p:nvPr>
            <p:ph type="title"/>
          </p:nvPr>
        </p:nvSpPr>
        <p:spPr/>
        <p:txBody>
          <a:bodyPr/>
          <a:lstStyle/>
          <a:p>
            <a:pPr algn="ctr"/>
            <a:r>
              <a:rPr lang="en-US" dirty="0"/>
              <a:t>Particle Acceleration: </a:t>
            </a:r>
            <a:r>
              <a:rPr lang="en-US" dirty="0" err="1"/>
              <a:t>Hilas</a:t>
            </a:r>
            <a:r>
              <a:rPr lang="en-US" dirty="0"/>
              <a:t> Criterion and Scales </a:t>
            </a:r>
          </a:p>
        </p:txBody>
      </p:sp>
      <p:sp>
        <p:nvSpPr>
          <p:cNvPr id="4" name="TextBox 3">
            <a:extLst>
              <a:ext uri="{FF2B5EF4-FFF2-40B4-BE49-F238E27FC236}">
                <a16:creationId xmlns:a16="http://schemas.microsoft.com/office/drawing/2014/main" id="{63451BD0-3D6A-EE7E-4542-64A93B2A7A4C}"/>
              </a:ext>
            </a:extLst>
          </p:cNvPr>
          <p:cNvSpPr txBox="1"/>
          <p:nvPr/>
        </p:nvSpPr>
        <p:spPr>
          <a:xfrm>
            <a:off x="7946572" y="6413186"/>
            <a:ext cx="4267200" cy="246221"/>
          </a:xfrm>
          <a:prstGeom prst="rect">
            <a:avLst/>
          </a:prstGeom>
          <a:noFill/>
        </p:spPr>
        <p:txBody>
          <a:bodyPr wrap="square">
            <a:spAutoFit/>
          </a:bodyPr>
          <a:lstStyle/>
          <a:p>
            <a:pPr algn="r"/>
            <a:r>
              <a:rPr lang="en-US" sz="1000" dirty="0">
                <a:solidFill>
                  <a:srgbClr val="000000"/>
                </a:solidFill>
              </a:rPr>
              <a:t>Full derivation: Oka et al. 2025; Raptis et al. 2026 (Methods)</a:t>
            </a:r>
          </a:p>
        </p:txBody>
      </p:sp>
    </p:spTree>
    <p:extLst>
      <p:ext uri="{BB962C8B-B14F-4D97-AF65-F5344CB8AC3E}">
        <p14:creationId xmlns:p14="http://schemas.microsoft.com/office/powerpoint/2010/main" val="28917466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D28ACEA-98F0-24BB-6996-D83BB23AE447}"/>
              </a:ext>
            </a:extLst>
          </p:cNvPr>
          <p:cNvPicPr>
            <a:picLocks noChangeAspect="1"/>
          </p:cNvPicPr>
          <p:nvPr/>
        </p:nvPicPr>
        <p:blipFill>
          <a:blip r:embed="rId3"/>
          <a:stretch>
            <a:fillRect/>
          </a:stretch>
        </p:blipFill>
        <p:spPr>
          <a:xfrm>
            <a:off x="-67056" y="1180840"/>
            <a:ext cx="5680802" cy="4875014"/>
          </a:xfrm>
          <a:prstGeom prst="rect">
            <a:avLst/>
          </a:prstGeom>
        </p:spPr>
      </p:pic>
      <p:sp>
        <p:nvSpPr>
          <p:cNvPr id="3" name="Title 2"/>
          <p:cNvSpPr>
            <a:spLocks noGrp="1"/>
          </p:cNvSpPr>
          <p:nvPr>
            <p:ph type="title"/>
          </p:nvPr>
        </p:nvSpPr>
        <p:spPr/>
        <p:txBody>
          <a:bodyPr/>
          <a:lstStyle/>
          <a:p>
            <a:pPr algn="ctr"/>
            <a:r>
              <a:rPr lang="en-US" dirty="0"/>
              <a:t>Electron Acceleration in other planets</a:t>
            </a:r>
            <a:endParaRPr lang="sv-SE"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881EFE14-387A-311C-2F09-C5D2B22250E2}"/>
                  </a:ext>
                </a:extLst>
              </p:cNvPr>
              <p:cNvSpPr txBox="1"/>
              <p:nvPr/>
            </p:nvSpPr>
            <p:spPr>
              <a:xfrm>
                <a:off x="5693227" y="1262348"/>
                <a:ext cx="6580197" cy="4531112"/>
              </a:xfrm>
              <a:prstGeom prst="rect">
                <a:avLst/>
              </a:prstGeom>
              <a:noFill/>
            </p:spPr>
            <p:txBody>
              <a:bodyPr wrap="square" rtlCol="0">
                <a:spAutoFit/>
              </a:bodyPr>
              <a:lstStyle/>
              <a:p>
                <a:r>
                  <a:rPr lang="en-US" dirty="0">
                    <a:solidFill>
                      <a:srgbClr val="000000"/>
                    </a:solidFill>
                  </a:rPr>
                  <a:t>In environments of </a:t>
                </a:r>
                <a:r>
                  <a:rPr lang="el-GR" dirty="0">
                    <a:solidFill>
                      <a:srgbClr val="000000"/>
                    </a:solidFill>
                  </a:rPr>
                  <a:t>Δ</a:t>
                </a:r>
                <a:r>
                  <a:rPr lang="en-US" dirty="0">
                    <a:solidFill>
                      <a:srgbClr val="000000"/>
                    </a:solidFill>
                  </a:rPr>
                  <a:t>B ~ B, diffusion scales can be estimated by Bohm’s diffusion (</a:t>
                </a:r>
                <a:r>
                  <a:rPr lang="en-US" dirty="0" err="1">
                    <a:solidFill>
                      <a:srgbClr val="000000"/>
                    </a:solidFill>
                  </a:rPr>
                  <a:t>Caprioli</a:t>
                </a:r>
                <a:r>
                  <a:rPr lang="en-US" dirty="0">
                    <a:solidFill>
                      <a:srgbClr val="000000"/>
                    </a:solidFill>
                  </a:rPr>
                  <a:t> &amp; </a:t>
                </a:r>
                <a:r>
                  <a:rPr lang="en-US" dirty="0" err="1">
                    <a:solidFill>
                      <a:srgbClr val="000000"/>
                    </a:solidFill>
                  </a:rPr>
                  <a:t>Spitkovsky</a:t>
                </a:r>
                <a:r>
                  <a:rPr lang="en-US" dirty="0">
                    <a:solidFill>
                      <a:srgbClr val="000000"/>
                    </a:solidFill>
                  </a:rPr>
                  <a:t> 2014).</a:t>
                </a:r>
              </a:p>
              <a:p>
                <a:endParaRPr lang="en-US" dirty="0">
                  <a:solidFill>
                    <a:srgbClr val="000000"/>
                  </a:solidFill>
                </a:endParaRPr>
              </a:p>
              <a:p>
                <a:r>
                  <a:rPr lang="en-US" dirty="0">
                    <a:solidFill>
                      <a:srgbClr val="000000"/>
                    </a:solidFill>
                  </a:rPr>
                  <a:t>Using the maximum energy we had (</a:t>
                </a:r>
                <a:r>
                  <a:rPr lang="en-US" b="1" dirty="0">
                    <a:solidFill>
                      <a:srgbClr val="000000"/>
                    </a:solidFill>
                  </a:rPr>
                  <a:t>event #1)</a:t>
                </a:r>
                <a:r>
                  <a:rPr lang="en-US" dirty="0">
                    <a:solidFill>
                      <a:srgbClr val="000000"/>
                    </a:solidFill>
                  </a:rPr>
                  <a:t> we obtained:</a:t>
                </a:r>
              </a:p>
              <a:p>
                <a:endParaRPr lang="en-US" dirty="0">
                  <a:solidFill>
                    <a:srgbClr val="000000"/>
                  </a:solidFill>
                </a:endParaRPr>
              </a:p>
              <a:p>
                <a:pPr/>
                <a14:m>
                  <m:oMathPara xmlns:m="http://schemas.openxmlformats.org/officeDocument/2006/math">
                    <m:oMath>
                      <m:r>
                        <m:rPr>
                          <m:sty m:val="p"/>
                        </m:rPr>
                        <a:rPr lang="en-US" i="0" dirty="0" smtClean="0">
                          <a:solidFill>
                            <a:srgbClr val="000000"/>
                          </a:solidFill>
                          <a:latin typeface="Cambria Math" panose="02040503050406030204" pitchFamily="18" charset="0"/>
                        </a:rPr>
                        <m:t>L</m:t>
                      </m:r>
                      <m:r>
                        <a:rPr lang="en-US" i="0" dirty="0" smtClean="0">
                          <a:solidFill>
                            <a:srgbClr val="000000"/>
                          </a:solidFill>
                          <a:latin typeface="Cambria Math" panose="02040503050406030204" pitchFamily="18" charset="0"/>
                        </a:rPr>
                        <m:t> ~ 10−100</m:t>
                      </m:r>
                      <m:r>
                        <m:rPr>
                          <m:sty m:val="p"/>
                        </m:rPr>
                        <a:rPr lang="en-US" i="0" dirty="0" smtClean="0">
                          <a:solidFill>
                            <a:srgbClr val="000000"/>
                          </a:solidFill>
                          <a:latin typeface="Cambria Math" panose="02040503050406030204" pitchFamily="18" charset="0"/>
                        </a:rPr>
                        <m:t>Re</m:t>
                      </m:r>
                      <m:r>
                        <a:rPr lang="en-US" i="0" dirty="0" smtClean="0">
                          <a:solidFill>
                            <a:srgbClr val="000000"/>
                          </a:solidFill>
                          <a:latin typeface="Cambria Math" panose="02040503050406030204" pitchFamily="18" charset="0"/>
                        </a:rPr>
                        <m:t> ∼ 5 ×</m:t>
                      </m:r>
                      <m:sSup>
                        <m:sSupPr>
                          <m:ctrlPr>
                            <a:rPr lang="en-US" b="0" i="0" dirty="0" smtClean="0">
                              <a:solidFill>
                                <a:srgbClr val="000000"/>
                              </a:solidFill>
                              <a:effectLst/>
                              <a:latin typeface="Cambria Math" panose="02040503050406030204" pitchFamily="18" charset="0"/>
                            </a:rPr>
                          </m:ctrlPr>
                        </m:sSupPr>
                        <m:e>
                          <m:r>
                            <a:rPr lang="en-US" b="0" i="0" dirty="0" smtClean="0">
                              <a:solidFill>
                                <a:srgbClr val="000000"/>
                              </a:solidFill>
                              <a:effectLst/>
                              <a:latin typeface="Cambria Math" panose="02040503050406030204" pitchFamily="18" charset="0"/>
                            </a:rPr>
                            <m:t>10</m:t>
                          </m:r>
                        </m:e>
                        <m:sup>
                          <m:r>
                            <a:rPr lang="en-US" b="0" i="0" dirty="0" smtClean="0">
                              <a:solidFill>
                                <a:srgbClr val="000000"/>
                              </a:solidFill>
                              <a:effectLst/>
                              <a:latin typeface="Cambria Math" panose="02040503050406030204" pitchFamily="18" charset="0"/>
                            </a:rPr>
                            <m:t>4−5</m:t>
                          </m:r>
                        </m:sup>
                      </m:sSup>
                      <m:r>
                        <a:rPr lang="en-US" b="0" i="0" dirty="0" smtClean="0">
                          <a:solidFill>
                            <a:srgbClr val="000000"/>
                          </a:solidFill>
                          <a:effectLst/>
                          <a:latin typeface="Cambria Math" panose="02040503050406030204" pitchFamily="18" charset="0"/>
                        </a:rPr>
                        <m:t>[</m:t>
                      </m:r>
                      <m:r>
                        <m:rPr>
                          <m:sty m:val="p"/>
                        </m:rPr>
                        <a:rPr lang="en-US" i="0" dirty="0" smtClean="0">
                          <a:solidFill>
                            <a:srgbClr val="000000"/>
                          </a:solidFill>
                          <a:effectLst/>
                          <a:latin typeface="Cambria Math" panose="02040503050406030204" pitchFamily="18" charset="0"/>
                        </a:rPr>
                        <m:t>km</m:t>
                      </m:r>
                      <m:r>
                        <a:rPr lang="en-US" b="0" i="0" dirty="0" smtClean="0">
                          <a:solidFill>
                            <a:srgbClr val="000000"/>
                          </a:solidFill>
                          <a:effectLst/>
                          <a:latin typeface="Cambria Math" panose="02040503050406030204" pitchFamily="18" charset="0"/>
                        </a:rPr>
                        <m:t>]</m:t>
                      </m:r>
                    </m:oMath>
                  </m:oMathPara>
                </a14:m>
                <a:endParaRPr lang="en-US" dirty="0">
                  <a:solidFill>
                    <a:srgbClr val="000000"/>
                  </a:solidFill>
                  <a:effectLst/>
                  <a:latin typeface="Helvetica" pitchFamily="2" charset="0"/>
                </a:endParaRPr>
              </a:p>
              <a:p>
                <a:endParaRPr lang="en-US" dirty="0">
                  <a:solidFill>
                    <a:srgbClr val="000000"/>
                  </a:solidFill>
                  <a:latin typeface="Helvetica" pitchFamily="2" charset="0"/>
                </a:endParaRPr>
              </a:p>
              <a:p>
                <a:r>
                  <a:rPr lang="en-US" dirty="0">
                    <a:solidFill>
                      <a:srgbClr val="000000"/>
                    </a:solidFill>
                    <a:effectLst/>
                    <a:latin typeface="Helvetica" pitchFamily="2" charset="0"/>
                  </a:rPr>
                  <a:t>If we </a:t>
                </a:r>
                <a:r>
                  <a:rPr lang="en-US" b="1" dirty="0">
                    <a:solidFill>
                      <a:srgbClr val="000000"/>
                    </a:solidFill>
                    <a:effectLst/>
                    <a:latin typeface="Helvetica" pitchFamily="2" charset="0"/>
                  </a:rPr>
                  <a:t>move to another planetary system, </a:t>
                </a:r>
                <a:r>
                  <a:rPr lang="en-US" dirty="0">
                    <a:solidFill>
                      <a:srgbClr val="000000"/>
                    </a:solidFill>
                    <a:effectLst/>
                    <a:latin typeface="Helvetica" pitchFamily="2" charset="0"/>
                  </a:rPr>
                  <a:t>we can take some typical size for foreshock transients to be for </a:t>
                </a:r>
                <a:r>
                  <a:rPr lang="en-US" b="1" dirty="0">
                    <a:solidFill>
                      <a:srgbClr val="000000"/>
                    </a:solidFill>
                    <a:effectLst/>
                    <a:latin typeface="Helvetica" pitchFamily="2" charset="0"/>
                  </a:rPr>
                  <a:t>Jupiter</a:t>
                </a:r>
                <a:r>
                  <a:rPr lang="en-US" dirty="0">
                    <a:solidFill>
                      <a:srgbClr val="000000"/>
                    </a:solidFill>
                    <a:effectLst/>
                    <a:latin typeface="Helvetica" pitchFamily="2" charset="0"/>
                  </a:rPr>
                  <a:t>:</a:t>
                </a:r>
              </a:p>
              <a:p>
                <a:endParaRPr lang="en-US" dirty="0">
                  <a:solidFill>
                    <a:srgbClr val="000000"/>
                  </a:solidFill>
                  <a:latin typeface="Helvetica" pitchFamily="2" charset="0"/>
                </a:endParaRPr>
              </a:p>
              <a:p>
                <a:pPr/>
                <a14:m>
                  <m:oMathPara xmlns:m="http://schemas.openxmlformats.org/officeDocument/2006/math">
                    <m:oMath>
                      <m:r>
                        <m:rPr>
                          <m:sty m:val="p"/>
                        </m:rPr>
                        <a:rPr lang="en-US" i="0" dirty="0" smtClean="0">
                          <a:solidFill>
                            <a:srgbClr val="000000"/>
                          </a:solidFill>
                          <a:latin typeface="Cambria Math" panose="02040503050406030204" pitchFamily="18" charset="0"/>
                        </a:rPr>
                        <m:t>L</m:t>
                      </m:r>
                      <m:r>
                        <a:rPr lang="en-US" i="0" dirty="0" smtClean="0">
                          <a:solidFill>
                            <a:srgbClr val="000000"/>
                          </a:solidFill>
                          <a:latin typeface="Cambria Math" panose="02040503050406030204" pitchFamily="18" charset="0"/>
                        </a:rPr>
                        <m:t> ~ 100−1000</m:t>
                      </m:r>
                      <m:r>
                        <m:rPr>
                          <m:sty m:val="p"/>
                        </m:rPr>
                        <a:rPr lang="en-US" i="0" dirty="0" smtClean="0">
                          <a:solidFill>
                            <a:srgbClr val="000000"/>
                          </a:solidFill>
                          <a:latin typeface="Cambria Math" panose="02040503050406030204" pitchFamily="18" charset="0"/>
                        </a:rPr>
                        <m:t>Re</m:t>
                      </m:r>
                      <m:r>
                        <a:rPr lang="en-US" i="0" dirty="0" smtClean="0">
                          <a:solidFill>
                            <a:srgbClr val="000000"/>
                          </a:solidFill>
                          <a:latin typeface="Cambria Math" panose="02040503050406030204" pitchFamily="18" charset="0"/>
                        </a:rPr>
                        <m:t> ∼ 5 ×</m:t>
                      </m:r>
                      <m:sSup>
                        <m:sSupPr>
                          <m:ctrlPr>
                            <a:rPr lang="en-US" i="0" dirty="0" smtClean="0">
                              <a:solidFill>
                                <a:srgbClr val="000000"/>
                              </a:solidFill>
                              <a:effectLst/>
                              <a:latin typeface="Cambria Math" panose="02040503050406030204" pitchFamily="18" charset="0"/>
                            </a:rPr>
                          </m:ctrlPr>
                        </m:sSupPr>
                        <m:e>
                          <m:r>
                            <a:rPr lang="en-US" i="0" dirty="0" smtClean="0">
                              <a:solidFill>
                                <a:srgbClr val="000000"/>
                              </a:solidFill>
                              <a:effectLst/>
                              <a:latin typeface="Cambria Math" panose="02040503050406030204" pitchFamily="18" charset="0"/>
                            </a:rPr>
                            <m:t>10</m:t>
                          </m:r>
                        </m:e>
                        <m:sup>
                          <m:r>
                            <a:rPr lang="en-US" b="0" i="0" dirty="0" smtClean="0">
                              <a:solidFill>
                                <a:srgbClr val="000000"/>
                              </a:solidFill>
                              <a:effectLst/>
                              <a:latin typeface="Cambria Math" panose="02040503050406030204" pitchFamily="18" charset="0"/>
                            </a:rPr>
                            <m:t>5−</m:t>
                          </m:r>
                          <m:r>
                            <a:rPr lang="en-US" b="0" i="1" dirty="0" smtClean="0">
                              <a:solidFill>
                                <a:srgbClr val="000000"/>
                              </a:solidFill>
                              <a:effectLst/>
                              <a:latin typeface="Cambria Math" panose="02040503050406030204" pitchFamily="18" charset="0"/>
                            </a:rPr>
                            <m:t>6</m:t>
                          </m:r>
                        </m:sup>
                      </m:sSup>
                      <m:r>
                        <a:rPr lang="en-US" b="0" i="0" dirty="0" smtClean="0">
                          <a:solidFill>
                            <a:srgbClr val="000000"/>
                          </a:solidFill>
                          <a:effectLst/>
                          <a:latin typeface="Cambria Math" panose="02040503050406030204" pitchFamily="18" charset="0"/>
                        </a:rPr>
                        <m:t>[</m:t>
                      </m:r>
                      <m:r>
                        <m:rPr>
                          <m:sty m:val="p"/>
                        </m:rPr>
                        <a:rPr lang="en-US" i="0" dirty="0" smtClean="0">
                          <a:solidFill>
                            <a:srgbClr val="000000"/>
                          </a:solidFill>
                          <a:effectLst/>
                          <a:latin typeface="Cambria Math" panose="02040503050406030204" pitchFamily="18" charset="0"/>
                        </a:rPr>
                        <m:t>km</m:t>
                      </m:r>
                      <m:r>
                        <a:rPr lang="en-US" b="0" i="0" dirty="0" smtClean="0">
                          <a:solidFill>
                            <a:srgbClr val="000000"/>
                          </a:solidFill>
                          <a:effectLst/>
                          <a:latin typeface="Cambria Math" panose="02040503050406030204" pitchFamily="18" charset="0"/>
                        </a:rPr>
                        <m:t>]</m:t>
                      </m:r>
                    </m:oMath>
                  </m:oMathPara>
                </a14:m>
                <a:endParaRPr lang="en-US" dirty="0">
                  <a:solidFill>
                    <a:srgbClr val="000000"/>
                  </a:solidFill>
                  <a:effectLst/>
                  <a:latin typeface="Helvetica" pitchFamily="2" charset="0"/>
                </a:endParaRPr>
              </a:p>
              <a:p>
                <a:endParaRPr lang="en-US" dirty="0">
                  <a:solidFill>
                    <a:srgbClr val="000000"/>
                  </a:solidFill>
                  <a:latin typeface="Helvetica" pitchFamily="2" charset="0"/>
                </a:endParaRPr>
              </a:p>
              <a:p>
                <a:r>
                  <a:rPr lang="en-US" dirty="0">
                    <a:solidFill>
                      <a:srgbClr val="000000"/>
                    </a:solidFill>
                    <a:effectLst/>
                    <a:latin typeface="Helvetica" pitchFamily="2" charset="0"/>
                  </a:rPr>
                  <a:t>This in turn, with a background magnetic field of ~ 0.5 </a:t>
                </a:r>
                <a:r>
                  <a:rPr lang="en-US" dirty="0" err="1">
                    <a:solidFill>
                      <a:srgbClr val="000000"/>
                    </a:solidFill>
                    <a:effectLst/>
                    <a:latin typeface="Helvetica" pitchFamily="2" charset="0"/>
                  </a:rPr>
                  <a:t>nT</a:t>
                </a:r>
                <a:r>
                  <a:rPr lang="en-US" dirty="0">
                    <a:solidFill>
                      <a:srgbClr val="000000"/>
                    </a:solidFill>
                    <a:effectLst/>
                    <a:latin typeface="Helvetica" pitchFamily="2" charset="0"/>
                  </a:rPr>
                  <a:t> gives:</a:t>
                </a:r>
              </a:p>
              <a:p>
                <a:endParaRPr lang="en-US" dirty="0">
                  <a:solidFill>
                    <a:srgbClr val="000000"/>
                  </a:solidFill>
                  <a:latin typeface="Helvetica" pitchFamily="2" charset="0"/>
                </a:endParaRPr>
              </a:p>
              <a:p>
                <a:pPr/>
                <a14:m>
                  <m:oMathPara xmlns:m="http://schemas.openxmlformats.org/officeDocument/2006/math">
                    <m:oMath>
                      <m:r>
                        <m:rPr>
                          <m:sty m:val="p"/>
                        </m:rPr>
                        <a:rPr lang="en-US" b="0" i="0" dirty="0" smtClean="0">
                          <a:solidFill>
                            <a:srgbClr val="000000"/>
                          </a:solidFill>
                          <a:latin typeface="Cambria Math" panose="02040503050406030204" pitchFamily="18" charset="0"/>
                        </a:rPr>
                        <m:t>E</m:t>
                      </m:r>
                      <m:r>
                        <a:rPr lang="en-US" b="0" i="1" dirty="0" smtClean="0">
                          <a:solidFill>
                            <a:srgbClr val="000000"/>
                          </a:solidFill>
                          <a:latin typeface="Cambria Math" panose="02040503050406030204" pitchFamily="18" charset="0"/>
                        </a:rPr>
                        <m:t>~ 1−2</m:t>
                      </m:r>
                      <m:r>
                        <a:rPr lang="en-US" b="0" i="0" dirty="0" smtClean="0">
                          <a:solidFill>
                            <a:srgbClr val="000000"/>
                          </a:solidFill>
                          <a:effectLst/>
                          <a:latin typeface="Cambria Math" panose="02040503050406030204" pitchFamily="18" charset="0"/>
                        </a:rPr>
                        <m:t>[</m:t>
                      </m:r>
                      <m:r>
                        <m:rPr>
                          <m:sty m:val="p"/>
                        </m:rPr>
                        <a:rPr lang="en-US" b="0" i="0" dirty="0" smtClean="0">
                          <a:solidFill>
                            <a:srgbClr val="000000"/>
                          </a:solidFill>
                          <a:effectLst/>
                          <a:latin typeface="Cambria Math" panose="02040503050406030204" pitchFamily="18" charset="0"/>
                        </a:rPr>
                        <m:t>MeV</m:t>
                      </m:r>
                      <m:r>
                        <a:rPr lang="en-US" b="0" i="0" dirty="0" smtClean="0">
                          <a:solidFill>
                            <a:srgbClr val="000000"/>
                          </a:solidFill>
                          <a:effectLst/>
                          <a:latin typeface="Cambria Math" panose="02040503050406030204" pitchFamily="18" charset="0"/>
                        </a:rPr>
                        <m:t>]</m:t>
                      </m:r>
                    </m:oMath>
                  </m:oMathPara>
                </a14:m>
                <a:endParaRPr lang="el-GR" dirty="0">
                  <a:solidFill>
                    <a:srgbClr val="000000"/>
                  </a:solidFill>
                  <a:effectLst/>
                  <a:latin typeface="Helvetica" pitchFamily="2" charset="0"/>
                </a:endParaRPr>
              </a:p>
            </p:txBody>
          </p:sp>
        </mc:Choice>
        <mc:Fallback xmlns="">
          <p:sp>
            <p:nvSpPr>
              <p:cNvPr id="11" name="TextBox 10">
                <a:extLst>
                  <a:ext uri="{FF2B5EF4-FFF2-40B4-BE49-F238E27FC236}">
                    <a16:creationId xmlns:a16="http://schemas.microsoft.com/office/drawing/2014/main" id="{881EFE14-387A-311C-2F09-C5D2B22250E2}"/>
                  </a:ext>
                </a:extLst>
              </p:cNvPr>
              <p:cNvSpPr txBox="1">
                <a:spLocks noRot="1" noChangeAspect="1" noMove="1" noResize="1" noEditPoints="1" noAdjustHandles="1" noChangeArrowheads="1" noChangeShapeType="1" noTextEdit="1"/>
              </p:cNvSpPr>
              <p:nvPr/>
            </p:nvSpPr>
            <p:spPr>
              <a:xfrm>
                <a:off x="5693227" y="1262348"/>
                <a:ext cx="6580197" cy="4531112"/>
              </a:xfrm>
              <a:prstGeom prst="rect">
                <a:avLst/>
              </a:prstGeom>
              <a:blipFill>
                <a:blip r:embed="rId4"/>
                <a:stretch>
                  <a:fillRect l="-771" t="-559" b="-279"/>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7EF48F15-92A8-A832-07D1-695968F45801}"/>
              </a:ext>
            </a:extLst>
          </p:cNvPr>
          <p:cNvSpPr txBox="1"/>
          <p:nvPr/>
        </p:nvSpPr>
        <p:spPr>
          <a:xfrm>
            <a:off x="960233" y="1081777"/>
            <a:ext cx="6163056" cy="276999"/>
          </a:xfrm>
          <a:prstGeom prst="rect">
            <a:avLst/>
          </a:prstGeom>
          <a:noFill/>
        </p:spPr>
        <p:txBody>
          <a:bodyPr wrap="square">
            <a:spAutoFit/>
          </a:bodyPr>
          <a:lstStyle/>
          <a:p>
            <a:r>
              <a:rPr lang="en-US" sz="1200" dirty="0">
                <a:solidFill>
                  <a:srgbClr val="000000"/>
                </a:solidFill>
                <a:effectLst/>
                <a:latin typeface="Helvetica" pitchFamily="2" charset="0"/>
              </a:rPr>
              <a:t>Adapted from Valek</a:t>
            </a:r>
            <a:r>
              <a:rPr lang="en-US" sz="1200" dirty="0">
                <a:solidFill>
                  <a:srgbClr val="000000"/>
                </a:solidFill>
                <a:latin typeface="Helvetica" pitchFamily="2" charset="0"/>
              </a:rPr>
              <a:t> +  2017</a:t>
            </a:r>
            <a:endParaRPr lang="en-US" sz="1200" dirty="0">
              <a:solidFill>
                <a:srgbClr val="000000"/>
              </a:solidFill>
              <a:effectLst/>
              <a:latin typeface="Helvetica" pitchFamily="2" charset="0"/>
            </a:endParaRPr>
          </a:p>
        </p:txBody>
      </p:sp>
      <p:sp>
        <p:nvSpPr>
          <p:cNvPr id="5" name="Rectangle 4">
            <a:extLst>
              <a:ext uri="{FF2B5EF4-FFF2-40B4-BE49-F238E27FC236}">
                <a16:creationId xmlns:a16="http://schemas.microsoft.com/office/drawing/2014/main" id="{A26BE24C-A2B4-8103-6E4A-118FE74A8A69}"/>
              </a:ext>
            </a:extLst>
          </p:cNvPr>
          <p:cNvSpPr/>
          <p:nvPr/>
        </p:nvSpPr>
        <p:spPr>
          <a:xfrm>
            <a:off x="5089445" y="1556657"/>
            <a:ext cx="497460" cy="381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66CD0C8-07A6-5EEB-B365-C60111B80C70}"/>
              </a:ext>
            </a:extLst>
          </p:cNvPr>
          <p:cNvSpPr/>
          <p:nvPr/>
        </p:nvSpPr>
        <p:spPr>
          <a:xfrm>
            <a:off x="5195767" y="2220416"/>
            <a:ext cx="497460" cy="381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037B0DD-4512-411C-03C5-78DB4967E8F6}"/>
              </a:ext>
            </a:extLst>
          </p:cNvPr>
          <p:cNvSpPr/>
          <p:nvPr/>
        </p:nvSpPr>
        <p:spPr>
          <a:xfrm>
            <a:off x="1100095" y="1323079"/>
            <a:ext cx="1161842" cy="381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a:t>
            </a:r>
          </a:p>
        </p:txBody>
      </p:sp>
      <p:sp>
        <p:nvSpPr>
          <p:cNvPr id="4" name="TextBox 3">
            <a:extLst>
              <a:ext uri="{FF2B5EF4-FFF2-40B4-BE49-F238E27FC236}">
                <a16:creationId xmlns:a16="http://schemas.microsoft.com/office/drawing/2014/main" id="{3BA95AD4-A120-95E6-9B63-B1A1F9F5190D}"/>
              </a:ext>
            </a:extLst>
          </p:cNvPr>
          <p:cNvSpPr txBox="1"/>
          <p:nvPr/>
        </p:nvSpPr>
        <p:spPr>
          <a:xfrm>
            <a:off x="-67816" y="6429925"/>
            <a:ext cx="2877711" cy="230832"/>
          </a:xfrm>
          <a:prstGeom prst="rect">
            <a:avLst/>
          </a:prstGeom>
          <a:noFill/>
        </p:spPr>
        <p:txBody>
          <a:bodyPr wrap="none" rtlCol="0">
            <a:spAutoFit/>
          </a:bodyPr>
          <a:lstStyle/>
          <a:p>
            <a:r>
              <a:rPr lang="en-US" sz="900" dirty="0">
                <a:solidFill>
                  <a:srgbClr val="000000"/>
                </a:solidFill>
              </a:rPr>
              <a:t>Unpublished figure, adapted from Valek et al., 2017</a:t>
            </a:r>
          </a:p>
        </p:txBody>
      </p:sp>
      <p:pic>
        <p:nvPicPr>
          <p:cNvPr id="7" name="Picture 6">
            <a:extLst>
              <a:ext uri="{FF2B5EF4-FFF2-40B4-BE49-F238E27FC236}">
                <a16:creationId xmlns:a16="http://schemas.microsoft.com/office/drawing/2014/main" id="{F970DBFD-A2D2-D928-B952-126A544DC7CF}"/>
              </a:ext>
            </a:extLst>
          </p:cNvPr>
          <p:cNvPicPr>
            <a:picLocks noChangeAspect="1"/>
          </p:cNvPicPr>
          <p:nvPr/>
        </p:nvPicPr>
        <p:blipFill>
          <a:blip r:embed="rId3"/>
          <a:srcRect l="69660" t="5682" r="10628" b="82431"/>
          <a:stretch>
            <a:fillRect/>
          </a:stretch>
        </p:blipFill>
        <p:spPr>
          <a:xfrm>
            <a:off x="3890211" y="1457838"/>
            <a:ext cx="1119753" cy="579509"/>
          </a:xfrm>
          <a:prstGeom prst="rect">
            <a:avLst/>
          </a:prstGeom>
        </p:spPr>
      </p:pic>
      <p:sp>
        <p:nvSpPr>
          <p:cNvPr id="10" name="Oval 9">
            <a:extLst>
              <a:ext uri="{FF2B5EF4-FFF2-40B4-BE49-F238E27FC236}">
                <a16:creationId xmlns:a16="http://schemas.microsoft.com/office/drawing/2014/main" id="{93B7E64F-A8A1-91ED-BD83-C5CAAE41A9DF}"/>
              </a:ext>
            </a:extLst>
          </p:cNvPr>
          <p:cNvSpPr/>
          <p:nvPr/>
        </p:nvSpPr>
        <p:spPr>
          <a:xfrm>
            <a:off x="3604437" y="1323079"/>
            <a:ext cx="1754372" cy="897337"/>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6120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2"/>
                                        </p:tgtEl>
                                        <p:attrNameLst>
                                          <p:attrName>style.opacity</p:attrName>
                                        </p:attrNameLst>
                                      </p:cBhvr>
                                      <p:to>
                                        <p:strVal val="0.25"/>
                                      </p:to>
                                    </p:set>
                                    <p:animEffect filter="image" prLst="opacity: 0.25">
                                      <p:cBhvr rctx="IE">
                                        <p:cTn id="7" dur="indefinite"/>
                                        <p:tgtEl>
                                          <p:spTgt spid="2"/>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4BE5F-7572-47FB-1B3B-C510BAC52C1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7C64D90-E36B-FB91-7AFA-CE9C96875876}"/>
              </a:ext>
            </a:extLst>
          </p:cNvPr>
          <p:cNvSpPr>
            <a:spLocks noGrp="1"/>
          </p:cNvSpPr>
          <p:nvPr>
            <p:ph type="title"/>
          </p:nvPr>
        </p:nvSpPr>
        <p:spPr/>
        <p:txBody>
          <a:bodyPr/>
          <a:lstStyle/>
          <a:p>
            <a:pPr algn="ctr"/>
            <a:r>
              <a:rPr lang="en-US" dirty="0"/>
              <a:t>Juno Observations – Jovian Bow Shock Crossing</a:t>
            </a:r>
            <a:endParaRPr lang="sv-SE" dirty="0"/>
          </a:p>
        </p:txBody>
      </p:sp>
      <p:sp>
        <p:nvSpPr>
          <p:cNvPr id="10" name="TextBox 9">
            <a:extLst>
              <a:ext uri="{FF2B5EF4-FFF2-40B4-BE49-F238E27FC236}">
                <a16:creationId xmlns:a16="http://schemas.microsoft.com/office/drawing/2014/main" id="{3C75E1A3-2846-9D2B-B33B-3B4E61DCB9E0}"/>
              </a:ext>
            </a:extLst>
          </p:cNvPr>
          <p:cNvSpPr txBox="1"/>
          <p:nvPr/>
        </p:nvSpPr>
        <p:spPr>
          <a:xfrm>
            <a:off x="261257" y="1700269"/>
            <a:ext cx="5834743" cy="4247317"/>
          </a:xfrm>
          <a:prstGeom prst="rect">
            <a:avLst/>
          </a:prstGeom>
          <a:noFill/>
        </p:spPr>
        <p:txBody>
          <a:bodyPr wrap="square" rtlCol="0">
            <a:spAutoFit/>
          </a:bodyPr>
          <a:lstStyle/>
          <a:p>
            <a:pPr algn="ctr"/>
            <a:r>
              <a:rPr lang="en-US" u="sng" dirty="0">
                <a:solidFill>
                  <a:srgbClr val="7030A0"/>
                </a:solidFill>
              </a:rPr>
              <a:t>Foreshock Transient (HFA):</a:t>
            </a:r>
            <a:endParaRPr lang="en-US" dirty="0">
              <a:solidFill>
                <a:srgbClr val="7030A0"/>
              </a:solidFill>
            </a:endParaRPr>
          </a:p>
          <a:p>
            <a:pPr marL="285750" indent="-285750">
              <a:buFontTx/>
              <a:buChar char="-"/>
            </a:pPr>
            <a:r>
              <a:rPr lang="en-US" dirty="0">
                <a:solidFill>
                  <a:srgbClr val="7030A0"/>
                </a:solidFill>
              </a:rPr>
              <a:t>Energetic electrons </a:t>
            </a:r>
            <a:r>
              <a:rPr lang="en-US" b="1" dirty="0">
                <a:solidFill>
                  <a:srgbClr val="7030A0"/>
                </a:solidFill>
              </a:rPr>
              <a:t>up to 1 MeV</a:t>
            </a:r>
          </a:p>
          <a:p>
            <a:pPr marL="285750" indent="-285750">
              <a:buFontTx/>
              <a:buChar char="-"/>
            </a:pPr>
            <a:r>
              <a:rPr lang="en-US" dirty="0">
                <a:solidFill>
                  <a:srgbClr val="7030A0"/>
                </a:solidFill>
              </a:rPr>
              <a:t>Disrupted solar wind beam</a:t>
            </a:r>
          </a:p>
          <a:p>
            <a:pPr marL="285750" indent="-285750">
              <a:buFontTx/>
              <a:buChar char="-"/>
            </a:pPr>
            <a:r>
              <a:rPr lang="en-US" dirty="0">
                <a:solidFill>
                  <a:srgbClr val="7030A0"/>
                </a:solidFill>
              </a:rPr>
              <a:t>Localized depletion of n and B</a:t>
            </a:r>
          </a:p>
          <a:p>
            <a:endParaRPr lang="en-US" dirty="0"/>
          </a:p>
          <a:p>
            <a:pPr algn="ctr"/>
            <a:r>
              <a:rPr lang="en-US" u="sng" dirty="0">
                <a:solidFill>
                  <a:srgbClr val="FF0000"/>
                </a:solidFill>
              </a:rPr>
              <a:t>Solar wind (SW):</a:t>
            </a:r>
            <a:endParaRPr lang="en-US" dirty="0"/>
          </a:p>
          <a:p>
            <a:pPr marL="285750" indent="-285750">
              <a:buFont typeface="Arial" panose="020B0604020202020204" pitchFamily="34" charset="0"/>
              <a:buChar char="•"/>
            </a:pPr>
            <a:r>
              <a:rPr lang="en-US" dirty="0">
                <a:solidFill>
                  <a:srgbClr val="FF0000"/>
                </a:solidFill>
              </a:rPr>
              <a:t>Typical SW:~ 1-2/cc, 2.5 nT</a:t>
            </a:r>
          </a:p>
          <a:p>
            <a:pPr marL="285750" indent="-285750">
              <a:buFont typeface="Arial" panose="020B0604020202020204" pitchFamily="34" charset="0"/>
              <a:buChar char="•"/>
            </a:pPr>
            <a:r>
              <a:rPr lang="en-US" dirty="0">
                <a:solidFill>
                  <a:srgbClr val="FF0000"/>
                </a:solidFill>
              </a:rPr>
              <a:t>No energetic electrons</a:t>
            </a:r>
          </a:p>
          <a:p>
            <a:pPr marL="285750" indent="-285750">
              <a:buFont typeface="Arial" panose="020B0604020202020204" pitchFamily="34" charset="0"/>
              <a:buChar char="•"/>
            </a:pPr>
            <a:r>
              <a:rPr lang="en-US" dirty="0">
                <a:solidFill>
                  <a:srgbClr val="FF0000"/>
                </a:solidFill>
              </a:rPr>
              <a:t>Quasi-perpendicular geometry</a:t>
            </a:r>
          </a:p>
          <a:p>
            <a:endParaRPr lang="en-US" dirty="0"/>
          </a:p>
          <a:p>
            <a:pPr algn="ctr"/>
            <a:r>
              <a:rPr lang="en-US" u="sng" dirty="0">
                <a:solidFill>
                  <a:srgbClr val="0005FF"/>
                </a:solidFill>
              </a:rPr>
              <a:t>Bow shock (BS):</a:t>
            </a:r>
            <a:endParaRPr lang="en-US" dirty="0"/>
          </a:p>
          <a:p>
            <a:pPr marL="285750" indent="-285750">
              <a:buFont typeface="Arial" panose="020B0604020202020204" pitchFamily="34" charset="0"/>
              <a:buChar char="•"/>
            </a:pPr>
            <a:r>
              <a:rPr lang="en-US" dirty="0" err="1">
                <a:solidFill>
                  <a:srgbClr val="0005FF"/>
                </a:solidFill>
              </a:rPr>
              <a:t>Duskward</a:t>
            </a:r>
            <a:r>
              <a:rPr lang="en-US" dirty="0">
                <a:solidFill>
                  <a:srgbClr val="0005FF"/>
                </a:solidFill>
              </a:rPr>
              <a:t> Flanks Crossing [+12.9, +60.5, −59.3] </a:t>
            </a:r>
            <a:r>
              <a:rPr lang="en-US" dirty="0" err="1">
                <a:solidFill>
                  <a:srgbClr val="0005FF"/>
                </a:solidFill>
              </a:rPr>
              <a:t>Rj</a:t>
            </a:r>
            <a:r>
              <a:rPr lang="en-US" dirty="0">
                <a:solidFill>
                  <a:srgbClr val="0005FF"/>
                </a:solidFill>
              </a:rPr>
              <a:t>)</a:t>
            </a:r>
          </a:p>
          <a:p>
            <a:pPr marL="285750" indent="-285750">
              <a:buFont typeface="Arial" panose="020B0604020202020204" pitchFamily="34" charset="0"/>
              <a:buChar char="•"/>
            </a:pPr>
            <a:r>
              <a:rPr lang="en-US" dirty="0">
                <a:solidFill>
                  <a:srgbClr val="0005FF"/>
                </a:solidFill>
              </a:rPr>
              <a:t>Typical compression of ~2 for B and n</a:t>
            </a:r>
          </a:p>
          <a:p>
            <a:pPr marL="285750" indent="-285750">
              <a:buFont typeface="Arial" panose="020B0604020202020204" pitchFamily="34" charset="0"/>
              <a:buChar char="•"/>
            </a:pPr>
            <a:r>
              <a:rPr lang="en-US" dirty="0">
                <a:solidFill>
                  <a:srgbClr val="0005FF"/>
                </a:solidFill>
              </a:rPr>
              <a:t>suprathermal electrons present but minimal energetic electrons </a:t>
            </a:r>
            <a:r>
              <a:rPr lang="en-US" b="1" dirty="0">
                <a:solidFill>
                  <a:srgbClr val="0005FF"/>
                </a:solidFill>
              </a:rPr>
              <a:t>only up to 10ish KeV</a:t>
            </a:r>
          </a:p>
        </p:txBody>
      </p:sp>
      <p:sp>
        <p:nvSpPr>
          <p:cNvPr id="12" name="TextBox 11">
            <a:extLst>
              <a:ext uri="{FF2B5EF4-FFF2-40B4-BE49-F238E27FC236}">
                <a16:creationId xmlns:a16="http://schemas.microsoft.com/office/drawing/2014/main" id="{BC0BDA5A-8FD1-1EF5-0DC2-43850DACE8C6}"/>
              </a:ext>
            </a:extLst>
          </p:cNvPr>
          <p:cNvSpPr txBox="1"/>
          <p:nvPr/>
        </p:nvSpPr>
        <p:spPr>
          <a:xfrm>
            <a:off x="10662500" y="1311442"/>
            <a:ext cx="1518364" cy="369332"/>
          </a:xfrm>
          <a:prstGeom prst="rect">
            <a:avLst/>
          </a:prstGeom>
          <a:noFill/>
        </p:spPr>
        <p:txBody>
          <a:bodyPr wrap="none" rtlCol="0">
            <a:spAutoFit/>
          </a:bodyPr>
          <a:lstStyle/>
          <a:p>
            <a:pPr algn="ctr"/>
            <a:r>
              <a:rPr lang="en-US" dirty="0">
                <a:solidFill>
                  <a:srgbClr val="000000"/>
                </a:solidFill>
              </a:rPr>
              <a:t>Ion spectrum</a:t>
            </a:r>
          </a:p>
        </p:txBody>
      </p:sp>
      <p:sp>
        <p:nvSpPr>
          <p:cNvPr id="14" name="TextBox 13">
            <a:extLst>
              <a:ext uri="{FF2B5EF4-FFF2-40B4-BE49-F238E27FC236}">
                <a16:creationId xmlns:a16="http://schemas.microsoft.com/office/drawing/2014/main" id="{C637B141-341E-E4CE-A898-A84A0F80697E}"/>
              </a:ext>
            </a:extLst>
          </p:cNvPr>
          <p:cNvSpPr txBox="1"/>
          <p:nvPr/>
        </p:nvSpPr>
        <p:spPr>
          <a:xfrm>
            <a:off x="10771504" y="2435619"/>
            <a:ext cx="1300356" cy="369332"/>
          </a:xfrm>
          <a:prstGeom prst="rect">
            <a:avLst/>
          </a:prstGeom>
          <a:noFill/>
        </p:spPr>
        <p:txBody>
          <a:bodyPr wrap="none" rtlCol="0">
            <a:spAutoFit/>
          </a:bodyPr>
          <a:lstStyle/>
          <a:p>
            <a:pPr algn="ctr"/>
            <a:r>
              <a:rPr lang="en-US" dirty="0">
                <a:solidFill>
                  <a:srgbClr val="000000"/>
                </a:solidFill>
              </a:rPr>
              <a:t>Ion density</a:t>
            </a:r>
          </a:p>
        </p:txBody>
      </p:sp>
      <p:sp>
        <p:nvSpPr>
          <p:cNvPr id="16" name="TextBox 15">
            <a:extLst>
              <a:ext uri="{FF2B5EF4-FFF2-40B4-BE49-F238E27FC236}">
                <a16:creationId xmlns:a16="http://schemas.microsoft.com/office/drawing/2014/main" id="{C8573FA1-FB9B-380C-C24E-05571486A15F}"/>
              </a:ext>
            </a:extLst>
          </p:cNvPr>
          <p:cNvSpPr txBox="1"/>
          <p:nvPr/>
        </p:nvSpPr>
        <p:spPr>
          <a:xfrm>
            <a:off x="10652883" y="4017000"/>
            <a:ext cx="1537600" cy="923330"/>
          </a:xfrm>
          <a:prstGeom prst="rect">
            <a:avLst/>
          </a:prstGeom>
          <a:noFill/>
        </p:spPr>
        <p:txBody>
          <a:bodyPr wrap="none" rtlCol="0">
            <a:spAutoFit/>
          </a:bodyPr>
          <a:lstStyle/>
          <a:p>
            <a:pPr algn="ctr"/>
            <a:r>
              <a:rPr lang="en-US" dirty="0">
                <a:solidFill>
                  <a:srgbClr val="000000"/>
                </a:solidFill>
              </a:rPr>
              <a:t>Electron </a:t>
            </a:r>
          </a:p>
          <a:p>
            <a:pPr algn="ctr"/>
            <a:r>
              <a:rPr lang="en-US" dirty="0">
                <a:solidFill>
                  <a:srgbClr val="000000"/>
                </a:solidFill>
              </a:rPr>
              <a:t>Spectra</a:t>
            </a:r>
          </a:p>
          <a:p>
            <a:pPr algn="ctr"/>
            <a:r>
              <a:rPr lang="en-US" dirty="0">
                <a:solidFill>
                  <a:srgbClr val="000000"/>
                </a:solidFill>
              </a:rPr>
              <a:t>JADE + JEDI</a:t>
            </a:r>
          </a:p>
        </p:txBody>
      </p:sp>
      <p:sp>
        <p:nvSpPr>
          <p:cNvPr id="17" name="TextBox 16">
            <a:extLst>
              <a:ext uri="{FF2B5EF4-FFF2-40B4-BE49-F238E27FC236}">
                <a16:creationId xmlns:a16="http://schemas.microsoft.com/office/drawing/2014/main" id="{4774750E-BF0A-1BAB-F36A-6F7F13DD6413}"/>
              </a:ext>
            </a:extLst>
          </p:cNvPr>
          <p:cNvSpPr txBox="1"/>
          <p:nvPr/>
        </p:nvSpPr>
        <p:spPr>
          <a:xfrm>
            <a:off x="10829212" y="5646778"/>
            <a:ext cx="1184940" cy="646331"/>
          </a:xfrm>
          <a:prstGeom prst="rect">
            <a:avLst/>
          </a:prstGeom>
          <a:noFill/>
        </p:spPr>
        <p:txBody>
          <a:bodyPr wrap="none" rtlCol="0">
            <a:spAutoFit/>
          </a:bodyPr>
          <a:lstStyle/>
          <a:p>
            <a:pPr algn="ctr"/>
            <a:r>
              <a:rPr lang="en-US" dirty="0">
                <a:solidFill>
                  <a:srgbClr val="000000"/>
                </a:solidFill>
              </a:rPr>
              <a:t>Magnetic </a:t>
            </a:r>
          </a:p>
          <a:p>
            <a:pPr algn="ctr"/>
            <a:r>
              <a:rPr lang="en-US" dirty="0">
                <a:solidFill>
                  <a:srgbClr val="000000"/>
                </a:solidFill>
              </a:rPr>
              <a:t>field</a:t>
            </a:r>
          </a:p>
        </p:txBody>
      </p:sp>
      <p:sp>
        <p:nvSpPr>
          <p:cNvPr id="2" name="Rectangle 1">
            <a:extLst>
              <a:ext uri="{FF2B5EF4-FFF2-40B4-BE49-F238E27FC236}">
                <a16:creationId xmlns:a16="http://schemas.microsoft.com/office/drawing/2014/main" id="{A61ECD0E-5F6C-6C98-1549-922829B5864F}"/>
              </a:ext>
            </a:extLst>
          </p:cNvPr>
          <p:cNvSpPr/>
          <p:nvPr/>
        </p:nvSpPr>
        <p:spPr>
          <a:xfrm>
            <a:off x="7282927" y="6465346"/>
            <a:ext cx="1204857" cy="1505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ig. 1: In situ observations of the foreshock transient and bow shock crossing at Jupiter.">
            <a:extLst>
              <a:ext uri="{FF2B5EF4-FFF2-40B4-BE49-F238E27FC236}">
                <a16:creationId xmlns:a16="http://schemas.microsoft.com/office/drawing/2014/main" id="{4641D84A-1FD7-D927-C992-AB510FBA59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3533" y="789088"/>
            <a:ext cx="4157752" cy="580901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E032BEF-8567-CFFE-919E-393B60364AB3}"/>
              </a:ext>
            </a:extLst>
          </p:cNvPr>
          <p:cNvSpPr txBox="1"/>
          <p:nvPr/>
        </p:nvSpPr>
        <p:spPr>
          <a:xfrm>
            <a:off x="-97820" y="6433631"/>
            <a:ext cx="1082348" cy="230832"/>
          </a:xfrm>
          <a:prstGeom prst="rect">
            <a:avLst/>
          </a:prstGeom>
          <a:noFill/>
        </p:spPr>
        <p:txBody>
          <a:bodyPr wrap="none" rtlCol="0">
            <a:spAutoFit/>
          </a:bodyPr>
          <a:lstStyle/>
          <a:p>
            <a:r>
              <a:rPr lang="en-US" sz="900" dirty="0">
                <a:solidFill>
                  <a:srgbClr val="000000"/>
                </a:solidFill>
              </a:rPr>
              <a:t>Raptis et al. 2026</a:t>
            </a:r>
          </a:p>
        </p:txBody>
      </p:sp>
    </p:spTree>
    <p:extLst>
      <p:ext uri="{BB962C8B-B14F-4D97-AF65-F5344CB8AC3E}">
        <p14:creationId xmlns:p14="http://schemas.microsoft.com/office/powerpoint/2010/main" val="2539345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C56E8-B16F-5F58-CD68-772B10ED447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DC61115-B728-6338-B780-B4ABBE967F86}"/>
              </a:ext>
            </a:extLst>
          </p:cNvPr>
          <p:cNvSpPr>
            <a:spLocks noGrp="1"/>
          </p:cNvSpPr>
          <p:nvPr>
            <p:ph type="title"/>
          </p:nvPr>
        </p:nvSpPr>
        <p:spPr/>
        <p:txBody>
          <a:bodyPr/>
          <a:lstStyle/>
          <a:p>
            <a:pPr algn="ctr"/>
            <a:r>
              <a:rPr lang="en-US" dirty="0"/>
              <a:t>Reinforced Shock Acceleration at Jupiter</a:t>
            </a:r>
            <a:endParaRPr lang="sv-SE" dirty="0"/>
          </a:p>
        </p:txBody>
      </p:sp>
      <p:sp>
        <p:nvSpPr>
          <p:cNvPr id="6" name="TextBox 5">
            <a:extLst>
              <a:ext uri="{FF2B5EF4-FFF2-40B4-BE49-F238E27FC236}">
                <a16:creationId xmlns:a16="http://schemas.microsoft.com/office/drawing/2014/main" id="{1B9A17FD-51A8-6025-F203-32FE5DCD047B}"/>
              </a:ext>
            </a:extLst>
          </p:cNvPr>
          <p:cNvSpPr txBox="1"/>
          <p:nvPr/>
        </p:nvSpPr>
        <p:spPr>
          <a:xfrm>
            <a:off x="956292" y="6208243"/>
            <a:ext cx="10082888" cy="369332"/>
          </a:xfrm>
          <a:prstGeom prst="rect">
            <a:avLst/>
          </a:prstGeom>
          <a:noFill/>
        </p:spPr>
        <p:txBody>
          <a:bodyPr wrap="none" rtlCol="0">
            <a:spAutoFit/>
          </a:bodyPr>
          <a:lstStyle/>
          <a:p>
            <a:r>
              <a:rPr lang="en-US" dirty="0">
                <a:solidFill>
                  <a:srgbClr val="000000"/>
                </a:solidFill>
              </a:rPr>
              <a:t>Most efficient acceleration happens at the foreshock. The bow shock crossing only up to &lt;10 keV</a:t>
            </a:r>
          </a:p>
        </p:txBody>
      </p:sp>
      <p:sp>
        <p:nvSpPr>
          <p:cNvPr id="8" name="TextBox 7">
            <a:extLst>
              <a:ext uri="{FF2B5EF4-FFF2-40B4-BE49-F238E27FC236}">
                <a16:creationId xmlns:a16="http://schemas.microsoft.com/office/drawing/2014/main" id="{A41D347E-C6F2-4802-CA16-33A1DCA382F9}"/>
              </a:ext>
            </a:extLst>
          </p:cNvPr>
          <p:cNvSpPr txBox="1"/>
          <p:nvPr/>
        </p:nvSpPr>
        <p:spPr>
          <a:xfrm>
            <a:off x="9903305" y="132527"/>
            <a:ext cx="2159630" cy="646331"/>
          </a:xfrm>
          <a:custGeom>
            <a:avLst/>
            <a:gdLst>
              <a:gd name="csX0" fmla="*/ 0 w 2159630"/>
              <a:gd name="csY0" fmla="*/ 0 h 646331"/>
              <a:gd name="csX1" fmla="*/ 518311 w 2159630"/>
              <a:gd name="csY1" fmla="*/ 0 h 646331"/>
              <a:gd name="csX2" fmla="*/ 1058219 w 2159630"/>
              <a:gd name="csY2" fmla="*/ 0 h 646331"/>
              <a:gd name="csX3" fmla="*/ 1598126 w 2159630"/>
              <a:gd name="csY3" fmla="*/ 0 h 646331"/>
              <a:gd name="csX4" fmla="*/ 2159630 w 2159630"/>
              <a:gd name="csY4" fmla="*/ 0 h 646331"/>
              <a:gd name="csX5" fmla="*/ 2159630 w 2159630"/>
              <a:gd name="csY5" fmla="*/ 646331 h 646331"/>
              <a:gd name="csX6" fmla="*/ 1619723 w 2159630"/>
              <a:gd name="csY6" fmla="*/ 646331 h 646331"/>
              <a:gd name="csX7" fmla="*/ 1123008 w 2159630"/>
              <a:gd name="csY7" fmla="*/ 646331 h 646331"/>
              <a:gd name="csX8" fmla="*/ 626293 w 2159630"/>
              <a:gd name="csY8" fmla="*/ 646331 h 646331"/>
              <a:gd name="csX9" fmla="*/ 0 w 2159630"/>
              <a:gd name="csY9" fmla="*/ 646331 h 646331"/>
              <a:gd name="csX10" fmla="*/ 0 w 2159630"/>
              <a:gd name="csY10"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159630" h="646331" fill="none" extrusionOk="0">
                <a:moveTo>
                  <a:pt x="0" y="0"/>
                </a:moveTo>
                <a:cubicBezTo>
                  <a:pt x="143572" y="15763"/>
                  <a:pt x="273646" y="6587"/>
                  <a:pt x="518311" y="0"/>
                </a:cubicBezTo>
                <a:cubicBezTo>
                  <a:pt x="762976" y="-6587"/>
                  <a:pt x="872114" y="-25513"/>
                  <a:pt x="1058219" y="0"/>
                </a:cubicBezTo>
                <a:cubicBezTo>
                  <a:pt x="1244324" y="25513"/>
                  <a:pt x="1410569" y="2985"/>
                  <a:pt x="1598126" y="0"/>
                </a:cubicBezTo>
                <a:cubicBezTo>
                  <a:pt x="1785683" y="-2985"/>
                  <a:pt x="1965378" y="21418"/>
                  <a:pt x="2159630" y="0"/>
                </a:cubicBezTo>
                <a:cubicBezTo>
                  <a:pt x="2139281" y="308743"/>
                  <a:pt x="2191703" y="339723"/>
                  <a:pt x="2159630" y="646331"/>
                </a:cubicBezTo>
                <a:cubicBezTo>
                  <a:pt x="2022211" y="649710"/>
                  <a:pt x="1799636" y="627799"/>
                  <a:pt x="1619723" y="646331"/>
                </a:cubicBezTo>
                <a:cubicBezTo>
                  <a:pt x="1439810" y="664863"/>
                  <a:pt x="1255887" y="626461"/>
                  <a:pt x="1123008" y="646331"/>
                </a:cubicBezTo>
                <a:cubicBezTo>
                  <a:pt x="990129" y="666201"/>
                  <a:pt x="807749" y="637461"/>
                  <a:pt x="626293" y="646331"/>
                </a:cubicBezTo>
                <a:cubicBezTo>
                  <a:pt x="444838" y="655201"/>
                  <a:pt x="174881" y="647571"/>
                  <a:pt x="0" y="646331"/>
                </a:cubicBezTo>
                <a:cubicBezTo>
                  <a:pt x="19852" y="476959"/>
                  <a:pt x="-6256" y="229849"/>
                  <a:pt x="0" y="0"/>
                </a:cubicBezTo>
                <a:close/>
              </a:path>
              <a:path w="2159630" h="646331" stroke="0" extrusionOk="0">
                <a:moveTo>
                  <a:pt x="0" y="0"/>
                </a:moveTo>
                <a:cubicBezTo>
                  <a:pt x="166044" y="-1674"/>
                  <a:pt x="375987" y="-17997"/>
                  <a:pt x="518311" y="0"/>
                </a:cubicBezTo>
                <a:cubicBezTo>
                  <a:pt x="660635" y="17997"/>
                  <a:pt x="815278" y="23441"/>
                  <a:pt x="993430" y="0"/>
                </a:cubicBezTo>
                <a:cubicBezTo>
                  <a:pt x="1171582" y="-23441"/>
                  <a:pt x="1354130" y="6446"/>
                  <a:pt x="1576530" y="0"/>
                </a:cubicBezTo>
                <a:cubicBezTo>
                  <a:pt x="1798930" y="-6446"/>
                  <a:pt x="1892364" y="-10072"/>
                  <a:pt x="2159630" y="0"/>
                </a:cubicBezTo>
                <a:cubicBezTo>
                  <a:pt x="2190586" y="233906"/>
                  <a:pt x="2182406" y="437436"/>
                  <a:pt x="2159630" y="646331"/>
                </a:cubicBezTo>
                <a:cubicBezTo>
                  <a:pt x="1964408" y="668448"/>
                  <a:pt x="1830167" y="663578"/>
                  <a:pt x="1662915" y="646331"/>
                </a:cubicBezTo>
                <a:cubicBezTo>
                  <a:pt x="1495664" y="629084"/>
                  <a:pt x="1390202" y="650755"/>
                  <a:pt x="1166200" y="646331"/>
                </a:cubicBezTo>
                <a:cubicBezTo>
                  <a:pt x="942199" y="641907"/>
                  <a:pt x="781723" y="629067"/>
                  <a:pt x="583100" y="646331"/>
                </a:cubicBezTo>
                <a:cubicBezTo>
                  <a:pt x="384477" y="663595"/>
                  <a:pt x="238781" y="675249"/>
                  <a:pt x="0" y="646331"/>
                </a:cubicBezTo>
                <a:cubicBezTo>
                  <a:pt x="-11696" y="394072"/>
                  <a:pt x="-16628" y="198448"/>
                  <a:pt x="0" y="0"/>
                </a:cubicBezTo>
                <a:close/>
              </a:path>
            </a:pathLst>
          </a:custGeom>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solidFill>
                  <a:srgbClr val="7030A0"/>
                </a:solidFill>
              </a:rPr>
              <a:t>DSA (</a:t>
            </a:r>
            <a:r>
              <a:rPr lang="en-US" dirty="0" err="1">
                <a:solidFill>
                  <a:srgbClr val="7030A0"/>
                </a:solidFill>
              </a:rPr>
              <a:t>rel</a:t>
            </a:r>
            <a:r>
              <a:rPr lang="en-US" dirty="0">
                <a:solidFill>
                  <a:srgbClr val="7030A0"/>
                </a:solidFill>
              </a:rPr>
              <a:t>) ~2</a:t>
            </a:r>
          </a:p>
          <a:p>
            <a:r>
              <a:rPr lang="en-US" dirty="0">
                <a:solidFill>
                  <a:srgbClr val="7030A0"/>
                </a:solidFill>
              </a:rPr>
              <a:t>DSA (non-</a:t>
            </a:r>
            <a:r>
              <a:rPr lang="en-US" dirty="0" err="1">
                <a:solidFill>
                  <a:srgbClr val="7030A0"/>
                </a:solidFill>
              </a:rPr>
              <a:t>rel</a:t>
            </a:r>
            <a:r>
              <a:rPr lang="en-US" dirty="0">
                <a:solidFill>
                  <a:srgbClr val="7030A0"/>
                </a:solidFill>
              </a:rPr>
              <a:t>) ~1.5</a:t>
            </a:r>
          </a:p>
        </p:txBody>
      </p:sp>
      <p:pic>
        <p:nvPicPr>
          <p:cNvPr id="2056" name="Picture 8">
            <a:extLst>
              <a:ext uri="{FF2B5EF4-FFF2-40B4-BE49-F238E27FC236}">
                <a16:creationId xmlns:a16="http://schemas.microsoft.com/office/drawing/2014/main" id="{3FC688C2-722E-FCF7-6FBB-5797C18C72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400" y="850985"/>
            <a:ext cx="11108217" cy="529376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9414B06-05AB-DB70-9EC7-F8379707BC30}"/>
              </a:ext>
            </a:extLst>
          </p:cNvPr>
          <p:cNvSpPr txBox="1"/>
          <p:nvPr/>
        </p:nvSpPr>
        <p:spPr>
          <a:xfrm>
            <a:off x="-97820" y="6433631"/>
            <a:ext cx="1082348" cy="230832"/>
          </a:xfrm>
          <a:prstGeom prst="rect">
            <a:avLst/>
          </a:prstGeom>
          <a:noFill/>
        </p:spPr>
        <p:txBody>
          <a:bodyPr wrap="none" rtlCol="0">
            <a:spAutoFit/>
          </a:bodyPr>
          <a:lstStyle/>
          <a:p>
            <a:r>
              <a:rPr lang="en-US" sz="900" dirty="0">
                <a:solidFill>
                  <a:srgbClr val="000000"/>
                </a:solidFill>
              </a:rPr>
              <a:t>Raptis et al. 2026</a:t>
            </a:r>
          </a:p>
        </p:txBody>
      </p:sp>
    </p:spTree>
    <p:extLst>
      <p:ext uri="{BB962C8B-B14F-4D97-AF65-F5344CB8AC3E}">
        <p14:creationId xmlns:p14="http://schemas.microsoft.com/office/powerpoint/2010/main" val="3675758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BF4BE-B499-2D33-6DB4-CCEF8462634D}"/>
            </a:ext>
          </a:extLst>
        </p:cNvPr>
        <p:cNvGrpSpPr/>
        <p:nvPr/>
      </p:nvGrpSpPr>
      <p:grpSpPr>
        <a:xfrm>
          <a:off x="0" y="0"/>
          <a:ext cx="0" cy="0"/>
          <a:chOff x="0" y="0"/>
          <a:chExt cx="0" cy="0"/>
        </a:xfrm>
      </p:grpSpPr>
      <p:pic>
        <p:nvPicPr>
          <p:cNvPr id="3076" name="Picture 4">
            <a:extLst>
              <a:ext uri="{FF2B5EF4-FFF2-40B4-BE49-F238E27FC236}">
                <a16:creationId xmlns:a16="http://schemas.microsoft.com/office/drawing/2014/main" id="{CD593347-9C98-A65A-6584-7CA4CF3EA7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9591" y="824420"/>
            <a:ext cx="3803725" cy="5689783"/>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EDEE2FDE-CC14-3136-E150-51BD17C137CC}"/>
              </a:ext>
            </a:extLst>
          </p:cNvPr>
          <p:cNvSpPr>
            <a:spLocks noGrp="1"/>
          </p:cNvSpPr>
          <p:nvPr>
            <p:ph type="title"/>
          </p:nvPr>
        </p:nvSpPr>
        <p:spPr/>
        <p:txBody>
          <a:bodyPr/>
          <a:lstStyle/>
          <a:p>
            <a:pPr algn="ctr"/>
            <a:r>
              <a:rPr lang="en-US" dirty="0"/>
              <a:t>Can we extrapolate to astrophysical shocks?</a:t>
            </a:r>
          </a:p>
        </p:txBody>
      </p:sp>
      <p:sp>
        <p:nvSpPr>
          <p:cNvPr id="7" name="TextBox 6">
            <a:extLst>
              <a:ext uri="{FF2B5EF4-FFF2-40B4-BE49-F238E27FC236}">
                <a16:creationId xmlns:a16="http://schemas.microsoft.com/office/drawing/2014/main" id="{5920992D-5868-682F-F265-A2C1E3F6BDF2}"/>
              </a:ext>
            </a:extLst>
          </p:cNvPr>
          <p:cNvSpPr txBox="1"/>
          <p:nvPr/>
        </p:nvSpPr>
        <p:spPr>
          <a:xfrm>
            <a:off x="1317111" y="982435"/>
            <a:ext cx="2672526" cy="923330"/>
          </a:xfrm>
          <a:prstGeom prst="rect">
            <a:avLst/>
          </a:prstGeom>
          <a:noFill/>
        </p:spPr>
        <p:txBody>
          <a:bodyPr wrap="none" rtlCol="0">
            <a:spAutoFit/>
          </a:bodyPr>
          <a:lstStyle/>
          <a:p>
            <a:r>
              <a:rPr lang="en-US" u="sng" dirty="0">
                <a:solidFill>
                  <a:srgbClr val="000000"/>
                </a:solidFill>
              </a:rPr>
              <a:t>Inputs: in situ planetary data</a:t>
            </a:r>
          </a:p>
          <a:p>
            <a:endParaRPr lang="en-US" u="sng" dirty="0">
              <a:solidFill>
                <a:srgbClr val="000000"/>
              </a:solidFill>
            </a:endParaRPr>
          </a:p>
          <a:p>
            <a:endParaRPr lang="en-US" u="sng" dirty="0">
              <a:solidFill>
                <a:srgbClr val="000000"/>
              </a:solidFill>
            </a:endParaRPr>
          </a:p>
        </p:txBody>
      </p:sp>
      <p:sp>
        <p:nvSpPr>
          <p:cNvPr id="8" name="TextBox 7">
            <a:extLst>
              <a:ext uri="{FF2B5EF4-FFF2-40B4-BE49-F238E27FC236}">
                <a16:creationId xmlns:a16="http://schemas.microsoft.com/office/drawing/2014/main" id="{598AEDCF-204C-DA72-CFCF-8C36B798F31A}"/>
              </a:ext>
            </a:extLst>
          </p:cNvPr>
          <p:cNvSpPr txBox="1"/>
          <p:nvPr/>
        </p:nvSpPr>
        <p:spPr>
          <a:xfrm>
            <a:off x="9197688" y="1095104"/>
            <a:ext cx="2882071" cy="5170646"/>
          </a:xfrm>
          <a:prstGeom prst="rect">
            <a:avLst/>
          </a:prstGeom>
          <a:noFill/>
        </p:spPr>
        <p:txBody>
          <a:bodyPr wrap="square" rtlCol="0">
            <a:normAutofit fontScale="92500" lnSpcReduction="20000"/>
          </a:bodyPr>
          <a:lstStyle/>
          <a:p>
            <a:pPr algn="ctr">
              <a:spcAft>
                <a:spcPts val="600"/>
              </a:spcAft>
            </a:pPr>
            <a:r>
              <a:rPr lang="en-US" sz="1500" u="sng" dirty="0">
                <a:solidFill>
                  <a:srgbClr val="000000"/>
                </a:solidFill>
              </a:rPr>
              <a:t>Caveats &amp; Assumptions:</a:t>
            </a:r>
          </a:p>
          <a:p>
            <a:pPr marL="285750" indent="-285750">
              <a:spcAft>
                <a:spcPts val="500"/>
              </a:spcAft>
              <a:buFont typeface="Wingdings" pitchFamily="2" charset="2"/>
              <a:buChar char="v"/>
            </a:pPr>
            <a:r>
              <a:rPr lang="en-US" sz="1400" dirty="0">
                <a:solidFill>
                  <a:srgbClr val="000000"/>
                </a:solidFill>
              </a:rPr>
              <a:t>An extrapolation beyond any in situ test</a:t>
            </a:r>
          </a:p>
          <a:p>
            <a:pPr marL="285750" indent="-285750">
              <a:spcAft>
                <a:spcPts val="500"/>
              </a:spcAft>
              <a:buFont typeface="Wingdings" pitchFamily="2" charset="2"/>
              <a:buChar char="v"/>
            </a:pPr>
            <a:r>
              <a:rPr lang="en-US" sz="1400" dirty="0">
                <a:solidFill>
                  <a:srgbClr val="000000"/>
                </a:solidFill>
              </a:rPr>
              <a:t>Assumes quasi-parallel geometry and transient formation at these shocks</a:t>
            </a:r>
          </a:p>
          <a:p>
            <a:pPr marL="285750" indent="-285750">
              <a:spcAft>
                <a:spcPts val="500"/>
              </a:spcAft>
              <a:buFont typeface="Wingdings" pitchFamily="2" charset="2"/>
              <a:buChar char="v"/>
            </a:pPr>
            <a:r>
              <a:rPr lang="en-US" sz="1400" dirty="0">
                <a:solidFill>
                  <a:srgbClr val="000000"/>
                </a:solidFill>
              </a:rPr>
              <a:t>Bohm diffusion (</a:t>
            </a:r>
            <a:r>
              <a:rPr lang="en-US" sz="1400" i="1" dirty="0">
                <a:solidFill>
                  <a:srgbClr val="000000"/>
                </a:solidFill>
              </a:rPr>
              <a:t>dB</a:t>
            </a:r>
            <a:r>
              <a:rPr lang="en-US" sz="1400" dirty="0">
                <a:solidFill>
                  <a:srgbClr val="000000"/>
                </a:solidFill>
              </a:rPr>
              <a:t>/</a:t>
            </a:r>
            <a:r>
              <a:rPr lang="en-US" sz="1400" i="1" dirty="0">
                <a:solidFill>
                  <a:srgbClr val="000000"/>
                </a:solidFill>
              </a:rPr>
              <a:t>B</a:t>
            </a:r>
            <a:r>
              <a:rPr lang="en-US" sz="1400" baseline="-25000" dirty="0">
                <a:solidFill>
                  <a:srgbClr val="000000"/>
                </a:solidFill>
              </a:rPr>
              <a:t>0</a:t>
            </a:r>
            <a:r>
              <a:rPr lang="en-US" sz="1400" dirty="0">
                <a:solidFill>
                  <a:srgbClr val="000000"/>
                </a:solidFill>
              </a:rPr>
              <a:t> ≫ 1) is conservative: these are lower bounds (</a:t>
            </a:r>
            <a:r>
              <a:rPr lang="en-US" sz="1400" i="1" dirty="0">
                <a:solidFill>
                  <a:srgbClr val="000000"/>
                </a:solidFill>
              </a:rPr>
              <a:t>Malkov &amp; Diamond 2005</a:t>
            </a:r>
            <a:r>
              <a:rPr lang="en-US" sz="1400" dirty="0">
                <a:solidFill>
                  <a:srgbClr val="000000"/>
                </a:solidFill>
              </a:rPr>
              <a:t>)</a:t>
            </a:r>
          </a:p>
          <a:p>
            <a:pPr marL="285750" indent="-285750">
              <a:spcAft>
                <a:spcPts val="500"/>
              </a:spcAft>
              <a:buFont typeface="Wingdings" pitchFamily="2" charset="2"/>
              <a:buChar char="v"/>
            </a:pPr>
            <a:r>
              <a:rPr lang="en-US" sz="1400" dirty="0">
                <a:solidFill>
                  <a:srgbClr val="000000"/>
                </a:solidFill>
              </a:rPr>
              <a:t>Upstream field coherence may cap </a:t>
            </a:r>
            <a:r>
              <a:rPr lang="en-US" sz="1400" i="1" dirty="0">
                <a:solidFill>
                  <a:srgbClr val="000000"/>
                </a:solidFill>
              </a:rPr>
              <a:t>L</a:t>
            </a:r>
            <a:r>
              <a:rPr lang="en-US" sz="1400" dirty="0">
                <a:solidFill>
                  <a:srgbClr val="000000"/>
                </a:solidFill>
              </a:rPr>
              <a:t> in some systems</a:t>
            </a:r>
          </a:p>
          <a:p>
            <a:endParaRPr lang="en-US" sz="1400" dirty="0"/>
          </a:p>
          <a:p>
            <a:pPr algn="ctr">
              <a:spcAft>
                <a:spcPts val="600"/>
              </a:spcAft>
            </a:pPr>
            <a:r>
              <a:rPr lang="en-US" sz="1500" u="sng" dirty="0">
                <a:solidFill>
                  <a:srgbClr val="000000"/>
                </a:solidFill>
              </a:rPr>
              <a:t>Why trust it:</a:t>
            </a:r>
          </a:p>
          <a:p>
            <a:pPr marL="285750" indent="-285750">
              <a:spcAft>
                <a:spcPts val="500"/>
              </a:spcAft>
              <a:buFont typeface="Wingdings" pitchFamily="2" charset="2"/>
              <a:buChar char="Ø"/>
            </a:pPr>
            <a:r>
              <a:rPr lang="en-US" sz="1400" dirty="0">
                <a:solidFill>
                  <a:srgbClr val="000000"/>
                </a:solidFill>
              </a:rPr>
              <a:t>The </a:t>
            </a:r>
            <a:r>
              <a:rPr lang="en-US" sz="1400" i="1" dirty="0">
                <a:solidFill>
                  <a:srgbClr val="000000"/>
                </a:solidFill>
              </a:rPr>
              <a:t>L</a:t>
            </a:r>
            <a:r>
              <a:rPr lang="en-US" sz="1400" dirty="0">
                <a:solidFill>
                  <a:srgbClr val="000000"/>
                </a:solidFill>
              </a:rPr>
              <a:t>(</a:t>
            </a:r>
            <a:r>
              <a:rPr lang="en-US" sz="1400" i="1" dirty="0">
                <a:solidFill>
                  <a:srgbClr val="000000"/>
                </a:solidFill>
              </a:rPr>
              <a:t>S</a:t>
            </a:r>
            <a:r>
              <a:rPr lang="en-US" sz="1400" dirty="0">
                <a:solidFill>
                  <a:srgbClr val="000000"/>
                </a:solidFill>
              </a:rPr>
              <a:t>) scaling is anchored in decades of in situ planetary data and produce reasonable values</a:t>
            </a:r>
          </a:p>
          <a:p>
            <a:pPr marL="285750" indent="-285750">
              <a:spcAft>
                <a:spcPts val="500"/>
              </a:spcAft>
              <a:buFont typeface="Wingdings" pitchFamily="2" charset="2"/>
              <a:buChar char="Ø"/>
            </a:pPr>
            <a:r>
              <a:rPr lang="en-US" sz="1400" dirty="0">
                <a:solidFill>
                  <a:srgbClr val="000000"/>
                </a:solidFill>
              </a:rPr>
              <a:t>The SN 1006 prediction (≲100 TeV) matches </a:t>
            </a:r>
            <a:r>
              <a:rPr lang="en-US" sz="1400" dirty="0" err="1">
                <a:solidFill>
                  <a:srgbClr val="000000"/>
                </a:solidFill>
              </a:rPr>
              <a:t>independantly</a:t>
            </a:r>
            <a:r>
              <a:rPr lang="en-US" sz="1400" dirty="0">
                <a:solidFill>
                  <a:srgbClr val="000000"/>
                </a:solidFill>
              </a:rPr>
              <a:t> observed maximum (</a:t>
            </a:r>
            <a:r>
              <a:rPr lang="en-US" sz="1400" i="1" dirty="0">
                <a:solidFill>
                  <a:srgbClr val="000000"/>
                </a:solidFill>
              </a:rPr>
              <a:t>Giuffrida et al., 2022</a:t>
            </a:r>
            <a:r>
              <a:rPr lang="en-US" sz="1400" dirty="0">
                <a:solidFill>
                  <a:srgbClr val="000000"/>
                </a:solidFill>
              </a:rPr>
              <a:t>)</a:t>
            </a:r>
          </a:p>
          <a:p>
            <a:pPr marL="285750" indent="-285750">
              <a:spcAft>
                <a:spcPts val="500"/>
              </a:spcAft>
              <a:buFont typeface="Wingdings" pitchFamily="2" charset="2"/>
              <a:buChar char="Ø"/>
            </a:pPr>
            <a:r>
              <a:rPr lang="en-US" sz="1400" dirty="0">
                <a:solidFill>
                  <a:srgbClr val="000000"/>
                </a:solidFill>
              </a:rPr>
              <a:t>At Earth and Jupiter, the transient outperforms the shock front itself and the limits match observations made from in-situ missions</a:t>
            </a:r>
          </a:p>
        </p:txBody>
      </p:sp>
      <p:pic>
        <p:nvPicPr>
          <p:cNvPr id="9" name="Picture 8">
            <a:extLst>
              <a:ext uri="{FF2B5EF4-FFF2-40B4-BE49-F238E27FC236}">
                <a16:creationId xmlns:a16="http://schemas.microsoft.com/office/drawing/2014/main" id="{800732BB-7692-1CE9-7C40-F36C3C1B434C}"/>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634481" y="1466566"/>
            <a:ext cx="4037787" cy="1141233"/>
          </a:xfrm>
          <a:prstGeom prst="rect">
            <a:avLst/>
          </a:prstGeom>
        </p:spPr>
      </p:pic>
      <p:pic>
        <p:nvPicPr>
          <p:cNvPr id="10" name="Picture 9">
            <a:extLst>
              <a:ext uri="{FF2B5EF4-FFF2-40B4-BE49-F238E27FC236}">
                <a16:creationId xmlns:a16="http://schemas.microsoft.com/office/drawing/2014/main" id="{59EC3BC8-94C5-4A60-C3B1-462815C4F0D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2241" y="2690154"/>
            <a:ext cx="5082269" cy="1477691"/>
          </a:xfrm>
          <a:prstGeom prst="rect">
            <a:avLst/>
          </a:prstGeom>
        </p:spPr>
      </p:pic>
      <p:sp>
        <p:nvSpPr>
          <p:cNvPr id="11" name="TextBox 10"/>
          <p:cNvSpPr txBox="1"/>
          <p:nvPr/>
        </p:nvSpPr>
        <p:spPr>
          <a:xfrm>
            <a:off x="109728" y="4189231"/>
            <a:ext cx="5194512" cy="2560320"/>
          </a:xfrm>
          <a:prstGeom prst="rect">
            <a:avLst/>
          </a:prstGeom>
          <a:noFill/>
          <a:ln>
            <a:noFill/>
          </a:ln>
        </p:spPr>
        <p:txBody>
          <a:bodyPr wrap="square" rtlCol="0">
            <a:normAutofit/>
          </a:bodyPr>
          <a:lstStyle/>
          <a:p>
            <a:pPr>
              <a:spcAft>
                <a:spcPts val="600"/>
              </a:spcAft>
            </a:pPr>
            <a:r>
              <a:rPr lang="en-US" sz="1500" b="1" u="sng" dirty="0">
                <a:solidFill>
                  <a:srgbClr val="000000"/>
                </a:solidFill>
              </a:rPr>
              <a:t>From three observables to </a:t>
            </a:r>
            <a:r>
              <a:rPr lang="en-US" sz="1500" b="1" i="1" u="sng" dirty="0">
                <a:solidFill>
                  <a:srgbClr val="000000"/>
                </a:solidFill>
              </a:rPr>
              <a:t>E</a:t>
            </a:r>
            <a:r>
              <a:rPr lang="en-US" sz="1500" b="1" baseline="-25000" dirty="0">
                <a:solidFill>
                  <a:srgbClr val="000000"/>
                </a:solidFill>
              </a:rPr>
              <a:t>max</a:t>
            </a:r>
          </a:p>
          <a:p>
            <a:pPr marL="342900" indent="-342900">
              <a:spcAft>
                <a:spcPts val="500"/>
              </a:spcAft>
              <a:buFont typeface="+mj-lt"/>
              <a:buAutoNum type="arabicPeriod"/>
            </a:pPr>
            <a:r>
              <a:rPr lang="en-US" sz="1400" b="1" i="1" dirty="0">
                <a:solidFill>
                  <a:srgbClr val="000000"/>
                </a:solidFill>
              </a:rPr>
              <a:t>B</a:t>
            </a:r>
            <a:r>
              <a:rPr lang="en-US" sz="1400" dirty="0">
                <a:solidFill>
                  <a:srgbClr val="000000"/>
                </a:solidFill>
              </a:rPr>
              <a:t> and </a:t>
            </a:r>
            <a:r>
              <a:rPr lang="en-US" sz="1400" b="1" i="1" dirty="0">
                <a:solidFill>
                  <a:srgbClr val="000000"/>
                </a:solidFill>
              </a:rPr>
              <a:t>V</a:t>
            </a:r>
            <a:r>
              <a:rPr lang="en-US" sz="1400" baseline="-25000" dirty="0">
                <a:solidFill>
                  <a:srgbClr val="000000"/>
                </a:solidFill>
              </a:rPr>
              <a:t>sh</a:t>
            </a:r>
            <a:r>
              <a:rPr lang="en-US" sz="1400" b="1" dirty="0">
                <a:solidFill>
                  <a:srgbClr val="000000"/>
                </a:solidFill>
              </a:rPr>
              <a:t>: </a:t>
            </a:r>
            <a:r>
              <a:rPr lang="en-US" sz="1400" dirty="0">
                <a:solidFill>
                  <a:srgbClr val="000000"/>
                </a:solidFill>
              </a:rPr>
              <a:t>taken from each system (tables above).</a:t>
            </a:r>
          </a:p>
          <a:p>
            <a:pPr marL="342900" indent="-342900">
              <a:spcAft>
                <a:spcPts val="500"/>
              </a:spcAft>
              <a:buFont typeface="+mj-lt"/>
              <a:buAutoNum type="arabicPeriod"/>
            </a:pPr>
            <a:r>
              <a:rPr lang="en-US" sz="1400" b="1" i="1" dirty="0">
                <a:solidFill>
                  <a:srgbClr val="000000"/>
                </a:solidFill>
              </a:rPr>
              <a:t>L</a:t>
            </a:r>
            <a:r>
              <a:rPr lang="en-US" sz="1400" b="1" dirty="0">
                <a:solidFill>
                  <a:srgbClr val="000000"/>
                </a:solidFill>
              </a:rPr>
              <a:t>: </a:t>
            </a:r>
            <a:r>
              <a:rPr lang="en-US" sz="1400" dirty="0">
                <a:solidFill>
                  <a:srgbClr val="000000"/>
                </a:solidFill>
              </a:rPr>
              <a:t>fit planetary data to a power law linking transient size to shock standoff distance </a:t>
            </a:r>
            <a:r>
              <a:rPr lang="en-US" sz="1400" i="1" dirty="0">
                <a:solidFill>
                  <a:srgbClr val="000000"/>
                </a:solidFill>
              </a:rPr>
              <a:t>S</a:t>
            </a:r>
            <a:r>
              <a:rPr lang="en-US" sz="1400" dirty="0">
                <a:solidFill>
                  <a:srgbClr val="000000"/>
                </a:solidFill>
              </a:rPr>
              <a:t>.</a:t>
            </a:r>
          </a:p>
          <a:p>
            <a:pPr marL="342900" indent="-342900">
              <a:spcAft>
                <a:spcPts val="500"/>
              </a:spcAft>
              <a:buFont typeface="+mj-lt"/>
              <a:buAutoNum type="arabicPeriod"/>
            </a:pPr>
            <a:r>
              <a:rPr lang="en-US" sz="1400" b="1" dirty="0">
                <a:solidFill>
                  <a:srgbClr val="000000"/>
                </a:solidFill>
              </a:rPr>
              <a:t>Extrapolate: </a:t>
            </a:r>
            <a:r>
              <a:rPr lang="en-US" sz="1400" dirty="0">
                <a:solidFill>
                  <a:srgbClr val="000000"/>
                </a:solidFill>
              </a:rPr>
              <a:t>apply the upper prediction interval of the fit to HH 211, SN 1987A and SN 1006.</a:t>
            </a:r>
          </a:p>
          <a:p>
            <a:pPr marL="342900" indent="-342900">
              <a:spcAft>
                <a:spcPts val="500"/>
              </a:spcAft>
              <a:buFont typeface="+mj-lt"/>
              <a:buAutoNum type="arabicPeriod"/>
            </a:pPr>
            <a:r>
              <a:rPr lang="en-US" sz="1400" b="1" dirty="0">
                <a:solidFill>
                  <a:srgbClr val="000000"/>
                </a:solidFill>
              </a:rPr>
              <a:t>Bound: </a:t>
            </a:r>
            <a:r>
              <a:rPr lang="en-US" sz="1400" dirty="0">
                <a:solidFill>
                  <a:srgbClr val="000000"/>
                </a:solidFill>
              </a:rPr>
              <a:t>the Hillas limit turns each </a:t>
            </a:r>
            <a:r>
              <a:rPr lang="en-US" sz="1400" i="1" dirty="0">
                <a:solidFill>
                  <a:srgbClr val="000000"/>
                </a:solidFill>
              </a:rPr>
              <a:t>L</a:t>
            </a:r>
            <a:r>
              <a:rPr lang="en-US" sz="1400" dirty="0">
                <a:solidFill>
                  <a:srgbClr val="000000"/>
                </a:solidFill>
              </a:rPr>
              <a:t> into a maximum energy.</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86987E7E-BC61-7D07-7A88-B4857CE49077}"/>
                  </a:ext>
                </a:extLst>
              </p:cNvPr>
              <p:cNvSpPr txBox="1"/>
              <p:nvPr/>
            </p:nvSpPr>
            <p:spPr>
              <a:xfrm>
                <a:off x="0" y="725772"/>
                <a:ext cx="5306748" cy="369332"/>
              </a:xfrm>
              <a:prstGeom prst="rect">
                <a:avLst/>
              </a:prstGeom>
              <a:noFill/>
            </p:spPr>
            <p:txBody>
              <a:bodyPr wrap="square">
                <a:spAutoFit/>
              </a:bodyPr>
              <a:lstStyle/>
              <a:p>
                <a:pPr/>
                <a14:m>
                  <m:oMathPara xmlns:m="http://schemas.openxmlformats.org/officeDocument/2006/math">
                    <m:oMath>
                      <m:sSub>
                        <m:sSubPr>
                          <m:ctrlPr>
                            <a:rPr lang="en-US" b="0" i="1" dirty="0" smtClean="0">
                              <a:solidFill>
                                <a:srgbClr val="000000"/>
                              </a:solidFill>
                              <a:latin typeface="Cambria Math" panose="02040503050406030204" pitchFamily="18" charset="0"/>
                            </a:rPr>
                          </m:ctrlPr>
                        </m:sSubPr>
                        <m:e>
                          <m:r>
                            <m:rPr>
                              <m:sty m:val="p"/>
                            </m:rPr>
                            <a:rPr lang="en-US" b="0" i="1" dirty="0" smtClean="0">
                              <a:solidFill>
                                <a:srgbClr val="000000"/>
                              </a:solidFill>
                              <a:latin typeface="Cambria Math" panose="02040503050406030204" pitchFamily="18" charset="0"/>
                            </a:rPr>
                            <m:t>E</m:t>
                          </m:r>
                        </m:e>
                        <m:sub>
                          <m:r>
                            <m:rPr>
                              <m:sty m:val="p"/>
                            </m:rPr>
                            <a:rPr lang="en-US" b="0" i="1" dirty="0" smtClean="0">
                              <a:solidFill>
                                <a:srgbClr val="000000"/>
                              </a:solidFill>
                              <a:latin typeface="Cambria Math" panose="02040503050406030204" pitchFamily="18" charset="0"/>
                            </a:rPr>
                            <m:t>max</m:t>
                          </m:r>
                        </m:sub>
                      </m:sSub>
                      <m:r>
                        <a:rPr lang="en-US" b="0" i="1" dirty="0" smtClean="0">
                          <a:solidFill>
                            <a:srgbClr val="000000"/>
                          </a:solidFill>
                          <a:latin typeface="Cambria Math" panose="02040503050406030204" pitchFamily="18" charset="0"/>
                          <a:ea typeface="Cambria Math" panose="02040503050406030204" pitchFamily="18" charset="0"/>
                        </a:rPr>
                        <m:t>~ </m:t>
                      </m:r>
                      <m:r>
                        <m:rPr>
                          <m:sty m:val="p"/>
                        </m:rPr>
                        <a:rPr lang="en-US" i="1" dirty="0" smtClean="0">
                          <a:solidFill>
                            <a:srgbClr val="FF3B3B"/>
                          </a:solidFill>
                          <a:latin typeface="Cambria Math" panose="02040503050406030204" pitchFamily="18" charset="0"/>
                          <a:ea typeface="Cambria Math" panose="02040503050406030204" pitchFamily="18" charset="0"/>
                        </a:rPr>
                        <m:t>B</m:t>
                      </m:r>
                      <m:sSub>
                        <m:sSubPr>
                          <m:ctrlPr>
                            <a:rPr lang="en-US" i="1" dirty="0">
                              <a:solidFill>
                                <a:srgbClr val="7030A0"/>
                              </a:solidFill>
                              <a:latin typeface="Cambria Math" panose="02040503050406030204" pitchFamily="18" charset="0"/>
                              <a:ea typeface="Cambria Math" panose="02040503050406030204" pitchFamily="18" charset="0"/>
                            </a:rPr>
                          </m:ctrlPr>
                        </m:sSubPr>
                        <m:e>
                          <m:r>
                            <m:rPr>
                              <m:sty m:val="p"/>
                            </m:rPr>
                            <a:rPr lang="en-US" i="1" dirty="0">
                              <a:solidFill>
                                <a:srgbClr val="7030A0"/>
                              </a:solidFill>
                              <a:latin typeface="Cambria Math" panose="02040503050406030204" pitchFamily="18" charset="0"/>
                              <a:ea typeface="Cambria Math" panose="02040503050406030204" pitchFamily="18" charset="0"/>
                            </a:rPr>
                            <m:t>V</m:t>
                          </m:r>
                        </m:e>
                        <m:sub>
                          <m:r>
                            <m:rPr>
                              <m:sty m:val="p"/>
                            </m:rPr>
                            <a:rPr lang="en-US" i="1" dirty="0">
                              <a:solidFill>
                                <a:srgbClr val="7030A0"/>
                              </a:solidFill>
                              <a:latin typeface="Cambria Math" panose="02040503050406030204" pitchFamily="18" charset="0"/>
                              <a:ea typeface="Cambria Math" panose="02040503050406030204" pitchFamily="18" charset="0"/>
                            </a:rPr>
                            <m:t>sh</m:t>
                          </m:r>
                        </m:sub>
                      </m:sSub>
                      <m:r>
                        <a:rPr lang="en-US" b="0" i="1" dirty="0" smtClean="0">
                          <a:solidFill>
                            <a:srgbClr val="0005FF"/>
                          </a:solidFill>
                          <a:latin typeface="Cambria Math" panose="02040503050406030204" pitchFamily="18" charset="0"/>
                          <a:ea typeface="Cambria Math" panose="02040503050406030204" pitchFamily="18" charset="0"/>
                        </a:rPr>
                        <m:t>𝐿</m:t>
                      </m:r>
                    </m:oMath>
                  </m:oMathPara>
                </a14:m>
                <a:endParaRPr lang="en-US" dirty="0"/>
              </a:p>
            </p:txBody>
          </p:sp>
        </mc:Choice>
        <mc:Fallback xmlns="">
          <p:sp>
            <p:nvSpPr>
              <p:cNvPr id="12" name="TextBox 11">
                <a:extLst>
                  <a:ext uri="{FF2B5EF4-FFF2-40B4-BE49-F238E27FC236}">
                    <a16:creationId xmlns:a16="http://schemas.microsoft.com/office/drawing/2014/main" id="{86987E7E-BC61-7D07-7A88-B4857CE49077}"/>
                  </a:ext>
                </a:extLst>
              </p:cNvPr>
              <p:cNvSpPr txBox="1">
                <a:spLocks noRot="1" noChangeAspect="1" noMove="1" noResize="1" noEditPoints="1" noAdjustHandles="1" noChangeArrowheads="1" noChangeShapeType="1" noTextEdit="1"/>
              </p:cNvSpPr>
              <p:nvPr/>
            </p:nvSpPr>
            <p:spPr>
              <a:xfrm>
                <a:off x="0" y="725772"/>
                <a:ext cx="5306748" cy="369332"/>
              </a:xfrm>
              <a:prstGeom prst="rect">
                <a:avLst/>
              </a:prstGeom>
              <a:blipFill>
                <a:blip r:embed="rId7"/>
                <a:stretch>
                  <a:fillRect b="-20000"/>
                </a:stretch>
              </a:blipFill>
            </p:spPr>
            <p:txBody>
              <a:bodyPr/>
              <a:lstStyle/>
              <a:p>
                <a:r>
                  <a:rPr lang="en-US">
                    <a:noFill/>
                  </a:rPr>
                  <a:t> </a:t>
                </a:r>
              </a:p>
            </p:txBody>
          </p:sp>
        </mc:Fallback>
      </mc:AlternateContent>
      <p:sp>
        <p:nvSpPr>
          <p:cNvPr id="2" name="Right Brace 1">
            <a:extLst>
              <a:ext uri="{FF2B5EF4-FFF2-40B4-BE49-F238E27FC236}">
                <a16:creationId xmlns:a16="http://schemas.microsoft.com/office/drawing/2014/main" id="{B01B2C21-1DE2-7361-C756-EE4D3E8D7C80}"/>
              </a:ext>
            </a:extLst>
          </p:cNvPr>
          <p:cNvSpPr/>
          <p:nvPr/>
        </p:nvSpPr>
        <p:spPr>
          <a:xfrm rot="5400000">
            <a:off x="6396296" y="2552547"/>
            <a:ext cx="239725" cy="1383030"/>
          </a:xfrm>
          <a:prstGeom prst="rightBrace">
            <a:avLst/>
          </a:prstGeom>
          <a:ln w="1905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B0F0"/>
              </a:solidFill>
            </a:endParaRPr>
          </a:p>
        </p:txBody>
      </p:sp>
      <p:sp>
        <p:nvSpPr>
          <p:cNvPr id="4" name="Right Brace 3">
            <a:extLst>
              <a:ext uri="{FF2B5EF4-FFF2-40B4-BE49-F238E27FC236}">
                <a16:creationId xmlns:a16="http://schemas.microsoft.com/office/drawing/2014/main" id="{C3AA5AF6-2B22-6753-5B0B-DE22F7390533}"/>
              </a:ext>
            </a:extLst>
          </p:cNvPr>
          <p:cNvSpPr/>
          <p:nvPr/>
        </p:nvSpPr>
        <p:spPr>
          <a:xfrm rot="5400000">
            <a:off x="7947389" y="2384484"/>
            <a:ext cx="239725" cy="1719156"/>
          </a:xfrm>
          <a:prstGeom prst="rightBrace">
            <a:avLst/>
          </a:prstGeom>
          <a:ln w="190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E16D43D4-66DD-0D6D-CA7F-2A71BF6A8101}"/>
              </a:ext>
            </a:extLst>
          </p:cNvPr>
          <p:cNvSpPr txBox="1"/>
          <p:nvPr/>
        </p:nvSpPr>
        <p:spPr>
          <a:xfrm>
            <a:off x="6349285" y="2939533"/>
            <a:ext cx="333746" cy="323165"/>
          </a:xfrm>
          <a:prstGeom prst="rect">
            <a:avLst/>
          </a:prstGeom>
          <a:noFill/>
        </p:spPr>
        <p:txBody>
          <a:bodyPr wrap="none" rtlCol="0">
            <a:spAutoFit/>
          </a:bodyPr>
          <a:lstStyle/>
          <a:p>
            <a:r>
              <a:rPr lang="en-US" sz="1500" dirty="0">
                <a:solidFill>
                  <a:srgbClr val="00B0F0"/>
                </a:solidFill>
              </a:rPr>
              <a:t>fit</a:t>
            </a:r>
          </a:p>
        </p:txBody>
      </p:sp>
      <p:sp>
        <p:nvSpPr>
          <p:cNvPr id="14" name="TextBox 13">
            <a:extLst>
              <a:ext uri="{FF2B5EF4-FFF2-40B4-BE49-F238E27FC236}">
                <a16:creationId xmlns:a16="http://schemas.microsoft.com/office/drawing/2014/main" id="{B25DB92E-D1D2-72DD-3CD3-5892B6A77802}"/>
              </a:ext>
            </a:extLst>
          </p:cNvPr>
          <p:cNvSpPr txBox="1"/>
          <p:nvPr/>
        </p:nvSpPr>
        <p:spPr>
          <a:xfrm>
            <a:off x="7422684" y="2939533"/>
            <a:ext cx="1289135" cy="323165"/>
          </a:xfrm>
          <a:prstGeom prst="rect">
            <a:avLst/>
          </a:prstGeom>
          <a:noFill/>
        </p:spPr>
        <p:txBody>
          <a:bodyPr wrap="none" rtlCol="0">
            <a:spAutoFit/>
          </a:bodyPr>
          <a:lstStyle/>
          <a:p>
            <a:r>
              <a:rPr lang="en-US" sz="1500" dirty="0">
                <a:solidFill>
                  <a:srgbClr val="00B050"/>
                </a:solidFill>
              </a:rPr>
              <a:t>extrapolation</a:t>
            </a:r>
          </a:p>
        </p:txBody>
      </p:sp>
      <p:sp>
        <p:nvSpPr>
          <p:cNvPr id="19" name="TextBox 18">
            <a:extLst>
              <a:ext uri="{FF2B5EF4-FFF2-40B4-BE49-F238E27FC236}">
                <a16:creationId xmlns:a16="http://schemas.microsoft.com/office/drawing/2014/main" id="{65F0DF85-367B-6294-4671-AB375171AB4D}"/>
              </a:ext>
            </a:extLst>
          </p:cNvPr>
          <p:cNvSpPr txBox="1"/>
          <p:nvPr/>
        </p:nvSpPr>
        <p:spPr>
          <a:xfrm>
            <a:off x="-97820" y="6433631"/>
            <a:ext cx="1082348" cy="230832"/>
          </a:xfrm>
          <a:prstGeom prst="rect">
            <a:avLst/>
          </a:prstGeom>
          <a:noFill/>
        </p:spPr>
        <p:txBody>
          <a:bodyPr wrap="none" rtlCol="0">
            <a:spAutoFit/>
          </a:bodyPr>
          <a:lstStyle/>
          <a:p>
            <a:r>
              <a:rPr lang="en-US" sz="900" dirty="0">
                <a:solidFill>
                  <a:srgbClr val="000000"/>
                </a:solidFill>
              </a:rPr>
              <a:t>Raptis et al. 2026</a:t>
            </a:r>
          </a:p>
        </p:txBody>
      </p:sp>
      <p:sp>
        <p:nvSpPr>
          <p:cNvPr id="5" name="TextBox 4">
            <a:extLst>
              <a:ext uri="{FF2B5EF4-FFF2-40B4-BE49-F238E27FC236}">
                <a16:creationId xmlns:a16="http://schemas.microsoft.com/office/drawing/2014/main" id="{E2B37F68-13BF-8D80-F647-C46A2267CC4C}"/>
              </a:ext>
            </a:extLst>
          </p:cNvPr>
          <p:cNvSpPr txBox="1"/>
          <p:nvPr/>
        </p:nvSpPr>
        <p:spPr>
          <a:xfrm>
            <a:off x="9770639" y="6454558"/>
            <a:ext cx="2528256" cy="215444"/>
          </a:xfrm>
          <a:prstGeom prst="rect">
            <a:avLst/>
          </a:prstGeom>
          <a:noFill/>
        </p:spPr>
        <p:txBody>
          <a:bodyPr wrap="none" rtlCol="0">
            <a:spAutoFit/>
          </a:bodyPr>
          <a:lstStyle/>
          <a:p>
            <a:r>
              <a:rPr lang="en-US" sz="800" dirty="0">
                <a:solidFill>
                  <a:srgbClr val="000000"/>
                </a:solidFill>
              </a:rPr>
              <a:t>Inspired by Uritsky et al., 2014 &amp; Valek et al., 2017</a:t>
            </a:r>
          </a:p>
        </p:txBody>
      </p:sp>
    </p:spTree>
    <p:extLst>
      <p:ext uri="{BB962C8B-B14F-4D97-AF65-F5344CB8AC3E}">
        <p14:creationId xmlns:p14="http://schemas.microsoft.com/office/powerpoint/2010/main" val="2728275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2" grpId="0" animBg="1"/>
      <p:bldP spid="4" grpId="0" animBg="1"/>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163CB-6DAC-0C34-3DAC-678C209FFB2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E1D5E24-0F6D-7484-01A5-A33A3DC3E9E2}"/>
              </a:ext>
            </a:extLst>
          </p:cNvPr>
          <p:cNvSpPr>
            <a:spLocks noGrp="1"/>
          </p:cNvSpPr>
          <p:nvPr>
            <p:ph type="title"/>
          </p:nvPr>
        </p:nvSpPr>
        <p:spPr/>
        <p:txBody>
          <a:bodyPr/>
          <a:lstStyle/>
          <a:p>
            <a:pPr algn="ctr"/>
            <a:r>
              <a:rPr lang="en-US" dirty="0"/>
              <a:t>Illustration of the process in an arbitrary planet</a:t>
            </a:r>
          </a:p>
        </p:txBody>
      </p:sp>
      <p:pic>
        <p:nvPicPr>
          <p:cNvPr id="8" name="Content Placeholder 7">
            <a:extLst>
              <a:ext uri="{FF2B5EF4-FFF2-40B4-BE49-F238E27FC236}">
                <a16:creationId xmlns:a16="http://schemas.microsoft.com/office/drawing/2014/main" id="{413F1C35-88D5-8A16-04BA-6230C5A919E6}"/>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2073125" y="812800"/>
            <a:ext cx="8047338" cy="5789613"/>
          </a:xfrm>
          <a:prstGeom prst="rect">
            <a:avLst/>
          </a:prstGeom>
        </p:spPr>
      </p:pic>
      <p:sp>
        <p:nvSpPr>
          <p:cNvPr id="4" name="TextBox 3">
            <a:extLst>
              <a:ext uri="{FF2B5EF4-FFF2-40B4-BE49-F238E27FC236}">
                <a16:creationId xmlns:a16="http://schemas.microsoft.com/office/drawing/2014/main" id="{6B8D3DF9-638F-7B34-DE29-A41CEE424AD1}"/>
              </a:ext>
            </a:extLst>
          </p:cNvPr>
          <p:cNvSpPr txBox="1"/>
          <p:nvPr/>
        </p:nvSpPr>
        <p:spPr>
          <a:xfrm>
            <a:off x="-97820" y="6433631"/>
            <a:ext cx="1082348" cy="230832"/>
          </a:xfrm>
          <a:prstGeom prst="rect">
            <a:avLst/>
          </a:prstGeom>
          <a:noFill/>
        </p:spPr>
        <p:txBody>
          <a:bodyPr wrap="none" rtlCol="0">
            <a:spAutoFit/>
          </a:bodyPr>
          <a:lstStyle/>
          <a:p>
            <a:r>
              <a:rPr lang="en-US" sz="900" dirty="0">
                <a:solidFill>
                  <a:srgbClr val="000000"/>
                </a:solidFill>
              </a:rPr>
              <a:t>Raptis et al. 2026</a:t>
            </a:r>
          </a:p>
        </p:txBody>
      </p:sp>
    </p:spTree>
    <p:extLst>
      <p:ext uri="{BB962C8B-B14F-4D97-AF65-F5344CB8AC3E}">
        <p14:creationId xmlns:p14="http://schemas.microsoft.com/office/powerpoint/2010/main" val="3907976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0B569-EBFF-9C21-0B2E-F7603DD59BA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37AC2ED-E5C6-849F-EF7B-B3DAA15EB6C3}"/>
              </a:ext>
            </a:extLst>
          </p:cNvPr>
          <p:cNvSpPr>
            <a:spLocks noGrp="1"/>
          </p:cNvSpPr>
          <p:nvPr>
            <p:ph type="title"/>
          </p:nvPr>
        </p:nvSpPr>
        <p:spPr/>
        <p:txBody>
          <a:bodyPr/>
          <a:lstStyle/>
          <a:p>
            <a:pPr algn="ctr"/>
            <a:r>
              <a:rPr lang="en-US" dirty="0"/>
              <a:t>Illustration of the process in an arbitrary planet</a:t>
            </a:r>
          </a:p>
        </p:txBody>
      </p:sp>
      <p:pic>
        <p:nvPicPr>
          <p:cNvPr id="8" name="Content Placeholder 7">
            <a:extLst>
              <a:ext uri="{FF2B5EF4-FFF2-40B4-BE49-F238E27FC236}">
                <a16:creationId xmlns:a16="http://schemas.microsoft.com/office/drawing/2014/main" id="{FE96A9F5-AE6E-C526-5E37-6BEFB7C6AD41}"/>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2073125" y="812800"/>
            <a:ext cx="8047338" cy="5789613"/>
          </a:xfrm>
          <a:prstGeom prst="rect">
            <a:avLst/>
          </a:prstGeom>
        </p:spPr>
      </p:pic>
      <p:sp>
        <p:nvSpPr>
          <p:cNvPr id="4" name="TextBox 3">
            <a:extLst>
              <a:ext uri="{FF2B5EF4-FFF2-40B4-BE49-F238E27FC236}">
                <a16:creationId xmlns:a16="http://schemas.microsoft.com/office/drawing/2014/main" id="{F6948781-1488-D204-62CD-E0751AC96E32}"/>
              </a:ext>
            </a:extLst>
          </p:cNvPr>
          <p:cNvSpPr txBox="1"/>
          <p:nvPr/>
        </p:nvSpPr>
        <p:spPr>
          <a:xfrm>
            <a:off x="-97820" y="6433631"/>
            <a:ext cx="1082348" cy="230832"/>
          </a:xfrm>
          <a:prstGeom prst="rect">
            <a:avLst/>
          </a:prstGeom>
          <a:noFill/>
        </p:spPr>
        <p:txBody>
          <a:bodyPr wrap="none" rtlCol="0">
            <a:spAutoFit/>
          </a:bodyPr>
          <a:lstStyle/>
          <a:p>
            <a:r>
              <a:rPr lang="en-US" sz="900" dirty="0">
                <a:solidFill>
                  <a:srgbClr val="000000"/>
                </a:solidFill>
              </a:rPr>
              <a:t>Raptis et al. 2026</a:t>
            </a:r>
          </a:p>
        </p:txBody>
      </p:sp>
    </p:spTree>
    <p:extLst>
      <p:ext uri="{BB962C8B-B14F-4D97-AF65-F5344CB8AC3E}">
        <p14:creationId xmlns:p14="http://schemas.microsoft.com/office/powerpoint/2010/main" val="1597595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E92FA8C-63E7-20DD-DBE4-EAEB3E38D3EF}"/>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2073125" y="812800"/>
            <a:ext cx="8047338" cy="5789613"/>
          </a:xfrm>
          <a:prstGeom prst="rect">
            <a:avLst/>
          </a:prstGeom>
        </p:spPr>
      </p:pic>
      <p:sp>
        <p:nvSpPr>
          <p:cNvPr id="3" name="Title 2">
            <a:extLst>
              <a:ext uri="{FF2B5EF4-FFF2-40B4-BE49-F238E27FC236}">
                <a16:creationId xmlns:a16="http://schemas.microsoft.com/office/drawing/2014/main" id="{8BFC2D6A-6CF0-87B8-98D9-08D6ADF4BD63}"/>
              </a:ext>
            </a:extLst>
          </p:cNvPr>
          <p:cNvSpPr>
            <a:spLocks noGrp="1"/>
          </p:cNvSpPr>
          <p:nvPr>
            <p:ph type="title"/>
          </p:nvPr>
        </p:nvSpPr>
        <p:spPr/>
        <p:txBody>
          <a:bodyPr/>
          <a:lstStyle/>
          <a:p>
            <a:pPr algn="ctr"/>
            <a:r>
              <a:rPr lang="en-US" dirty="0"/>
              <a:t>Illustration of the process in an arbitrary planet</a:t>
            </a:r>
          </a:p>
        </p:txBody>
      </p:sp>
      <p:sp>
        <p:nvSpPr>
          <p:cNvPr id="4" name="TextBox 3">
            <a:extLst>
              <a:ext uri="{FF2B5EF4-FFF2-40B4-BE49-F238E27FC236}">
                <a16:creationId xmlns:a16="http://schemas.microsoft.com/office/drawing/2014/main" id="{607BCDB8-9483-DB12-DD99-DF24C0572792}"/>
              </a:ext>
            </a:extLst>
          </p:cNvPr>
          <p:cNvSpPr txBox="1"/>
          <p:nvPr/>
        </p:nvSpPr>
        <p:spPr>
          <a:xfrm>
            <a:off x="-97820" y="6433631"/>
            <a:ext cx="1082348" cy="230832"/>
          </a:xfrm>
          <a:prstGeom prst="rect">
            <a:avLst/>
          </a:prstGeom>
          <a:noFill/>
        </p:spPr>
        <p:txBody>
          <a:bodyPr wrap="none" rtlCol="0">
            <a:spAutoFit/>
          </a:bodyPr>
          <a:lstStyle/>
          <a:p>
            <a:r>
              <a:rPr lang="en-US" sz="900" dirty="0">
                <a:solidFill>
                  <a:srgbClr val="000000"/>
                </a:solidFill>
              </a:rPr>
              <a:t>Raptis et al. 2026</a:t>
            </a:r>
          </a:p>
        </p:txBody>
      </p:sp>
    </p:spTree>
    <p:extLst>
      <p:ext uri="{BB962C8B-B14F-4D97-AF65-F5344CB8AC3E}">
        <p14:creationId xmlns:p14="http://schemas.microsoft.com/office/powerpoint/2010/main" val="3822285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8223FA-6FB6-799C-9F19-3659425A0EAE}"/>
              </a:ext>
            </a:extLst>
          </p:cNvPr>
          <p:cNvSpPr>
            <a:spLocks noGrp="1"/>
          </p:cNvSpPr>
          <p:nvPr>
            <p:ph type="title"/>
          </p:nvPr>
        </p:nvSpPr>
        <p:spPr/>
        <p:txBody>
          <a:bodyPr/>
          <a:lstStyle/>
          <a:p>
            <a:pPr algn="ctr"/>
            <a:r>
              <a:rPr lang="en-US" dirty="0"/>
              <a:t>Illustration of the process in an arbitrary planet</a:t>
            </a:r>
          </a:p>
        </p:txBody>
      </p:sp>
      <p:pic>
        <p:nvPicPr>
          <p:cNvPr id="10" name="Content Placeholder 4">
            <a:extLst>
              <a:ext uri="{FF2B5EF4-FFF2-40B4-BE49-F238E27FC236}">
                <a16:creationId xmlns:a16="http://schemas.microsoft.com/office/drawing/2014/main" id="{80D5BD84-F87A-A069-3171-93077150C62E}"/>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2073125" y="812800"/>
            <a:ext cx="8047338" cy="5789613"/>
          </a:xfrm>
          <a:prstGeom prst="rect">
            <a:avLst/>
          </a:prstGeom>
        </p:spPr>
      </p:pic>
      <p:sp>
        <p:nvSpPr>
          <p:cNvPr id="4" name="TextBox 3">
            <a:extLst>
              <a:ext uri="{FF2B5EF4-FFF2-40B4-BE49-F238E27FC236}">
                <a16:creationId xmlns:a16="http://schemas.microsoft.com/office/drawing/2014/main" id="{FC1EDBB3-C1CA-06BF-943D-E2027786AF46}"/>
              </a:ext>
            </a:extLst>
          </p:cNvPr>
          <p:cNvSpPr txBox="1"/>
          <p:nvPr/>
        </p:nvSpPr>
        <p:spPr>
          <a:xfrm>
            <a:off x="-97820" y="6433631"/>
            <a:ext cx="1082348" cy="230832"/>
          </a:xfrm>
          <a:prstGeom prst="rect">
            <a:avLst/>
          </a:prstGeom>
          <a:noFill/>
        </p:spPr>
        <p:txBody>
          <a:bodyPr wrap="none" rtlCol="0">
            <a:spAutoFit/>
          </a:bodyPr>
          <a:lstStyle/>
          <a:p>
            <a:r>
              <a:rPr lang="en-US" sz="900" dirty="0">
                <a:solidFill>
                  <a:srgbClr val="000000"/>
                </a:solidFill>
              </a:rPr>
              <a:t>Raptis et al. 2026</a:t>
            </a:r>
          </a:p>
        </p:txBody>
      </p:sp>
    </p:spTree>
    <p:extLst>
      <p:ext uri="{BB962C8B-B14F-4D97-AF65-F5344CB8AC3E}">
        <p14:creationId xmlns:p14="http://schemas.microsoft.com/office/powerpoint/2010/main" val="23235330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2D087-22D9-6B1D-9551-067B6D92C92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6CBAB12-3448-304B-2F6F-D619D56A1710}"/>
              </a:ext>
            </a:extLst>
          </p:cNvPr>
          <p:cNvSpPr>
            <a:spLocks noGrp="1"/>
          </p:cNvSpPr>
          <p:nvPr>
            <p:ph type="title"/>
          </p:nvPr>
        </p:nvSpPr>
        <p:spPr>
          <a:xfrm>
            <a:off x="575400" y="46165"/>
            <a:ext cx="11041200" cy="516749"/>
          </a:xfrm>
        </p:spPr>
        <p:txBody>
          <a:bodyPr/>
          <a:lstStyle/>
          <a:p>
            <a:pPr algn="ctr"/>
            <a:r>
              <a:rPr lang="en-US" dirty="0"/>
              <a:t>Summary &amp; </a:t>
            </a:r>
            <a:r>
              <a:rPr lang="en-US"/>
              <a:t>Future Work</a:t>
            </a:r>
            <a:endParaRPr lang="sv-SE" dirty="0"/>
          </a:p>
        </p:txBody>
      </p:sp>
      <p:sp>
        <p:nvSpPr>
          <p:cNvPr id="2" name="TextBox 1">
            <a:extLst>
              <a:ext uri="{FF2B5EF4-FFF2-40B4-BE49-F238E27FC236}">
                <a16:creationId xmlns:a16="http://schemas.microsoft.com/office/drawing/2014/main" id="{4D52146C-7CD2-3F4A-B87F-EC97D3445826}"/>
              </a:ext>
            </a:extLst>
          </p:cNvPr>
          <p:cNvSpPr txBox="1"/>
          <p:nvPr/>
        </p:nvSpPr>
        <p:spPr>
          <a:xfrm>
            <a:off x="74452" y="538664"/>
            <a:ext cx="11951644" cy="6463308"/>
          </a:xfrm>
          <a:prstGeom prst="rect">
            <a:avLst/>
          </a:prstGeom>
          <a:noFill/>
        </p:spPr>
        <p:txBody>
          <a:bodyPr wrap="square" rtlCol="0">
            <a:spAutoFit/>
          </a:bodyPr>
          <a:lstStyle/>
          <a:p>
            <a:pPr algn="just"/>
            <a:r>
              <a:rPr lang="en-US" b="1" dirty="0">
                <a:solidFill>
                  <a:srgbClr val="000000"/>
                </a:solidFill>
              </a:rPr>
              <a:t>Transient Processes at Quasi-Parallel shocks may be more important than previously realized! relativistic particles</a:t>
            </a:r>
            <a:r>
              <a:rPr lang="en-US" dirty="0">
                <a:solidFill>
                  <a:srgbClr val="000000"/>
                </a:solidFill>
              </a:rPr>
              <a:t>, </a:t>
            </a:r>
            <a:r>
              <a:rPr lang="en-US" b="1" dirty="0">
                <a:solidFill>
                  <a:srgbClr val="000000"/>
                </a:solidFill>
              </a:rPr>
              <a:t>localized compressive </a:t>
            </a:r>
            <a:r>
              <a:rPr lang="en-US" dirty="0">
                <a:solidFill>
                  <a:srgbClr val="000000"/>
                </a:solidFill>
              </a:rPr>
              <a:t>edges</a:t>
            </a:r>
            <a:r>
              <a:rPr lang="en-US" b="1" dirty="0">
                <a:solidFill>
                  <a:srgbClr val="000000"/>
                </a:solidFill>
              </a:rPr>
              <a:t>/</a:t>
            </a:r>
            <a:r>
              <a:rPr lang="en-US" dirty="0">
                <a:solidFill>
                  <a:srgbClr val="000000"/>
                </a:solidFill>
              </a:rPr>
              <a:t>shocks operating multiple temporal and spatial scales all interacting with each other.</a:t>
            </a:r>
            <a:endParaRPr lang="en-US" b="1" dirty="0">
              <a:solidFill>
                <a:srgbClr val="000000"/>
              </a:solidFill>
            </a:endParaRPr>
          </a:p>
          <a:p>
            <a:pPr algn="just"/>
            <a:endParaRPr lang="en-US" dirty="0">
              <a:solidFill>
                <a:srgbClr val="000000"/>
              </a:solidFill>
            </a:endParaRPr>
          </a:p>
          <a:p>
            <a:pPr algn="just"/>
            <a:r>
              <a:rPr lang="en-US" u="sng" dirty="0">
                <a:solidFill>
                  <a:srgbClr val="000000"/>
                </a:solidFill>
              </a:rPr>
              <a:t>Recent results:</a:t>
            </a:r>
          </a:p>
          <a:p>
            <a:pPr marL="342900" indent="-342900" algn="just">
              <a:buFont typeface="Wingdings" pitchFamily="2" charset="2"/>
              <a:buChar char="v"/>
            </a:pPr>
            <a:r>
              <a:rPr lang="en-US" b="1" dirty="0">
                <a:solidFill>
                  <a:srgbClr val="000000"/>
                </a:solidFill>
              </a:rPr>
              <a:t>Seeding and Max Energy: </a:t>
            </a:r>
            <a:r>
              <a:rPr lang="en-US" dirty="0">
                <a:solidFill>
                  <a:srgbClr val="000000"/>
                </a:solidFill>
              </a:rPr>
              <a:t>Identified </a:t>
            </a:r>
            <a:r>
              <a:rPr lang="en-US" dirty="0">
                <a:solidFill>
                  <a:srgbClr val="0005FF"/>
                </a:solidFill>
              </a:rPr>
              <a:t>a systematic suprathermal seeding (~1–5 keV) intrinsic to fast solar wind</a:t>
            </a:r>
            <a:r>
              <a:rPr lang="en-US" dirty="0">
                <a:solidFill>
                  <a:srgbClr val="000000"/>
                </a:solidFill>
              </a:rPr>
              <a:t>. </a:t>
            </a:r>
            <a:r>
              <a:rPr lang="en-US" dirty="0">
                <a:solidFill>
                  <a:srgbClr val="FF0000"/>
                </a:solidFill>
              </a:rPr>
              <a:t>Localized transients act as the primary driver</a:t>
            </a:r>
            <a:r>
              <a:rPr lang="en-US" dirty="0">
                <a:solidFill>
                  <a:srgbClr val="000000"/>
                </a:solidFill>
              </a:rPr>
              <a:t> to energize these these electrons to high energies (</a:t>
            </a:r>
            <a:r>
              <a:rPr lang="en-US" dirty="0">
                <a:solidFill>
                  <a:srgbClr val="FF0000"/>
                </a:solidFill>
              </a:rPr>
              <a:t>100s of keV</a:t>
            </a:r>
            <a:r>
              <a:rPr lang="en-US" dirty="0">
                <a:solidFill>
                  <a:srgbClr val="000000"/>
                </a:solidFill>
              </a:rPr>
              <a:t>). (</a:t>
            </a:r>
            <a:r>
              <a:rPr lang="en-US" b="1" dirty="0">
                <a:solidFill>
                  <a:srgbClr val="000000"/>
                </a:solidFill>
              </a:rPr>
              <a:t>Raptis et al., 2025a</a:t>
            </a:r>
            <a:r>
              <a:rPr lang="en-US" dirty="0">
                <a:solidFill>
                  <a:srgbClr val="000000"/>
                </a:solidFill>
              </a:rPr>
              <a:t>)</a:t>
            </a:r>
          </a:p>
          <a:p>
            <a:pPr algn="just"/>
            <a:endParaRPr lang="en-US" dirty="0">
              <a:solidFill>
                <a:srgbClr val="000000"/>
              </a:solidFill>
            </a:endParaRPr>
          </a:p>
          <a:p>
            <a:pPr marL="342900" indent="-342900" algn="just">
              <a:buFont typeface="Wingdings" pitchFamily="2" charset="2"/>
              <a:buChar char="v"/>
            </a:pPr>
            <a:r>
              <a:rPr lang="en-US" b="1" dirty="0">
                <a:solidFill>
                  <a:srgbClr val="000000"/>
                </a:solidFill>
              </a:rPr>
              <a:t>A Two-Step Mechanism</a:t>
            </a:r>
            <a:r>
              <a:rPr lang="en-US" dirty="0">
                <a:solidFill>
                  <a:srgbClr val="000000"/>
                </a:solidFill>
              </a:rPr>
              <a:t>: </a:t>
            </a:r>
            <a:r>
              <a:rPr lang="en-US" dirty="0">
                <a:solidFill>
                  <a:srgbClr val="0005FF"/>
                </a:solidFill>
              </a:rPr>
              <a:t>Particles get more energized when larger transients (i.e., HFAs/FBs) cross the bow shock</a:t>
            </a:r>
            <a:r>
              <a:rPr lang="en-US" dirty="0">
                <a:solidFill>
                  <a:srgbClr val="000000"/>
                </a:solidFill>
              </a:rPr>
              <a:t>. For energetic particles, </a:t>
            </a:r>
            <a:r>
              <a:rPr lang="en-US" dirty="0">
                <a:solidFill>
                  <a:srgbClr val="FF0000"/>
                </a:solidFill>
              </a:rPr>
              <a:t>additional acceleration can be modeled by compression (betatron) and strong scattering</a:t>
            </a:r>
            <a:r>
              <a:rPr lang="en-US" dirty="0">
                <a:solidFill>
                  <a:srgbClr val="000000"/>
                </a:solidFill>
              </a:rPr>
              <a:t>. (</a:t>
            </a:r>
            <a:r>
              <a:rPr lang="en-US" b="1" dirty="0">
                <a:solidFill>
                  <a:srgbClr val="000000"/>
                </a:solidFill>
              </a:rPr>
              <a:t>Raptis et al., 2025b</a:t>
            </a:r>
            <a:r>
              <a:rPr lang="en-US" dirty="0">
                <a:solidFill>
                  <a:srgbClr val="000000"/>
                </a:solidFill>
              </a:rPr>
              <a:t>)</a:t>
            </a:r>
          </a:p>
          <a:p>
            <a:pPr marL="342900" indent="-342900" algn="just">
              <a:buFont typeface="Wingdings" pitchFamily="2" charset="2"/>
              <a:buChar char="v"/>
            </a:pPr>
            <a:endParaRPr lang="en-US" dirty="0">
              <a:solidFill>
                <a:srgbClr val="000000"/>
              </a:solidFill>
            </a:endParaRPr>
          </a:p>
          <a:p>
            <a:pPr marL="342900" indent="-342900" algn="just">
              <a:buFont typeface="Wingdings" pitchFamily="2" charset="2"/>
              <a:buChar char="v"/>
            </a:pPr>
            <a:r>
              <a:rPr lang="en-US" b="1" dirty="0">
                <a:solidFill>
                  <a:srgbClr val="000000"/>
                </a:solidFill>
              </a:rPr>
              <a:t>Broader Implications: </a:t>
            </a:r>
            <a:r>
              <a:rPr lang="en-US" dirty="0">
                <a:solidFill>
                  <a:srgbClr val="0005FF"/>
                </a:solidFill>
              </a:rPr>
              <a:t>We expanded this model to test its universality at other planetary boundaries (e.g., Jupiter – 1 MeV electrons) </a:t>
            </a:r>
            <a:r>
              <a:rPr lang="en-US" dirty="0">
                <a:solidFill>
                  <a:srgbClr val="000000"/>
                </a:solidFill>
              </a:rPr>
              <a:t>and fundamental astrophysical shocks. </a:t>
            </a:r>
            <a:r>
              <a:rPr lang="en-US" dirty="0">
                <a:solidFill>
                  <a:srgbClr val="FF0000"/>
                </a:solidFill>
              </a:rPr>
              <a:t>This model predicts ~10-100 TeV particles in in supernova shocks (e.g., SN 1006) consistent with cosmic ray observations</a:t>
            </a:r>
            <a:r>
              <a:rPr lang="en-US" dirty="0">
                <a:solidFill>
                  <a:srgbClr val="000000"/>
                </a:solidFill>
              </a:rPr>
              <a:t>. (</a:t>
            </a:r>
            <a:r>
              <a:rPr lang="en-US" b="1" dirty="0">
                <a:solidFill>
                  <a:srgbClr val="000000"/>
                </a:solidFill>
              </a:rPr>
              <a:t>Raptis et al., 2026</a:t>
            </a:r>
            <a:r>
              <a:rPr lang="en-US" dirty="0">
                <a:solidFill>
                  <a:srgbClr val="000000"/>
                </a:solidFill>
              </a:rPr>
              <a:t>)</a:t>
            </a:r>
          </a:p>
          <a:p>
            <a:pPr marL="342900" indent="-342900" algn="just">
              <a:buFont typeface="Wingdings" pitchFamily="2" charset="2"/>
              <a:buChar char="v"/>
            </a:pPr>
            <a:endParaRPr lang="en-US" dirty="0">
              <a:solidFill>
                <a:srgbClr val="000000"/>
              </a:solidFill>
            </a:endParaRPr>
          </a:p>
          <a:p>
            <a:pPr algn="just"/>
            <a:r>
              <a:rPr lang="en-US" u="sng" dirty="0">
                <a:solidFill>
                  <a:srgbClr val="000000"/>
                </a:solidFill>
              </a:rPr>
              <a:t>Future steps:</a:t>
            </a:r>
          </a:p>
          <a:p>
            <a:pPr marL="285750" indent="-285750" algn="just">
              <a:buFont typeface="Arial" panose="020B0604020202020204" pitchFamily="34" charset="0"/>
              <a:buChar char="•"/>
            </a:pPr>
            <a:r>
              <a:rPr lang="en-US" b="1" dirty="0">
                <a:solidFill>
                  <a:srgbClr val="000000"/>
                </a:solidFill>
              </a:rPr>
              <a:t>Formulate a physical first-principle model</a:t>
            </a:r>
            <a:r>
              <a:rPr lang="en-US" dirty="0">
                <a:solidFill>
                  <a:srgbClr val="000000"/>
                </a:solidFill>
              </a:rPr>
              <a:t>: We know foreshock transients form, but we are not sure about the details, so extrapolation</a:t>
            </a:r>
            <a:r>
              <a:rPr lang="el-GR" dirty="0">
                <a:solidFill>
                  <a:srgbClr val="000000"/>
                </a:solidFill>
              </a:rPr>
              <a:t> </a:t>
            </a:r>
            <a:r>
              <a:rPr lang="en-US" dirty="0">
                <a:solidFill>
                  <a:srgbClr val="000000"/>
                </a:solidFill>
              </a:rPr>
              <a:t>to other systems is speculative and needs to be grounded.</a:t>
            </a:r>
          </a:p>
          <a:p>
            <a:pPr marL="285750" indent="-285750" algn="just">
              <a:buFont typeface="Arial" panose="020B0604020202020204" pitchFamily="34" charset="0"/>
              <a:buChar char="•"/>
            </a:pPr>
            <a:r>
              <a:rPr lang="en-US" b="1" dirty="0">
                <a:solidFill>
                  <a:srgbClr val="000000"/>
                </a:solidFill>
              </a:rPr>
              <a:t>Energy transfer &amp; wave particle interaction </a:t>
            </a:r>
            <a:r>
              <a:rPr lang="en-US" dirty="0">
                <a:solidFill>
                  <a:srgbClr val="000000"/>
                </a:solidFill>
              </a:rPr>
              <a:t>is still unclear. We need to look at electron scales for formulating the connection from thermal to suprathermal energies and to uncover the processes of pre-seeding</a:t>
            </a:r>
          </a:p>
          <a:p>
            <a:pPr marL="742950" lvl="1" indent="-285750" algn="just">
              <a:buFont typeface="Wingdings" pitchFamily="2" charset="2"/>
              <a:buChar char="Ø"/>
            </a:pPr>
            <a:endParaRPr lang="en-US" dirty="0">
              <a:solidFill>
                <a:srgbClr val="000000"/>
              </a:solidFill>
            </a:endParaRPr>
          </a:p>
        </p:txBody>
      </p:sp>
    </p:spTree>
    <p:extLst>
      <p:ext uri="{BB962C8B-B14F-4D97-AF65-F5344CB8AC3E}">
        <p14:creationId xmlns:p14="http://schemas.microsoft.com/office/powerpoint/2010/main" val="2522924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2EB30-CF2E-9282-C39C-395222BA02E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6E41D5B-DF2E-1483-C9B8-CADFC73F1D5B}"/>
              </a:ext>
            </a:extLst>
          </p:cNvPr>
          <p:cNvSpPr>
            <a:spLocks noGrp="1"/>
          </p:cNvSpPr>
          <p:nvPr>
            <p:ph idx="1"/>
          </p:nvPr>
        </p:nvSpPr>
        <p:spPr>
          <a:xfrm>
            <a:off x="420914" y="-1"/>
            <a:ext cx="11196286" cy="6858001"/>
          </a:xfrm>
        </p:spPr>
        <p:txBody>
          <a:bodyPr anchor="ctr">
            <a:normAutofit/>
          </a:bodyPr>
          <a:lstStyle/>
          <a:p>
            <a:pPr marL="0" indent="0" algn="ctr">
              <a:buNone/>
            </a:pPr>
            <a:r>
              <a:rPr lang="en-US" sz="3600" dirty="0"/>
              <a:t>Appendix</a:t>
            </a:r>
          </a:p>
        </p:txBody>
      </p:sp>
    </p:spTree>
    <p:extLst>
      <p:ext uri="{BB962C8B-B14F-4D97-AF65-F5344CB8AC3E}">
        <p14:creationId xmlns:p14="http://schemas.microsoft.com/office/powerpoint/2010/main" val="1971792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70D36-C44E-CFCC-2889-61F75132D1C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0B5E4D2-9C4C-C170-61DA-750D5C4F8385}"/>
              </a:ext>
            </a:extLst>
          </p:cNvPr>
          <p:cNvSpPr>
            <a:spLocks noGrp="1"/>
          </p:cNvSpPr>
          <p:nvPr>
            <p:ph type="title"/>
          </p:nvPr>
        </p:nvSpPr>
        <p:spPr>
          <a:xfrm>
            <a:off x="575400" y="46165"/>
            <a:ext cx="11041200" cy="516190"/>
          </a:xfrm>
        </p:spPr>
        <p:txBody>
          <a:bodyPr>
            <a:normAutofit/>
          </a:bodyPr>
          <a:lstStyle/>
          <a:p>
            <a:pPr algn="ctr"/>
            <a:r>
              <a:rPr lang="sv-SE" dirty="0" err="1"/>
              <a:t>Reinforced</a:t>
            </a:r>
            <a:r>
              <a:rPr lang="sv-SE" dirty="0"/>
              <a:t> </a:t>
            </a:r>
            <a:r>
              <a:rPr lang="sv-SE" dirty="0" err="1"/>
              <a:t>Shock</a:t>
            </a:r>
            <a:r>
              <a:rPr lang="sv-SE" dirty="0"/>
              <a:t> Acceleration </a:t>
            </a:r>
            <a:r>
              <a:rPr lang="sv-SE" dirty="0" err="1"/>
              <a:t>of</a:t>
            </a:r>
            <a:r>
              <a:rPr lang="sv-SE" dirty="0"/>
              <a:t> </a:t>
            </a:r>
            <a:r>
              <a:rPr lang="sv-SE" dirty="0" err="1"/>
              <a:t>Electrons</a:t>
            </a:r>
            <a:endParaRPr lang="sv-SE" dirty="0"/>
          </a:p>
        </p:txBody>
      </p:sp>
      <p:sp>
        <p:nvSpPr>
          <p:cNvPr id="25" name="TextBox 24">
            <a:extLst>
              <a:ext uri="{FF2B5EF4-FFF2-40B4-BE49-F238E27FC236}">
                <a16:creationId xmlns:a16="http://schemas.microsoft.com/office/drawing/2014/main" id="{AE0A7550-293D-3EDC-3BE6-CDA177E16044}"/>
              </a:ext>
            </a:extLst>
          </p:cNvPr>
          <p:cNvSpPr txBox="1"/>
          <p:nvPr/>
        </p:nvSpPr>
        <p:spPr>
          <a:xfrm>
            <a:off x="7699111" y="5235740"/>
            <a:ext cx="4406487" cy="1200329"/>
          </a:xfrm>
          <a:custGeom>
            <a:avLst/>
            <a:gdLst>
              <a:gd name="connsiteX0" fmla="*/ 0 w 4290093"/>
              <a:gd name="connsiteY0" fmla="*/ 0 h 1200329"/>
              <a:gd name="connsiteX1" fmla="*/ 622063 w 4290093"/>
              <a:gd name="connsiteY1" fmla="*/ 0 h 1200329"/>
              <a:gd name="connsiteX2" fmla="*/ 1201226 w 4290093"/>
              <a:gd name="connsiteY2" fmla="*/ 0 h 1200329"/>
              <a:gd name="connsiteX3" fmla="*/ 1694587 w 4290093"/>
              <a:gd name="connsiteY3" fmla="*/ 0 h 1200329"/>
              <a:gd name="connsiteX4" fmla="*/ 2273749 w 4290093"/>
              <a:gd name="connsiteY4" fmla="*/ 0 h 1200329"/>
              <a:gd name="connsiteX5" fmla="*/ 2810011 w 4290093"/>
              <a:gd name="connsiteY5" fmla="*/ 0 h 1200329"/>
              <a:gd name="connsiteX6" fmla="*/ 3432074 w 4290093"/>
              <a:gd name="connsiteY6" fmla="*/ 0 h 1200329"/>
              <a:gd name="connsiteX7" fmla="*/ 4290093 w 4290093"/>
              <a:gd name="connsiteY7" fmla="*/ 0 h 1200329"/>
              <a:gd name="connsiteX8" fmla="*/ 4290093 w 4290093"/>
              <a:gd name="connsiteY8" fmla="*/ 400110 h 1200329"/>
              <a:gd name="connsiteX9" fmla="*/ 4290093 w 4290093"/>
              <a:gd name="connsiteY9" fmla="*/ 824226 h 1200329"/>
              <a:gd name="connsiteX10" fmla="*/ 4290093 w 4290093"/>
              <a:gd name="connsiteY10" fmla="*/ 1200329 h 1200329"/>
              <a:gd name="connsiteX11" fmla="*/ 3839633 w 4290093"/>
              <a:gd name="connsiteY11" fmla="*/ 1200329 h 1200329"/>
              <a:gd name="connsiteX12" fmla="*/ 3260471 w 4290093"/>
              <a:gd name="connsiteY12" fmla="*/ 1200329 h 1200329"/>
              <a:gd name="connsiteX13" fmla="*/ 2681308 w 4290093"/>
              <a:gd name="connsiteY13" fmla="*/ 1200329 h 1200329"/>
              <a:gd name="connsiteX14" fmla="*/ 2187947 w 4290093"/>
              <a:gd name="connsiteY14" fmla="*/ 1200329 h 1200329"/>
              <a:gd name="connsiteX15" fmla="*/ 1694587 w 4290093"/>
              <a:gd name="connsiteY15" fmla="*/ 1200329 h 1200329"/>
              <a:gd name="connsiteX16" fmla="*/ 1287028 w 4290093"/>
              <a:gd name="connsiteY16" fmla="*/ 1200329 h 1200329"/>
              <a:gd name="connsiteX17" fmla="*/ 664964 w 4290093"/>
              <a:gd name="connsiteY17" fmla="*/ 1200329 h 1200329"/>
              <a:gd name="connsiteX18" fmla="*/ 0 w 4290093"/>
              <a:gd name="connsiteY18" fmla="*/ 1200329 h 1200329"/>
              <a:gd name="connsiteX19" fmla="*/ 0 w 4290093"/>
              <a:gd name="connsiteY19" fmla="*/ 776213 h 1200329"/>
              <a:gd name="connsiteX20" fmla="*/ 0 w 4290093"/>
              <a:gd name="connsiteY20" fmla="*/ 388106 h 1200329"/>
              <a:gd name="connsiteX21" fmla="*/ 0 w 4290093"/>
              <a:gd name="connsiteY21"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90093" h="1200329" extrusionOk="0">
                <a:moveTo>
                  <a:pt x="0" y="0"/>
                </a:moveTo>
                <a:cubicBezTo>
                  <a:pt x="286208" y="-67871"/>
                  <a:pt x="443739" y="30885"/>
                  <a:pt x="622063" y="0"/>
                </a:cubicBezTo>
                <a:cubicBezTo>
                  <a:pt x="800387" y="-30885"/>
                  <a:pt x="1054417" y="35371"/>
                  <a:pt x="1201226" y="0"/>
                </a:cubicBezTo>
                <a:cubicBezTo>
                  <a:pt x="1348035" y="-35371"/>
                  <a:pt x="1502868" y="15832"/>
                  <a:pt x="1694587" y="0"/>
                </a:cubicBezTo>
                <a:cubicBezTo>
                  <a:pt x="1886306" y="-15832"/>
                  <a:pt x="2114593" y="57553"/>
                  <a:pt x="2273749" y="0"/>
                </a:cubicBezTo>
                <a:cubicBezTo>
                  <a:pt x="2432905" y="-57553"/>
                  <a:pt x="2675616" y="38643"/>
                  <a:pt x="2810011" y="0"/>
                </a:cubicBezTo>
                <a:cubicBezTo>
                  <a:pt x="2944406" y="-38643"/>
                  <a:pt x="3243334" y="8782"/>
                  <a:pt x="3432074" y="0"/>
                </a:cubicBezTo>
                <a:cubicBezTo>
                  <a:pt x="3620814" y="-8782"/>
                  <a:pt x="3935576" y="28569"/>
                  <a:pt x="4290093" y="0"/>
                </a:cubicBezTo>
                <a:cubicBezTo>
                  <a:pt x="4295473" y="96118"/>
                  <a:pt x="4255440" y="297006"/>
                  <a:pt x="4290093" y="400110"/>
                </a:cubicBezTo>
                <a:cubicBezTo>
                  <a:pt x="4324746" y="503214"/>
                  <a:pt x="4249104" y="632584"/>
                  <a:pt x="4290093" y="824226"/>
                </a:cubicBezTo>
                <a:cubicBezTo>
                  <a:pt x="4331082" y="1015868"/>
                  <a:pt x="4260661" y="1059577"/>
                  <a:pt x="4290093" y="1200329"/>
                </a:cubicBezTo>
                <a:cubicBezTo>
                  <a:pt x="4131994" y="1200886"/>
                  <a:pt x="3976166" y="1167440"/>
                  <a:pt x="3839633" y="1200329"/>
                </a:cubicBezTo>
                <a:cubicBezTo>
                  <a:pt x="3703100" y="1233218"/>
                  <a:pt x="3529294" y="1166568"/>
                  <a:pt x="3260471" y="1200329"/>
                </a:cubicBezTo>
                <a:cubicBezTo>
                  <a:pt x="2991648" y="1234090"/>
                  <a:pt x="2926862" y="1130903"/>
                  <a:pt x="2681308" y="1200329"/>
                </a:cubicBezTo>
                <a:cubicBezTo>
                  <a:pt x="2435754" y="1269755"/>
                  <a:pt x="2374543" y="1164059"/>
                  <a:pt x="2187947" y="1200329"/>
                </a:cubicBezTo>
                <a:cubicBezTo>
                  <a:pt x="2001351" y="1236599"/>
                  <a:pt x="1807639" y="1199512"/>
                  <a:pt x="1694587" y="1200329"/>
                </a:cubicBezTo>
                <a:cubicBezTo>
                  <a:pt x="1581535" y="1201146"/>
                  <a:pt x="1451118" y="1171395"/>
                  <a:pt x="1287028" y="1200329"/>
                </a:cubicBezTo>
                <a:cubicBezTo>
                  <a:pt x="1122938" y="1229263"/>
                  <a:pt x="951372" y="1151276"/>
                  <a:pt x="664964" y="1200329"/>
                </a:cubicBezTo>
                <a:cubicBezTo>
                  <a:pt x="378556" y="1249382"/>
                  <a:pt x="329043" y="1168553"/>
                  <a:pt x="0" y="1200329"/>
                </a:cubicBezTo>
                <a:cubicBezTo>
                  <a:pt x="-41580" y="1007391"/>
                  <a:pt x="16440" y="888514"/>
                  <a:pt x="0" y="776213"/>
                </a:cubicBezTo>
                <a:cubicBezTo>
                  <a:pt x="-16440" y="663912"/>
                  <a:pt x="6037" y="522159"/>
                  <a:pt x="0" y="388106"/>
                </a:cubicBezTo>
                <a:cubicBezTo>
                  <a:pt x="-6037" y="254053"/>
                  <a:pt x="7570" y="155031"/>
                  <a:pt x="0" y="0"/>
                </a:cubicBezTo>
                <a:close/>
              </a:path>
            </a:pathLst>
          </a:custGeom>
          <a:noFill/>
          <a:ln w="19050">
            <a:solidFill>
              <a:srgbClr val="FF0000"/>
            </a:solidFill>
          </a:ln>
        </p:spPr>
        <p:txBody>
          <a:bodyPr wrap="square">
            <a:spAutoFit/>
          </a:bodyPr>
          <a:lstStyle/>
          <a:p>
            <a:pPr algn="ctr"/>
            <a:r>
              <a:rPr lang="en-US" b="1" u="sng" dirty="0">
                <a:solidFill>
                  <a:srgbClr val="000000"/>
                </a:solidFill>
              </a:rPr>
              <a:t>Key-point</a:t>
            </a:r>
            <a:r>
              <a:rPr lang="en-US" b="1" dirty="0">
                <a:solidFill>
                  <a:srgbClr val="000000"/>
                </a:solidFill>
              </a:rPr>
              <a:t>: </a:t>
            </a:r>
          </a:p>
          <a:p>
            <a:pPr algn="ctr"/>
            <a:r>
              <a:rPr lang="en-US" dirty="0">
                <a:solidFill>
                  <a:srgbClr val="00B050"/>
                </a:solidFill>
              </a:rPr>
              <a:t>Seed</a:t>
            </a:r>
            <a:r>
              <a:rPr lang="en-US" dirty="0">
                <a:solidFill>
                  <a:srgbClr val="0000FF"/>
                </a:solidFill>
              </a:rPr>
              <a:t> </a:t>
            </a:r>
            <a:r>
              <a:rPr lang="en-US" dirty="0">
                <a:solidFill>
                  <a:srgbClr val="000000"/>
                </a:solidFill>
              </a:rPr>
              <a:t>+</a:t>
            </a:r>
            <a:r>
              <a:rPr lang="en-US" dirty="0">
                <a:solidFill>
                  <a:srgbClr val="0000FF"/>
                </a:solidFill>
              </a:rPr>
              <a:t> </a:t>
            </a:r>
            <a:r>
              <a:rPr lang="en-US" dirty="0">
                <a:solidFill>
                  <a:srgbClr val="FF0000"/>
                </a:solidFill>
              </a:rPr>
              <a:t>Foreshock’s Shock</a:t>
            </a:r>
            <a:r>
              <a:rPr lang="en-US" dirty="0">
                <a:solidFill>
                  <a:srgbClr val="0000FF"/>
                </a:solidFill>
              </a:rPr>
              <a:t> </a:t>
            </a:r>
            <a:r>
              <a:rPr lang="en-US" dirty="0">
                <a:solidFill>
                  <a:srgbClr val="000000"/>
                </a:solidFill>
              </a:rPr>
              <a:t>+</a:t>
            </a:r>
            <a:r>
              <a:rPr lang="en-US" dirty="0">
                <a:solidFill>
                  <a:srgbClr val="0000FF"/>
                </a:solidFill>
              </a:rPr>
              <a:t> Waves </a:t>
            </a:r>
            <a:r>
              <a:rPr lang="en-US" dirty="0">
                <a:solidFill>
                  <a:srgbClr val="000000"/>
                </a:solidFill>
              </a:rPr>
              <a:t>+ </a:t>
            </a:r>
            <a:r>
              <a:rPr lang="en-US" dirty="0">
                <a:solidFill>
                  <a:srgbClr val="7030A0"/>
                </a:solidFill>
              </a:rPr>
              <a:t>Efficiency factors </a:t>
            </a:r>
            <a:r>
              <a:rPr lang="en-US" dirty="0">
                <a:solidFill>
                  <a:srgbClr val="000000"/>
                </a:solidFill>
              </a:rPr>
              <a:t>= ~</a:t>
            </a:r>
            <a:r>
              <a:rPr lang="en-US" b="1" dirty="0">
                <a:solidFill>
                  <a:srgbClr val="000000"/>
                </a:solidFill>
              </a:rPr>
              <a:t>100s KeV electrons </a:t>
            </a:r>
            <a:r>
              <a:rPr lang="en-US" b="1" u="sng" dirty="0">
                <a:solidFill>
                  <a:srgbClr val="000000"/>
                </a:solidFill>
              </a:rPr>
              <a:t>before</a:t>
            </a:r>
            <a:r>
              <a:rPr lang="en-US" dirty="0">
                <a:solidFill>
                  <a:srgbClr val="000000"/>
                </a:solidFill>
              </a:rPr>
              <a:t> reaching the bow shock.</a:t>
            </a:r>
          </a:p>
        </p:txBody>
      </p:sp>
      <p:sp>
        <p:nvSpPr>
          <p:cNvPr id="7" name="Rectangle 6">
            <a:extLst>
              <a:ext uri="{FF2B5EF4-FFF2-40B4-BE49-F238E27FC236}">
                <a16:creationId xmlns:a16="http://schemas.microsoft.com/office/drawing/2014/main" id="{F14B60C8-1FAB-7EB5-B8CC-22CEC0A8F941}"/>
              </a:ext>
            </a:extLst>
          </p:cNvPr>
          <p:cNvSpPr/>
          <p:nvPr/>
        </p:nvSpPr>
        <p:spPr>
          <a:xfrm>
            <a:off x="257225" y="2127482"/>
            <a:ext cx="1785677" cy="2646584"/>
          </a:xfrm>
          <a:prstGeom prst="rect">
            <a:avLst/>
          </a:prstGeom>
          <a:noFill/>
          <a:ln>
            <a:solidFill>
              <a:schemeClr val="tx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B050"/>
                </a:solidFill>
              </a:rPr>
              <a:t>Seed &amp; DC from </a:t>
            </a:r>
          </a:p>
          <a:p>
            <a:pPr algn="ctr"/>
            <a:r>
              <a:rPr lang="en-US" dirty="0">
                <a:solidFill>
                  <a:srgbClr val="00B050"/>
                </a:solidFill>
              </a:rPr>
              <a:t>fast solar wind</a:t>
            </a:r>
          </a:p>
          <a:p>
            <a:pPr algn="ctr"/>
            <a:r>
              <a:rPr lang="en-US" dirty="0">
                <a:solidFill>
                  <a:srgbClr val="000000"/>
                </a:solidFill>
              </a:rPr>
              <a:t>(~</a:t>
            </a:r>
            <a:r>
              <a:rPr lang="en-US" b="1" dirty="0">
                <a:solidFill>
                  <a:srgbClr val="000000"/>
                </a:solidFill>
              </a:rPr>
              <a:t>1keV</a:t>
            </a:r>
            <a:r>
              <a:rPr lang="en-US" dirty="0">
                <a:solidFill>
                  <a:srgbClr val="000000"/>
                </a:solidFill>
              </a:rPr>
              <a:t>)</a:t>
            </a:r>
          </a:p>
        </p:txBody>
      </p:sp>
      <p:cxnSp>
        <p:nvCxnSpPr>
          <p:cNvPr id="20" name="Straight Arrow Connector 19">
            <a:extLst>
              <a:ext uri="{FF2B5EF4-FFF2-40B4-BE49-F238E27FC236}">
                <a16:creationId xmlns:a16="http://schemas.microsoft.com/office/drawing/2014/main" id="{96C76560-0F9A-1CF7-E958-9AFDF659E636}"/>
              </a:ext>
            </a:extLst>
          </p:cNvPr>
          <p:cNvCxnSpPr>
            <a:cxnSpLocks/>
          </p:cNvCxnSpPr>
          <p:nvPr/>
        </p:nvCxnSpPr>
        <p:spPr>
          <a:xfrm>
            <a:off x="7644681" y="3450774"/>
            <a:ext cx="768627"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A6499EA-21F8-BDD7-8B5D-663C0BD9E71D}"/>
              </a:ext>
            </a:extLst>
          </p:cNvPr>
          <p:cNvSpPr txBox="1"/>
          <p:nvPr/>
        </p:nvSpPr>
        <p:spPr>
          <a:xfrm>
            <a:off x="557593" y="1509666"/>
            <a:ext cx="1184940" cy="646331"/>
          </a:xfrm>
          <a:prstGeom prst="rect">
            <a:avLst/>
          </a:prstGeom>
          <a:noFill/>
        </p:spPr>
        <p:txBody>
          <a:bodyPr wrap="none" rtlCol="0">
            <a:spAutoFit/>
          </a:bodyPr>
          <a:lstStyle/>
          <a:p>
            <a:pPr algn="ctr"/>
            <a:endParaRPr lang="en-US" dirty="0">
              <a:solidFill>
                <a:srgbClr val="000000"/>
              </a:solidFill>
            </a:endParaRPr>
          </a:p>
          <a:p>
            <a:pPr algn="ctr"/>
            <a:r>
              <a:rPr lang="en-US" dirty="0">
                <a:solidFill>
                  <a:srgbClr val="000000"/>
                </a:solidFill>
              </a:rPr>
              <a:t>“Seeding”</a:t>
            </a:r>
          </a:p>
        </p:txBody>
      </p:sp>
      <p:grpSp>
        <p:nvGrpSpPr>
          <p:cNvPr id="36" name="Group 35">
            <a:extLst>
              <a:ext uri="{FF2B5EF4-FFF2-40B4-BE49-F238E27FC236}">
                <a16:creationId xmlns:a16="http://schemas.microsoft.com/office/drawing/2014/main" id="{B23CF996-C986-BF14-49CB-5C94BA404102}"/>
              </a:ext>
            </a:extLst>
          </p:cNvPr>
          <p:cNvGrpSpPr/>
          <p:nvPr/>
        </p:nvGrpSpPr>
        <p:grpSpPr>
          <a:xfrm>
            <a:off x="8494485" y="2100748"/>
            <a:ext cx="3440290" cy="2733400"/>
            <a:chOff x="8554961" y="2902417"/>
            <a:chExt cx="3440290" cy="2733400"/>
          </a:xfrm>
        </p:grpSpPr>
        <p:pic>
          <p:nvPicPr>
            <p:cNvPr id="34" name="Picture 33">
              <a:extLst>
                <a:ext uri="{FF2B5EF4-FFF2-40B4-BE49-F238E27FC236}">
                  <a16:creationId xmlns:a16="http://schemas.microsoft.com/office/drawing/2014/main" id="{50EF2998-813C-515E-6DCC-5D1358349887}"/>
                </a:ext>
              </a:extLst>
            </p:cNvPr>
            <p:cNvPicPr>
              <a:picLocks noChangeAspect="1"/>
            </p:cNvPicPr>
            <p:nvPr/>
          </p:nvPicPr>
          <p:blipFill rotWithShape="1">
            <a:blip r:embed="rId3"/>
            <a:srcRect t="2737"/>
            <a:stretch/>
          </p:blipFill>
          <p:spPr>
            <a:xfrm>
              <a:off x="8818792" y="2902417"/>
              <a:ext cx="3176459" cy="2733400"/>
            </a:xfrm>
            <a:prstGeom prst="rect">
              <a:avLst/>
            </a:prstGeom>
          </p:spPr>
        </p:pic>
        <p:sp>
          <p:nvSpPr>
            <p:cNvPr id="35" name="TextBox 34">
              <a:extLst>
                <a:ext uri="{FF2B5EF4-FFF2-40B4-BE49-F238E27FC236}">
                  <a16:creationId xmlns:a16="http://schemas.microsoft.com/office/drawing/2014/main" id="{BADF8380-2D8F-EB56-B304-8A499B6EFA7F}"/>
                </a:ext>
              </a:extLst>
            </p:cNvPr>
            <p:cNvSpPr txBox="1"/>
            <p:nvPr/>
          </p:nvSpPr>
          <p:spPr>
            <a:xfrm rot="16200000">
              <a:off x="8084320" y="3992230"/>
              <a:ext cx="1249060" cy="307777"/>
            </a:xfrm>
            <a:prstGeom prst="rect">
              <a:avLst/>
            </a:prstGeom>
            <a:noFill/>
          </p:spPr>
          <p:txBody>
            <a:bodyPr wrap="none" rtlCol="0">
              <a:spAutoFit/>
            </a:bodyPr>
            <a:lstStyle/>
            <a:p>
              <a:r>
                <a:rPr lang="en-US" sz="1400" dirty="0">
                  <a:solidFill>
                    <a:srgbClr val="000000"/>
                  </a:solidFill>
                </a:rPr>
                <a:t>Max flux ratio</a:t>
              </a:r>
            </a:p>
          </p:txBody>
        </p:sp>
      </p:grpSp>
      <p:grpSp>
        <p:nvGrpSpPr>
          <p:cNvPr id="39" name="Group 38">
            <a:extLst>
              <a:ext uri="{FF2B5EF4-FFF2-40B4-BE49-F238E27FC236}">
                <a16:creationId xmlns:a16="http://schemas.microsoft.com/office/drawing/2014/main" id="{22FC7A5C-F0E8-E566-AA62-37E221A94887}"/>
              </a:ext>
            </a:extLst>
          </p:cNvPr>
          <p:cNvGrpSpPr/>
          <p:nvPr/>
        </p:nvGrpSpPr>
        <p:grpSpPr>
          <a:xfrm>
            <a:off x="2724539" y="547521"/>
            <a:ext cx="4920142" cy="5914871"/>
            <a:chOff x="2724539" y="547521"/>
            <a:chExt cx="4920142" cy="5914871"/>
          </a:xfrm>
        </p:grpSpPr>
        <p:sp>
          <p:nvSpPr>
            <p:cNvPr id="11" name="Rectangle 10">
              <a:extLst>
                <a:ext uri="{FF2B5EF4-FFF2-40B4-BE49-F238E27FC236}">
                  <a16:creationId xmlns:a16="http://schemas.microsoft.com/office/drawing/2014/main" id="{405EE0B8-C2C3-65C2-79E2-23737CDEFB9C}"/>
                </a:ext>
              </a:extLst>
            </p:cNvPr>
            <p:cNvSpPr/>
            <p:nvPr/>
          </p:nvSpPr>
          <p:spPr>
            <a:xfrm>
              <a:off x="2884879" y="3791609"/>
              <a:ext cx="4563455" cy="2475478"/>
            </a:xfrm>
            <a:prstGeom prst="rect">
              <a:avLst/>
            </a:prstGeom>
            <a:noFill/>
            <a:ln w="1905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87CCD45C-6AB4-8F86-E6FE-A88A121A6432}"/>
                </a:ext>
              </a:extLst>
            </p:cNvPr>
            <p:cNvGrpSpPr/>
            <p:nvPr/>
          </p:nvGrpSpPr>
          <p:grpSpPr>
            <a:xfrm>
              <a:off x="2724539" y="547521"/>
              <a:ext cx="4920142" cy="5914871"/>
              <a:chOff x="2724539" y="547521"/>
              <a:chExt cx="4920142" cy="5914871"/>
            </a:xfrm>
          </p:grpSpPr>
          <p:sp>
            <p:nvSpPr>
              <p:cNvPr id="8" name="Rectangle 7">
                <a:extLst>
                  <a:ext uri="{FF2B5EF4-FFF2-40B4-BE49-F238E27FC236}">
                    <a16:creationId xmlns:a16="http://schemas.microsoft.com/office/drawing/2014/main" id="{0517DC5D-7B71-EB0D-53CA-5E1209E3998F}"/>
                  </a:ext>
                </a:extLst>
              </p:cNvPr>
              <p:cNvSpPr/>
              <p:nvPr/>
            </p:nvSpPr>
            <p:spPr>
              <a:xfrm>
                <a:off x="3190045" y="1281749"/>
                <a:ext cx="1592249" cy="1823880"/>
              </a:xfrm>
              <a:prstGeom prst="rect">
                <a:avLst/>
              </a:prstGeom>
              <a:noFill/>
              <a:ln>
                <a:solidFill>
                  <a:schemeClr val="tx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a:p>
                <a:pPr algn="ctr"/>
                <a:r>
                  <a:rPr lang="en-US" dirty="0">
                    <a:solidFill>
                      <a:srgbClr val="FF0000"/>
                    </a:solidFill>
                  </a:rPr>
                  <a:t>Shock Acceleration</a:t>
                </a:r>
              </a:p>
              <a:p>
                <a:pPr algn="ctr"/>
                <a:endParaRPr lang="en-US" dirty="0">
                  <a:solidFill>
                    <a:srgbClr val="000000"/>
                  </a:solidFill>
                </a:endParaRPr>
              </a:p>
            </p:txBody>
          </p:sp>
          <p:sp>
            <p:nvSpPr>
              <p:cNvPr id="9" name="Rectangle 8">
                <a:extLst>
                  <a:ext uri="{FF2B5EF4-FFF2-40B4-BE49-F238E27FC236}">
                    <a16:creationId xmlns:a16="http://schemas.microsoft.com/office/drawing/2014/main" id="{30102C42-4A48-D9E2-0D9C-B1A59B5BF3B5}"/>
                  </a:ext>
                </a:extLst>
              </p:cNvPr>
              <p:cNvSpPr/>
              <p:nvPr/>
            </p:nvSpPr>
            <p:spPr>
              <a:xfrm>
                <a:off x="5550921" y="1281749"/>
                <a:ext cx="1750282" cy="1823880"/>
              </a:xfrm>
              <a:prstGeom prst="rect">
                <a:avLst/>
              </a:prstGeom>
              <a:noFill/>
              <a:ln>
                <a:solidFill>
                  <a:schemeClr val="tx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00FF"/>
                    </a:solidFill>
                  </a:rPr>
                  <a:t>Wave particle interactions</a:t>
                </a:r>
              </a:p>
            </p:txBody>
          </p:sp>
          <p:sp>
            <p:nvSpPr>
              <p:cNvPr id="27" name="TextBox 26">
                <a:extLst>
                  <a:ext uri="{FF2B5EF4-FFF2-40B4-BE49-F238E27FC236}">
                    <a16:creationId xmlns:a16="http://schemas.microsoft.com/office/drawing/2014/main" id="{271CEEB5-795A-B506-4EEC-8AA18351F464}"/>
                  </a:ext>
                </a:extLst>
              </p:cNvPr>
              <p:cNvSpPr txBox="1"/>
              <p:nvPr/>
            </p:nvSpPr>
            <p:spPr>
              <a:xfrm>
                <a:off x="2964831" y="4290684"/>
                <a:ext cx="4483502" cy="1754326"/>
              </a:xfrm>
              <a:prstGeom prst="rect">
                <a:avLst/>
              </a:prstGeom>
              <a:noFill/>
            </p:spPr>
            <p:txBody>
              <a:bodyPr wrap="square">
                <a:spAutoFit/>
              </a:bodyPr>
              <a:lstStyle/>
              <a:p>
                <a:r>
                  <a:rPr lang="en-US" dirty="0">
                    <a:solidFill>
                      <a:srgbClr val="000000"/>
                    </a:solidFill>
                  </a:rPr>
                  <a:t>- Whistler waves (Shock Transition)</a:t>
                </a:r>
              </a:p>
              <a:p>
                <a:r>
                  <a:rPr lang="en-US" dirty="0">
                    <a:solidFill>
                      <a:srgbClr val="000000"/>
                    </a:solidFill>
                  </a:rPr>
                  <a:t>- Wavefield of HFA’s core (</a:t>
                </a:r>
                <a:r>
                  <a:rPr lang="el-GR" dirty="0">
                    <a:solidFill>
                      <a:srgbClr val="000000"/>
                    </a:solidFill>
                  </a:rPr>
                  <a:t>ΔB</a:t>
                </a:r>
                <a:r>
                  <a:rPr lang="en-US" dirty="0">
                    <a:solidFill>
                      <a:srgbClr val="000000"/>
                    </a:solidFill>
                  </a:rPr>
                  <a:t>&gt;&gt;B) </a:t>
                </a:r>
              </a:p>
              <a:p>
                <a:r>
                  <a:rPr lang="en-US" dirty="0">
                    <a:solidFill>
                      <a:srgbClr val="000000"/>
                    </a:solidFill>
                  </a:rPr>
                  <a:t>- ”Magnetic bottle” between HFA’s edges and bow shock (i.e., Fermi acceleration)</a:t>
                </a:r>
              </a:p>
              <a:p>
                <a:r>
                  <a:rPr lang="en-US" dirty="0">
                    <a:solidFill>
                      <a:srgbClr val="000000"/>
                    </a:solidFill>
                  </a:rPr>
                  <a:t>- Betatron (elec. temperature anisotropy)</a:t>
                </a:r>
              </a:p>
              <a:p>
                <a:endParaRPr lang="en-US" dirty="0">
                  <a:solidFill>
                    <a:srgbClr val="000000"/>
                  </a:solidFill>
                </a:endParaRPr>
              </a:p>
            </p:txBody>
          </p:sp>
          <p:sp>
            <p:nvSpPr>
              <p:cNvPr id="5" name="Rectangle 4">
                <a:extLst>
                  <a:ext uri="{FF2B5EF4-FFF2-40B4-BE49-F238E27FC236}">
                    <a16:creationId xmlns:a16="http://schemas.microsoft.com/office/drawing/2014/main" id="{A7B38B7B-9675-FF8E-4994-D5FBE19E1511}"/>
                  </a:ext>
                </a:extLst>
              </p:cNvPr>
              <p:cNvSpPr/>
              <p:nvPr/>
            </p:nvSpPr>
            <p:spPr>
              <a:xfrm>
                <a:off x="2884879" y="967545"/>
                <a:ext cx="4563455" cy="2376905"/>
              </a:xfrm>
              <a:prstGeom prst="rect">
                <a:avLst/>
              </a:prstGeom>
              <a:noFill/>
              <a:ln w="1905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359809A-600A-0733-5594-09635A2E9877}"/>
                  </a:ext>
                </a:extLst>
              </p:cNvPr>
              <p:cNvSpPr txBox="1"/>
              <p:nvPr/>
            </p:nvSpPr>
            <p:spPr>
              <a:xfrm>
                <a:off x="4214210" y="547521"/>
                <a:ext cx="1928798" cy="369332"/>
              </a:xfrm>
              <a:prstGeom prst="rect">
                <a:avLst/>
              </a:prstGeom>
              <a:noFill/>
            </p:spPr>
            <p:txBody>
              <a:bodyPr wrap="none" rtlCol="0">
                <a:spAutoFit/>
              </a:bodyPr>
              <a:lstStyle/>
              <a:p>
                <a:r>
                  <a:rPr lang="en-US" dirty="0">
                    <a:solidFill>
                      <a:srgbClr val="000000"/>
                    </a:solidFill>
                  </a:rPr>
                  <a:t>RSA of Electrons</a:t>
                </a:r>
              </a:p>
            </p:txBody>
          </p:sp>
          <p:sp>
            <p:nvSpPr>
              <p:cNvPr id="15" name="TextBox 14">
                <a:extLst>
                  <a:ext uri="{FF2B5EF4-FFF2-40B4-BE49-F238E27FC236}">
                    <a16:creationId xmlns:a16="http://schemas.microsoft.com/office/drawing/2014/main" id="{3214601A-68EF-287C-8CB0-DCA09054D543}"/>
                  </a:ext>
                </a:extLst>
              </p:cNvPr>
              <p:cNvSpPr txBox="1"/>
              <p:nvPr/>
            </p:nvSpPr>
            <p:spPr>
              <a:xfrm>
                <a:off x="2768485" y="3465425"/>
                <a:ext cx="4876196" cy="369332"/>
              </a:xfrm>
              <a:prstGeom prst="rect">
                <a:avLst/>
              </a:prstGeom>
              <a:noFill/>
            </p:spPr>
            <p:txBody>
              <a:bodyPr wrap="square">
                <a:spAutoFit/>
              </a:bodyPr>
              <a:lstStyle/>
              <a:p>
                <a:pPr algn="ctr"/>
                <a:r>
                  <a:rPr lang="en-US" dirty="0">
                    <a:solidFill>
                      <a:srgbClr val="7030A0"/>
                    </a:solidFill>
                  </a:rPr>
                  <a:t>Efficient through PA scattering &amp; confinement:</a:t>
                </a:r>
              </a:p>
            </p:txBody>
          </p:sp>
          <p:sp>
            <p:nvSpPr>
              <p:cNvPr id="37" name="Rectangle 36">
                <a:extLst>
                  <a:ext uri="{FF2B5EF4-FFF2-40B4-BE49-F238E27FC236}">
                    <a16:creationId xmlns:a16="http://schemas.microsoft.com/office/drawing/2014/main" id="{C0A3B8E5-F6E4-9ED2-F47E-C06296A69E35}"/>
                  </a:ext>
                </a:extLst>
              </p:cNvPr>
              <p:cNvSpPr/>
              <p:nvPr/>
            </p:nvSpPr>
            <p:spPr>
              <a:xfrm>
                <a:off x="2724539" y="852251"/>
                <a:ext cx="4876196" cy="5610141"/>
              </a:xfrm>
              <a:prstGeom prst="rect">
                <a:avLst/>
              </a:prstGeom>
              <a:no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41" name="Straight Arrow Connector 40">
            <a:extLst>
              <a:ext uri="{FF2B5EF4-FFF2-40B4-BE49-F238E27FC236}">
                <a16:creationId xmlns:a16="http://schemas.microsoft.com/office/drawing/2014/main" id="{63F214E4-2D8A-8D6B-181B-85791ABB4100}"/>
              </a:ext>
            </a:extLst>
          </p:cNvPr>
          <p:cNvCxnSpPr>
            <a:cxnSpLocks/>
          </p:cNvCxnSpPr>
          <p:nvPr/>
        </p:nvCxnSpPr>
        <p:spPr>
          <a:xfrm>
            <a:off x="2042902" y="3450774"/>
            <a:ext cx="547898"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3DE692A8-92AC-BE9A-D5C9-CF0AD0CBE872}"/>
                  </a:ext>
                </a:extLst>
              </p:cNvPr>
              <p:cNvSpPr txBox="1"/>
              <p:nvPr/>
            </p:nvSpPr>
            <p:spPr>
              <a:xfrm>
                <a:off x="9307121" y="1303735"/>
                <a:ext cx="2362201" cy="797013"/>
              </a:xfrm>
              <a:prstGeom prst="rect">
                <a:avLst/>
              </a:prstGeom>
              <a:noFill/>
            </p:spPr>
            <p:txBody>
              <a:bodyPr wrap="square" rtlCol="0">
                <a:spAutoFit/>
              </a:bodyPr>
              <a:lstStyle/>
              <a:p>
                <a:r>
                  <a:rPr lang="en-US" dirty="0">
                    <a:solidFill>
                      <a:srgbClr val="000000"/>
                    </a:solidFill>
                  </a:rPr>
                  <a:t>Ratio = </a:t>
                </a:r>
                <a14:m>
                  <m:oMath xmlns:m="http://schemas.openxmlformats.org/officeDocument/2006/math">
                    <m:f>
                      <m:fPr>
                        <m:ctrlPr>
                          <a:rPr lang="en-US" i="1">
                            <a:solidFill>
                              <a:srgbClr val="000000"/>
                            </a:solidFill>
                            <a:latin typeface="Cambria Math" panose="02040503050406030204" pitchFamily="18" charset="0"/>
                          </a:rPr>
                        </m:ctrlPr>
                      </m:fPr>
                      <m:num>
                        <m:sSub>
                          <m:sSubPr>
                            <m:ctrlPr>
                              <a:rPr lang="en-US" i="0">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−5</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 </m:t>
                            </m:r>
                            <m:r>
                              <m:rPr>
                                <m:sty m:val="p"/>
                              </m:rPr>
                              <a:rPr lang="en-US" i="0">
                                <a:solidFill>
                                  <a:srgbClr val="000000"/>
                                </a:solidFill>
                                <a:latin typeface="Cambria Math" panose="02040503050406030204" pitchFamily="18" charset="0"/>
                              </a:rPr>
                              <m:t>KeV</m:t>
                            </m:r>
                          </m:sub>
                        </m:sSub>
                      </m:num>
                      <m:den>
                        <m:sSub>
                          <m:sSubPr>
                            <m:ctrlPr>
                              <a:rPr lang="en-US" b="0" i="1" smtClean="0">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sSub>
                                  <m:sSubPr>
                                    <m:ctrlPr>
                                      <a:rPr lang="en-US" i="0">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−5</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 </m:t>
                                    </m:r>
                                    <m:r>
                                      <m:rPr>
                                        <m:sty m:val="p"/>
                                      </m:rPr>
                                      <a:rPr lang="en-US" i="0">
                                        <a:solidFill>
                                          <a:srgbClr val="000000"/>
                                        </a:solidFill>
                                        <a:latin typeface="Cambria Math" panose="02040503050406030204" pitchFamily="18" charset="0"/>
                                      </a:rPr>
                                      <m:t>KeV</m:t>
                                    </m:r>
                                  </m:sub>
                                </m:sSub>
                              </m:e>
                            </m:d>
                          </m:e>
                          <m:sub>
                            <m:r>
                              <m:rPr>
                                <m:sty m:val="p"/>
                              </m:rPr>
                              <a:rPr lang="en-US" b="0" i="0" smtClean="0">
                                <a:solidFill>
                                  <a:srgbClr val="000000"/>
                                </a:solidFill>
                                <a:latin typeface="Cambria Math" panose="02040503050406030204" pitchFamily="18" charset="0"/>
                              </a:rPr>
                              <m:t>BG</m:t>
                            </m:r>
                          </m:sub>
                        </m:sSub>
                      </m:den>
                    </m:f>
                  </m:oMath>
                </a14:m>
                <a:endParaRPr lang="en-US" b="0" dirty="0">
                  <a:solidFill>
                    <a:srgbClr val="000000"/>
                  </a:solidFill>
                </a:endParaRPr>
              </a:p>
              <a:p>
                <a:endParaRPr lang="en-US" dirty="0">
                  <a:solidFill>
                    <a:srgbClr val="000000"/>
                  </a:solidFill>
                </a:endParaRPr>
              </a:p>
            </p:txBody>
          </p:sp>
        </mc:Choice>
        <mc:Fallback xmlns="">
          <p:sp>
            <p:nvSpPr>
              <p:cNvPr id="43" name="TextBox 42">
                <a:extLst>
                  <a:ext uri="{FF2B5EF4-FFF2-40B4-BE49-F238E27FC236}">
                    <a16:creationId xmlns:a16="http://schemas.microsoft.com/office/drawing/2014/main" id="{4C2EFA36-DB1C-A1EF-D465-F096614CFC85}"/>
                  </a:ext>
                </a:extLst>
              </p:cNvPr>
              <p:cNvSpPr txBox="1">
                <a:spLocks noRot="1" noChangeAspect="1" noMove="1" noResize="1" noEditPoints="1" noAdjustHandles="1" noChangeArrowheads="1" noChangeShapeType="1" noTextEdit="1"/>
              </p:cNvSpPr>
              <p:nvPr/>
            </p:nvSpPr>
            <p:spPr>
              <a:xfrm>
                <a:off x="9307121" y="1303735"/>
                <a:ext cx="2362201" cy="797013"/>
              </a:xfrm>
              <a:prstGeom prst="rect">
                <a:avLst/>
              </a:prstGeom>
              <a:blipFill>
                <a:blip r:embed="rId4"/>
                <a:stretch>
                  <a:fillRect l="-2139"/>
                </a:stretch>
              </a:blipFill>
            </p:spPr>
            <p:txBody>
              <a:bodyPr/>
              <a:lstStyle/>
              <a:p>
                <a:r>
                  <a:rPr lang="en-US">
                    <a:noFill/>
                  </a:rPr>
                  <a:t> </a:t>
                </a:r>
              </a:p>
            </p:txBody>
          </p:sp>
        </mc:Fallback>
      </mc:AlternateContent>
      <p:sp>
        <p:nvSpPr>
          <p:cNvPr id="45" name="TextBox 44">
            <a:extLst>
              <a:ext uri="{FF2B5EF4-FFF2-40B4-BE49-F238E27FC236}">
                <a16:creationId xmlns:a16="http://schemas.microsoft.com/office/drawing/2014/main" id="{6BA94F4F-3E48-5077-3A9C-477E87ADD8AD}"/>
              </a:ext>
            </a:extLst>
          </p:cNvPr>
          <p:cNvSpPr txBox="1"/>
          <p:nvPr/>
        </p:nvSpPr>
        <p:spPr>
          <a:xfrm>
            <a:off x="4981791" y="2009023"/>
            <a:ext cx="337257" cy="369332"/>
          </a:xfrm>
          <a:prstGeom prst="rect">
            <a:avLst/>
          </a:prstGeom>
          <a:noFill/>
        </p:spPr>
        <p:txBody>
          <a:bodyPr wrap="square">
            <a:spAutoFit/>
          </a:bodyPr>
          <a:lstStyle/>
          <a:p>
            <a:r>
              <a:rPr lang="en-US" dirty="0">
                <a:solidFill>
                  <a:srgbClr val="000000"/>
                </a:solidFill>
              </a:rPr>
              <a:t>+</a:t>
            </a:r>
            <a:endParaRPr lang="en-US" dirty="0"/>
          </a:p>
        </p:txBody>
      </p:sp>
      <p:sp>
        <p:nvSpPr>
          <p:cNvPr id="10" name="TextBox 9">
            <a:extLst>
              <a:ext uri="{FF2B5EF4-FFF2-40B4-BE49-F238E27FC236}">
                <a16:creationId xmlns:a16="http://schemas.microsoft.com/office/drawing/2014/main" id="{BE4BA73C-CB3A-93A8-2246-1C595922657C}"/>
              </a:ext>
            </a:extLst>
          </p:cNvPr>
          <p:cNvSpPr txBox="1"/>
          <p:nvPr/>
        </p:nvSpPr>
        <p:spPr>
          <a:xfrm>
            <a:off x="23551" y="5147356"/>
            <a:ext cx="2567249" cy="1384995"/>
          </a:xfrm>
          <a:prstGeom prst="rect">
            <a:avLst/>
          </a:prstGeom>
          <a:noFill/>
        </p:spPr>
        <p:txBody>
          <a:bodyPr wrap="square" rtlCol="0">
            <a:spAutoFit/>
          </a:bodyPr>
          <a:lstStyle/>
          <a:p>
            <a:pPr algn="ctr"/>
            <a:r>
              <a:rPr lang="en-US" sz="1400" b="1" u="sng" dirty="0">
                <a:solidFill>
                  <a:srgbClr val="000000"/>
                </a:solidFill>
              </a:rPr>
              <a:t>Note</a:t>
            </a:r>
            <a:r>
              <a:rPr lang="en-US" sz="1400" dirty="0">
                <a:solidFill>
                  <a:srgbClr val="000000"/>
                </a:solidFill>
              </a:rPr>
              <a:t>: Framework is  consistent with all other studies (e.g., Wilson+2016, Liu+2019, Shi+2025)</a:t>
            </a:r>
          </a:p>
          <a:p>
            <a:pPr algn="ctr"/>
            <a:endParaRPr lang="en-US" sz="1400" dirty="0">
              <a:solidFill>
                <a:srgbClr val="000000"/>
              </a:solidFill>
            </a:endParaRPr>
          </a:p>
          <a:p>
            <a:pPr algn="ctr"/>
            <a:endParaRPr lang="en-US" sz="1400" dirty="0">
              <a:solidFill>
                <a:srgbClr val="000000"/>
              </a:solidFill>
            </a:endParaRPr>
          </a:p>
        </p:txBody>
      </p:sp>
      <p:sp>
        <p:nvSpPr>
          <p:cNvPr id="2" name="TextBox 1">
            <a:extLst>
              <a:ext uri="{FF2B5EF4-FFF2-40B4-BE49-F238E27FC236}">
                <a16:creationId xmlns:a16="http://schemas.microsoft.com/office/drawing/2014/main" id="{A5FDD8DE-6394-7688-AC64-71C07743E845}"/>
              </a:ext>
            </a:extLst>
          </p:cNvPr>
          <p:cNvSpPr txBox="1"/>
          <p:nvPr/>
        </p:nvSpPr>
        <p:spPr>
          <a:xfrm>
            <a:off x="0" y="6408949"/>
            <a:ext cx="1664238" cy="230832"/>
          </a:xfrm>
          <a:prstGeom prst="rect">
            <a:avLst/>
          </a:prstGeom>
          <a:noFill/>
        </p:spPr>
        <p:txBody>
          <a:bodyPr wrap="none" rtlCol="0">
            <a:spAutoFit/>
          </a:bodyPr>
          <a:lstStyle/>
          <a:p>
            <a:r>
              <a:rPr lang="en-US" sz="900" dirty="0">
                <a:solidFill>
                  <a:srgbClr val="000000"/>
                </a:solidFill>
              </a:rPr>
              <a:t>Raptis et al.2025 | </a:t>
            </a:r>
            <a:r>
              <a:rPr lang="en-US" sz="900" dirty="0" err="1">
                <a:solidFill>
                  <a:srgbClr val="000000"/>
                </a:solidFill>
              </a:rPr>
              <a:t>NatComm</a:t>
            </a:r>
            <a:endParaRPr lang="en-US" sz="900" dirty="0">
              <a:solidFill>
                <a:srgbClr val="000000"/>
              </a:solidFill>
            </a:endParaRPr>
          </a:p>
        </p:txBody>
      </p:sp>
    </p:spTree>
    <p:extLst>
      <p:ext uri="{BB962C8B-B14F-4D97-AF65-F5344CB8AC3E}">
        <p14:creationId xmlns:p14="http://schemas.microsoft.com/office/powerpoint/2010/main" val="32325093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E9214-3DAF-E49D-1855-80BF211E0F2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F4F98EE-4D10-2B97-3BC4-10B792359439}"/>
              </a:ext>
            </a:extLst>
          </p:cNvPr>
          <p:cNvSpPr>
            <a:spLocks noGrp="1"/>
          </p:cNvSpPr>
          <p:nvPr>
            <p:ph type="title"/>
          </p:nvPr>
        </p:nvSpPr>
        <p:spPr/>
        <p:txBody>
          <a:bodyPr/>
          <a:lstStyle/>
          <a:p>
            <a:pPr algn="ctr"/>
            <a:r>
              <a:rPr lang="en-US" dirty="0"/>
              <a:t>Quasi-parallel and Quasi-perpendicular shocks</a:t>
            </a:r>
          </a:p>
        </p:txBody>
      </p:sp>
      <p:pic>
        <p:nvPicPr>
          <p:cNvPr id="4" name="Picture 3">
            <a:extLst>
              <a:ext uri="{FF2B5EF4-FFF2-40B4-BE49-F238E27FC236}">
                <a16:creationId xmlns:a16="http://schemas.microsoft.com/office/drawing/2014/main" id="{8D23FEFF-E19C-F5D7-3132-BEE009FEF85D}"/>
              </a:ext>
            </a:extLst>
          </p:cNvPr>
          <p:cNvPicPr>
            <a:picLocks noChangeAspect="1"/>
          </p:cNvPicPr>
          <p:nvPr/>
        </p:nvPicPr>
        <p:blipFill>
          <a:blip r:embed="rId2"/>
          <a:stretch>
            <a:fillRect/>
          </a:stretch>
        </p:blipFill>
        <p:spPr>
          <a:xfrm>
            <a:off x="6673232" y="789088"/>
            <a:ext cx="5325006" cy="5815584"/>
          </a:xfrm>
          <a:prstGeom prst="rect">
            <a:avLst/>
          </a:prstGeom>
        </p:spPr>
      </p:pic>
      <p:pic>
        <p:nvPicPr>
          <p:cNvPr id="5" name="Picture 4">
            <a:extLst>
              <a:ext uri="{FF2B5EF4-FFF2-40B4-BE49-F238E27FC236}">
                <a16:creationId xmlns:a16="http://schemas.microsoft.com/office/drawing/2014/main" id="{BF0C8573-79BE-C1EF-E011-3E39EBAACA1F}"/>
              </a:ext>
            </a:extLst>
          </p:cNvPr>
          <p:cNvPicPr>
            <a:picLocks noChangeAspect="1"/>
          </p:cNvPicPr>
          <p:nvPr/>
        </p:nvPicPr>
        <p:blipFill>
          <a:blip r:embed="rId3"/>
          <a:stretch>
            <a:fillRect/>
          </a:stretch>
        </p:blipFill>
        <p:spPr>
          <a:xfrm>
            <a:off x="320634" y="694088"/>
            <a:ext cx="5325006" cy="5815584"/>
          </a:xfrm>
          <a:prstGeom prst="rect">
            <a:avLst/>
          </a:prstGeom>
        </p:spPr>
      </p:pic>
      <p:sp>
        <p:nvSpPr>
          <p:cNvPr id="7" name="TextBox 6">
            <a:extLst>
              <a:ext uri="{FF2B5EF4-FFF2-40B4-BE49-F238E27FC236}">
                <a16:creationId xmlns:a16="http://schemas.microsoft.com/office/drawing/2014/main" id="{4ACCDCEF-AA60-0AF8-921D-D6BBE43DD160}"/>
              </a:ext>
            </a:extLst>
          </p:cNvPr>
          <p:cNvSpPr txBox="1"/>
          <p:nvPr/>
        </p:nvSpPr>
        <p:spPr>
          <a:xfrm>
            <a:off x="8683772" y="604421"/>
            <a:ext cx="718458" cy="369332"/>
          </a:xfrm>
          <a:prstGeom prst="rect">
            <a:avLst/>
          </a:prstGeom>
          <a:noFill/>
        </p:spPr>
        <p:txBody>
          <a:bodyPr wrap="square">
            <a:spAutoFit/>
          </a:bodyPr>
          <a:lstStyle/>
          <a:p>
            <a:r>
              <a:rPr lang="en-US" b="1" dirty="0" err="1">
                <a:solidFill>
                  <a:srgbClr val="0005FF"/>
                </a:solidFill>
              </a:rPr>
              <a:t>Qpar</a:t>
            </a:r>
            <a:endParaRPr lang="en-US" b="1" dirty="0">
              <a:solidFill>
                <a:srgbClr val="0005FF"/>
              </a:solidFill>
            </a:endParaRPr>
          </a:p>
        </p:txBody>
      </p:sp>
      <p:sp>
        <p:nvSpPr>
          <p:cNvPr id="8" name="TextBox 7">
            <a:extLst>
              <a:ext uri="{FF2B5EF4-FFF2-40B4-BE49-F238E27FC236}">
                <a16:creationId xmlns:a16="http://schemas.microsoft.com/office/drawing/2014/main" id="{49911643-F0D9-CF42-6311-67C992575457}"/>
              </a:ext>
            </a:extLst>
          </p:cNvPr>
          <p:cNvSpPr txBox="1"/>
          <p:nvPr/>
        </p:nvSpPr>
        <p:spPr>
          <a:xfrm>
            <a:off x="2323916" y="604422"/>
            <a:ext cx="1184314" cy="369332"/>
          </a:xfrm>
          <a:prstGeom prst="rect">
            <a:avLst/>
          </a:prstGeom>
          <a:noFill/>
        </p:spPr>
        <p:txBody>
          <a:bodyPr wrap="square">
            <a:spAutoFit/>
          </a:bodyPr>
          <a:lstStyle/>
          <a:p>
            <a:r>
              <a:rPr lang="en-US" b="1" dirty="0" err="1">
                <a:solidFill>
                  <a:srgbClr val="FF3B3B"/>
                </a:solidFill>
              </a:rPr>
              <a:t>Qperp</a:t>
            </a:r>
            <a:endParaRPr lang="en-US" b="1" dirty="0">
              <a:solidFill>
                <a:srgbClr val="FF3B3B"/>
              </a:solidFill>
            </a:endParaRPr>
          </a:p>
        </p:txBody>
      </p:sp>
      <p:sp>
        <p:nvSpPr>
          <p:cNvPr id="2" name="TextBox 1">
            <a:extLst>
              <a:ext uri="{FF2B5EF4-FFF2-40B4-BE49-F238E27FC236}">
                <a16:creationId xmlns:a16="http://schemas.microsoft.com/office/drawing/2014/main" id="{29A0170D-D821-8C28-D39A-90E45B978F9D}"/>
              </a:ext>
            </a:extLst>
          </p:cNvPr>
          <p:cNvSpPr txBox="1"/>
          <p:nvPr/>
        </p:nvSpPr>
        <p:spPr>
          <a:xfrm>
            <a:off x="158496" y="6388608"/>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5018735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Community Reminder: </a:t>
            </a:r>
            <a:r>
              <a:rPr lang="en-US" dirty="0" err="1"/>
              <a:t>Qpar</a:t>
            </a:r>
            <a:r>
              <a:rPr lang="en-US" dirty="0"/>
              <a:t> – Qperp Shocks</a:t>
            </a:r>
          </a:p>
        </p:txBody>
      </p:sp>
      <p:pic>
        <p:nvPicPr>
          <p:cNvPr id="2" name="Picture 1">
            <a:extLst>
              <a:ext uri="{FF2B5EF4-FFF2-40B4-BE49-F238E27FC236}">
                <a16:creationId xmlns:a16="http://schemas.microsoft.com/office/drawing/2014/main" id="{3A19825B-92C2-486D-DB10-426278D511D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07265" y="912400"/>
            <a:ext cx="7284735" cy="5407163"/>
          </a:xfrm>
          <a:prstGeom prst="rect">
            <a:avLst/>
          </a:prstGeom>
        </p:spPr>
      </p:pic>
      <p:sp>
        <p:nvSpPr>
          <p:cNvPr id="5" name="TextBox 4">
            <a:extLst>
              <a:ext uri="{FF2B5EF4-FFF2-40B4-BE49-F238E27FC236}">
                <a16:creationId xmlns:a16="http://schemas.microsoft.com/office/drawing/2014/main" id="{9E9DE8C8-5692-AA37-4961-77854BFEEC20}"/>
              </a:ext>
            </a:extLst>
          </p:cNvPr>
          <p:cNvSpPr txBox="1"/>
          <p:nvPr/>
        </p:nvSpPr>
        <p:spPr>
          <a:xfrm>
            <a:off x="390138" y="2255245"/>
            <a:ext cx="3904402" cy="1815882"/>
          </a:xfrm>
          <a:prstGeom prst="rect">
            <a:avLst/>
          </a:prstGeom>
          <a:noFill/>
        </p:spPr>
        <p:txBody>
          <a:bodyPr wrap="none" rtlCol="0">
            <a:spAutoFit/>
          </a:bodyPr>
          <a:lstStyle/>
          <a:p>
            <a:pPr algn="ctr"/>
            <a:r>
              <a:rPr lang="en-US" sz="1600" u="sng" dirty="0" err="1">
                <a:solidFill>
                  <a:srgbClr val="000000"/>
                </a:solidFill>
              </a:rPr>
              <a:t>Qpar</a:t>
            </a:r>
            <a:r>
              <a:rPr lang="en-US" sz="1600" u="sng" dirty="0">
                <a:solidFill>
                  <a:srgbClr val="000000"/>
                </a:solidFill>
              </a:rPr>
              <a:t> shocks and downstream plasma:</a:t>
            </a:r>
          </a:p>
          <a:p>
            <a:endParaRPr lang="en-US" sz="1600" u="sng" dirty="0">
              <a:solidFill>
                <a:srgbClr val="000000"/>
              </a:solidFill>
            </a:endParaRPr>
          </a:p>
          <a:p>
            <a:pPr marL="342900" indent="-342900">
              <a:buFont typeface="+mj-lt"/>
              <a:buAutoNum type="arabicParenR"/>
            </a:pPr>
            <a:endParaRPr lang="en-US" sz="1600" u="sng" dirty="0">
              <a:solidFill>
                <a:srgbClr val="000000"/>
              </a:solidFill>
            </a:endParaRPr>
          </a:p>
          <a:p>
            <a:pPr marL="342900" indent="-342900">
              <a:buFont typeface="+mj-lt"/>
              <a:buAutoNum type="arabicParenR"/>
            </a:pPr>
            <a:r>
              <a:rPr lang="en-US" sz="1600" dirty="0">
                <a:solidFill>
                  <a:srgbClr val="000000"/>
                </a:solidFill>
              </a:rPr>
              <a:t>Presence of foreshock </a:t>
            </a:r>
          </a:p>
          <a:p>
            <a:pPr marL="342900" indent="-342900">
              <a:buFont typeface="+mj-lt"/>
              <a:buAutoNum type="arabicParenR"/>
            </a:pPr>
            <a:r>
              <a:rPr lang="en-US" sz="1600" dirty="0">
                <a:solidFill>
                  <a:srgbClr val="000000"/>
                </a:solidFill>
              </a:rPr>
              <a:t>Magnetic field fluctuations</a:t>
            </a:r>
            <a:r>
              <a:rPr lang="en-US" sz="1600" b="0" i="0" u="none" strike="noStrike" dirty="0">
                <a:solidFill>
                  <a:srgbClr val="00B050"/>
                </a:solidFill>
                <a:effectLst/>
                <a:latin typeface="KaTeX_Main"/>
              </a:rPr>
              <a:t> ↑</a:t>
            </a:r>
            <a:endParaRPr lang="en-US" sz="1600" dirty="0">
              <a:solidFill>
                <a:srgbClr val="000000"/>
              </a:solidFill>
            </a:endParaRPr>
          </a:p>
          <a:p>
            <a:pPr marL="342900" indent="-342900">
              <a:buFont typeface="+mj-lt"/>
              <a:buAutoNum type="arabicParenR"/>
            </a:pPr>
            <a:r>
              <a:rPr lang="en-US" sz="1600" dirty="0">
                <a:solidFill>
                  <a:srgbClr val="000000"/>
                </a:solidFill>
              </a:rPr>
              <a:t>High energy ions</a:t>
            </a:r>
            <a:r>
              <a:rPr lang="en-US" sz="1600" b="0" i="0" u="none" strike="noStrike" dirty="0">
                <a:solidFill>
                  <a:srgbClr val="00B050"/>
                </a:solidFill>
                <a:effectLst/>
                <a:latin typeface="KaTeX_Main"/>
              </a:rPr>
              <a:t> ↑</a:t>
            </a:r>
            <a:endParaRPr lang="en-US" sz="1600" dirty="0">
              <a:solidFill>
                <a:srgbClr val="000000"/>
              </a:solidFill>
            </a:endParaRPr>
          </a:p>
          <a:p>
            <a:pPr marL="342900" indent="-342900">
              <a:buFont typeface="+mj-lt"/>
              <a:buAutoNum type="arabicParenR"/>
            </a:pPr>
            <a:r>
              <a:rPr lang="en-US" sz="1600" dirty="0">
                <a:solidFill>
                  <a:srgbClr val="000000"/>
                </a:solidFill>
              </a:rPr>
              <a:t>Temperature anisotropy</a:t>
            </a:r>
            <a:r>
              <a:rPr lang="en-US" sz="1600" b="0" i="0" u="none" strike="noStrike" dirty="0">
                <a:solidFill>
                  <a:srgbClr val="C00000"/>
                </a:solidFill>
                <a:effectLst/>
                <a:latin typeface="KaTeX_Main"/>
              </a:rPr>
              <a:t> ↓</a:t>
            </a:r>
            <a:endParaRPr lang="en-US" sz="1600" dirty="0">
              <a:solidFill>
                <a:srgbClr val="000000"/>
              </a:solidFill>
            </a:endParaRPr>
          </a:p>
        </p:txBody>
      </p:sp>
      <p:sp>
        <p:nvSpPr>
          <p:cNvPr id="20" name="TextBox 19">
            <a:extLst>
              <a:ext uri="{FF2B5EF4-FFF2-40B4-BE49-F238E27FC236}">
                <a16:creationId xmlns:a16="http://schemas.microsoft.com/office/drawing/2014/main" id="{5A557357-6227-37AE-AACF-36D9473262C8}"/>
              </a:ext>
            </a:extLst>
          </p:cNvPr>
          <p:cNvSpPr txBox="1"/>
          <p:nvPr/>
        </p:nvSpPr>
        <p:spPr>
          <a:xfrm>
            <a:off x="5892975" y="5110348"/>
            <a:ext cx="466794" cy="369332"/>
          </a:xfrm>
          <a:prstGeom prst="rect">
            <a:avLst/>
          </a:prstGeom>
          <a:noFill/>
        </p:spPr>
        <p:txBody>
          <a:bodyPr wrap="none" rtlCol="0">
            <a:spAutoFit/>
          </a:bodyPr>
          <a:lstStyle/>
          <a:p>
            <a:r>
              <a:rPr lang="en-US" dirty="0">
                <a:solidFill>
                  <a:schemeClr val="tx1">
                    <a:lumMod val="50000"/>
                  </a:schemeClr>
                </a:solidFill>
              </a:rPr>
              <a:t>(1)</a:t>
            </a:r>
          </a:p>
        </p:txBody>
      </p:sp>
      <p:sp>
        <p:nvSpPr>
          <p:cNvPr id="22" name="TextBox 21">
            <a:extLst>
              <a:ext uri="{FF2B5EF4-FFF2-40B4-BE49-F238E27FC236}">
                <a16:creationId xmlns:a16="http://schemas.microsoft.com/office/drawing/2014/main" id="{B73CF6FF-5569-BB56-0190-69FD6BD20075}"/>
              </a:ext>
            </a:extLst>
          </p:cNvPr>
          <p:cNvSpPr txBox="1"/>
          <p:nvPr/>
        </p:nvSpPr>
        <p:spPr>
          <a:xfrm>
            <a:off x="7812273" y="5110348"/>
            <a:ext cx="6161566" cy="369332"/>
          </a:xfrm>
          <a:prstGeom prst="rect">
            <a:avLst/>
          </a:prstGeom>
          <a:noFill/>
        </p:spPr>
        <p:txBody>
          <a:bodyPr wrap="square">
            <a:spAutoFit/>
          </a:bodyPr>
          <a:lstStyle/>
          <a:p>
            <a:r>
              <a:rPr lang="en-US" dirty="0">
                <a:solidFill>
                  <a:schemeClr val="tx1">
                    <a:lumMod val="50000"/>
                  </a:schemeClr>
                </a:solidFill>
              </a:rPr>
              <a:t>(3)</a:t>
            </a:r>
          </a:p>
        </p:txBody>
      </p:sp>
      <p:sp>
        <p:nvSpPr>
          <p:cNvPr id="23" name="TextBox 22">
            <a:extLst>
              <a:ext uri="{FF2B5EF4-FFF2-40B4-BE49-F238E27FC236}">
                <a16:creationId xmlns:a16="http://schemas.microsoft.com/office/drawing/2014/main" id="{AB5ECFA1-99E5-EE39-F822-146DAAFA8605}"/>
              </a:ext>
            </a:extLst>
          </p:cNvPr>
          <p:cNvSpPr txBox="1"/>
          <p:nvPr/>
        </p:nvSpPr>
        <p:spPr>
          <a:xfrm>
            <a:off x="6096000" y="4357207"/>
            <a:ext cx="800559" cy="369332"/>
          </a:xfrm>
          <a:prstGeom prst="rect">
            <a:avLst/>
          </a:prstGeom>
          <a:noFill/>
        </p:spPr>
        <p:txBody>
          <a:bodyPr wrap="square">
            <a:spAutoFit/>
          </a:bodyPr>
          <a:lstStyle/>
          <a:p>
            <a:r>
              <a:rPr lang="en-US" dirty="0">
                <a:solidFill>
                  <a:srgbClr val="000000"/>
                </a:solidFill>
              </a:rPr>
              <a:t>(4)</a:t>
            </a:r>
          </a:p>
        </p:txBody>
      </p:sp>
      <p:sp>
        <p:nvSpPr>
          <p:cNvPr id="24" name="TextBox 23">
            <a:extLst>
              <a:ext uri="{FF2B5EF4-FFF2-40B4-BE49-F238E27FC236}">
                <a16:creationId xmlns:a16="http://schemas.microsoft.com/office/drawing/2014/main" id="{45CEA611-8300-46DA-A9EF-68FC6D883526}"/>
              </a:ext>
            </a:extLst>
          </p:cNvPr>
          <p:cNvSpPr txBox="1"/>
          <p:nvPr/>
        </p:nvSpPr>
        <p:spPr>
          <a:xfrm>
            <a:off x="6663070" y="3527582"/>
            <a:ext cx="6161566" cy="369332"/>
          </a:xfrm>
          <a:prstGeom prst="rect">
            <a:avLst/>
          </a:prstGeom>
          <a:noFill/>
        </p:spPr>
        <p:txBody>
          <a:bodyPr wrap="square">
            <a:spAutoFit/>
          </a:bodyPr>
          <a:lstStyle/>
          <a:p>
            <a:r>
              <a:rPr lang="en-US" dirty="0">
                <a:solidFill>
                  <a:srgbClr val="000000"/>
                </a:solidFill>
              </a:rPr>
              <a:t>(2)</a:t>
            </a:r>
          </a:p>
        </p:txBody>
      </p:sp>
      <p:pic>
        <p:nvPicPr>
          <p:cNvPr id="1026" name="Picture 2" descr="Check Mark Vector Art, Icons, and Graphics for Free Download">
            <a:extLst>
              <a:ext uri="{FF2B5EF4-FFF2-40B4-BE49-F238E27FC236}">
                <a16:creationId xmlns:a16="http://schemas.microsoft.com/office/drawing/2014/main" id="{B6D08707-9119-5B03-E79F-AD471A8ADC47}"/>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860867" y="3061858"/>
            <a:ext cx="207563" cy="2075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F6942EF-CC52-896E-7F33-46E0E74EFB7E}"/>
              </a:ext>
            </a:extLst>
          </p:cNvPr>
          <p:cNvSpPr/>
          <p:nvPr/>
        </p:nvSpPr>
        <p:spPr>
          <a:xfrm>
            <a:off x="5673064" y="1269736"/>
            <a:ext cx="1550077" cy="3902556"/>
          </a:xfrm>
          <a:prstGeom prst="rect">
            <a:avLst/>
          </a:prstGeom>
          <a:solidFill>
            <a:srgbClr val="FF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E2C293BD-FCAA-F5A6-1ED8-BB8406E5CFAF}"/>
              </a:ext>
            </a:extLst>
          </p:cNvPr>
          <p:cNvSpPr/>
          <p:nvPr/>
        </p:nvSpPr>
        <p:spPr>
          <a:xfrm>
            <a:off x="10226040" y="1269736"/>
            <a:ext cx="1318260" cy="3902557"/>
          </a:xfrm>
          <a:prstGeom prst="rect">
            <a:avLst/>
          </a:prstGeom>
          <a:solidFill>
            <a:srgbClr val="FF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0124818-41C1-164C-6FC8-2E62CBB9D242}"/>
              </a:ext>
            </a:extLst>
          </p:cNvPr>
          <p:cNvSpPr txBox="1"/>
          <p:nvPr/>
        </p:nvSpPr>
        <p:spPr>
          <a:xfrm>
            <a:off x="5741722" y="2877192"/>
            <a:ext cx="1019831" cy="323165"/>
          </a:xfrm>
          <a:prstGeom prst="rect">
            <a:avLst/>
          </a:prstGeom>
          <a:noFill/>
        </p:spPr>
        <p:txBody>
          <a:bodyPr wrap="none" rtlCol="0">
            <a:spAutoFit/>
          </a:bodyPr>
          <a:lstStyle/>
          <a:p>
            <a:r>
              <a:rPr lang="en-US" sz="1500" dirty="0">
                <a:solidFill>
                  <a:schemeClr val="bg1"/>
                </a:solidFill>
              </a:rPr>
              <a:t>Upstream</a:t>
            </a:r>
          </a:p>
        </p:txBody>
      </p:sp>
      <p:sp>
        <p:nvSpPr>
          <p:cNvPr id="9" name="TextBox 8">
            <a:extLst>
              <a:ext uri="{FF2B5EF4-FFF2-40B4-BE49-F238E27FC236}">
                <a16:creationId xmlns:a16="http://schemas.microsoft.com/office/drawing/2014/main" id="{A7D3082D-7191-2AEC-83C7-48F31957286F}"/>
              </a:ext>
            </a:extLst>
          </p:cNvPr>
          <p:cNvSpPr txBox="1"/>
          <p:nvPr/>
        </p:nvSpPr>
        <p:spPr>
          <a:xfrm>
            <a:off x="10321827" y="2877192"/>
            <a:ext cx="1019831" cy="323165"/>
          </a:xfrm>
          <a:prstGeom prst="rect">
            <a:avLst/>
          </a:prstGeom>
          <a:noFill/>
        </p:spPr>
        <p:txBody>
          <a:bodyPr wrap="none" rtlCol="0">
            <a:spAutoFit/>
          </a:bodyPr>
          <a:lstStyle/>
          <a:p>
            <a:r>
              <a:rPr lang="en-US" sz="1500" dirty="0">
                <a:solidFill>
                  <a:schemeClr val="bg1"/>
                </a:solidFill>
              </a:rPr>
              <a:t>Upstream</a:t>
            </a:r>
          </a:p>
        </p:txBody>
      </p:sp>
      <p:sp>
        <p:nvSpPr>
          <p:cNvPr id="10" name="Rectangle 9">
            <a:extLst>
              <a:ext uri="{FF2B5EF4-FFF2-40B4-BE49-F238E27FC236}">
                <a16:creationId xmlns:a16="http://schemas.microsoft.com/office/drawing/2014/main" id="{947DAC9C-C61B-2153-E085-8FEF52F3CC0F}"/>
              </a:ext>
            </a:extLst>
          </p:cNvPr>
          <p:cNvSpPr/>
          <p:nvPr/>
        </p:nvSpPr>
        <p:spPr>
          <a:xfrm>
            <a:off x="8769370" y="1269735"/>
            <a:ext cx="1456670" cy="3902557"/>
          </a:xfrm>
          <a:prstGeom prst="rect">
            <a:avLst/>
          </a:prstGeom>
          <a:solidFill>
            <a:srgbClr val="0005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37D6040-E1AB-BA3F-B0B7-3011F2615F93}"/>
              </a:ext>
            </a:extLst>
          </p:cNvPr>
          <p:cNvSpPr/>
          <p:nvPr/>
        </p:nvSpPr>
        <p:spPr>
          <a:xfrm>
            <a:off x="7221728" y="1269736"/>
            <a:ext cx="1222473" cy="3902557"/>
          </a:xfrm>
          <a:prstGeom prst="rect">
            <a:avLst/>
          </a:prstGeom>
          <a:solidFill>
            <a:srgbClr val="0005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B9156F2-9098-661E-E493-E4C5DF799353}"/>
              </a:ext>
            </a:extLst>
          </p:cNvPr>
          <p:cNvSpPr txBox="1"/>
          <p:nvPr/>
        </p:nvSpPr>
        <p:spPr>
          <a:xfrm>
            <a:off x="7221728" y="3220195"/>
            <a:ext cx="1266693" cy="323165"/>
          </a:xfrm>
          <a:prstGeom prst="rect">
            <a:avLst/>
          </a:prstGeom>
          <a:noFill/>
        </p:spPr>
        <p:txBody>
          <a:bodyPr wrap="none" rtlCol="0">
            <a:spAutoFit/>
          </a:bodyPr>
          <a:lstStyle/>
          <a:p>
            <a:r>
              <a:rPr lang="en-US" sz="1500" dirty="0">
                <a:solidFill>
                  <a:schemeClr val="bg1"/>
                </a:solidFill>
              </a:rPr>
              <a:t>Downstream</a:t>
            </a:r>
          </a:p>
        </p:txBody>
      </p:sp>
      <p:sp>
        <p:nvSpPr>
          <p:cNvPr id="13" name="TextBox 12">
            <a:extLst>
              <a:ext uri="{FF2B5EF4-FFF2-40B4-BE49-F238E27FC236}">
                <a16:creationId xmlns:a16="http://schemas.microsoft.com/office/drawing/2014/main" id="{C27722D9-B72B-E00F-588F-D325424A4021}"/>
              </a:ext>
            </a:extLst>
          </p:cNvPr>
          <p:cNvSpPr txBox="1"/>
          <p:nvPr/>
        </p:nvSpPr>
        <p:spPr>
          <a:xfrm>
            <a:off x="8864359" y="3168835"/>
            <a:ext cx="1266693" cy="323165"/>
          </a:xfrm>
          <a:prstGeom prst="rect">
            <a:avLst/>
          </a:prstGeom>
          <a:noFill/>
        </p:spPr>
        <p:txBody>
          <a:bodyPr wrap="none" rtlCol="0">
            <a:spAutoFit/>
          </a:bodyPr>
          <a:lstStyle/>
          <a:p>
            <a:r>
              <a:rPr lang="en-US" sz="1500" dirty="0">
                <a:solidFill>
                  <a:schemeClr val="bg1"/>
                </a:solidFill>
              </a:rPr>
              <a:t>Downstream</a:t>
            </a:r>
          </a:p>
        </p:txBody>
      </p:sp>
      <p:sp>
        <p:nvSpPr>
          <p:cNvPr id="14" name="TextBox 13">
            <a:extLst>
              <a:ext uri="{FF2B5EF4-FFF2-40B4-BE49-F238E27FC236}">
                <a16:creationId xmlns:a16="http://schemas.microsoft.com/office/drawing/2014/main" id="{52E469A8-92EB-00A0-6D3D-3DCD3CBCC639}"/>
              </a:ext>
            </a:extLst>
          </p:cNvPr>
          <p:cNvSpPr txBox="1"/>
          <p:nvPr/>
        </p:nvSpPr>
        <p:spPr>
          <a:xfrm>
            <a:off x="-44732" y="6381290"/>
            <a:ext cx="6102953" cy="261610"/>
          </a:xfrm>
          <a:prstGeom prst="rect">
            <a:avLst/>
          </a:prstGeom>
          <a:noFill/>
        </p:spPr>
        <p:txBody>
          <a:bodyPr wrap="none" rtlCol="0">
            <a:spAutoFit/>
          </a:bodyPr>
          <a:lstStyle/>
          <a:p>
            <a:r>
              <a:rPr lang="en-US" sz="1100" dirty="0">
                <a:solidFill>
                  <a:srgbClr val="000000"/>
                </a:solidFill>
              </a:rPr>
              <a:t>Raptis+(2020), Karlsson+(2021), Koller+(2024), Svenningsson+(2024), Raptis+(2026, Ongoing)</a:t>
            </a:r>
          </a:p>
        </p:txBody>
      </p:sp>
      <p:sp>
        <p:nvSpPr>
          <p:cNvPr id="15" name="TextBox 14">
            <a:extLst>
              <a:ext uri="{FF2B5EF4-FFF2-40B4-BE49-F238E27FC236}">
                <a16:creationId xmlns:a16="http://schemas.microsoft.com/office/drawing/2014/main" id="{A9BD3DEA-B63E-E1D6-CD32-CE4E93CCD1D2}"/>
              </a:ext>
            </a:extLst>
          </p:cNvPr>
          <p:cNvSpPr txBox="1"/>
          <p:nvPr/>
        </p:nvSpPr>
        <p:spPr>
          <a:xfrm>
            <a:off x="-44732" y="6196452"/>
            <a:ext cx="1885453" cy="246221"/>
          </a:xfrm>
          <a:prstGeom prst="rect">
            <a:avLst/>
          </a:prstGeom>
          <a:noFill/>
        </p:spPr>
        <p:txBody>
          <a:bodyPr wrap="none" rtlCol="0">
            <a:spAutoFit/>
          </a:bodyPr>
          <a:lstStyle/>
          <a:p>
            <a:r>
              <a:rPr lang="en-US" sz="1000" dirty="0">
                <a:solidFill>
                  <a:srgbClr val="000000"/>
                </a:solidFill>
              </a:rPr>
              <a:t>MMS, Cluster, THEMIS, MMS</a:t>
            </a:r>
          </a:p>
        </p:txBody>
      </p:sp>
      <p:sp>
        <p:nvSpPr>
          <p:cNvPr id="16" name="TextBox 15">
            <a:extLst>
              <a:ext uri="{FF2B5EF4-FFF2-40B4-BE49-F238E27FC236}">
                <a16:creationId xmlns:a16="http://schemas.microsoft.com/office/drawing/2014/main" id="{A12ED52D-D8B4-BFE0-1253-108AD5BDACDF}"/>
              </a:ext>
            </a:extLst>
          </p:cNvPr>
          <p:cNvSpPr txBox="1"/>
          <p:nvPr/>
        </p:nvSpPr>
        <p:spPr>
          <a:xfrm>
            <a:off x="9071629" y="6373596"/>
            <a:ext cx="3185937" cy="276999"/>
          </a:xfrm>
          <a:prstGeom prst="rect">
            <a:avLst/>
          </a:prstGeom>
          <a:noFill/>
        </p:spPr>
        <p:txBody>
          <a:bodyPr wrap="none" rtlCol="0">
            <a:spAutoFit/>
          </a:bodyPr>
          <a:lstStyle/>
          <a:p>
            <a:r>
              <a:rPr lang="en-US" sz="1200" dirty="0">
                <a:solidFill>
                  <a:srgbClr val="000000"/>
                </a:solidFill>
              </a:rPr>
              <a:t>Figure taken from PhD Thesis (Raptis 2022)</a:t>
            </a:r>
          </a:p>
        </p:txBody>
      </p:sp>
      <p:sp>
        <p:nvSpPr>
          <p:cNvPr id="6" name="TextBox 5">
            <a:extLst>
              <a:ext uri="{FF2B5EF4-FFF2-40B4-BE49-F238E27FC236}">
                <a16:creationId xmlns:a16="http://schemas.microsoft.com/office/drawing/2014/main" id="{AA0C5A19-DB2E-902A-58FC-6F0A9F585A5D}"/>
              </a:ext>
            </a:extLst>
          </p:cNvPr>
          <p:cNvSpPr txBox="1"/>
          <p:nvPr/>
        </p:nvSpPr>
        <p:spPr>
          <a:xfrm>
            <a:off x="264917" y="4580539"/>
            <a:ext cx="3994648" cy="1015663"/>
          </a:xfrm>
          <a:custGeom>
            <a:avLst/>
            <a:gdLst>
              <a:gd name="csX0" fmla="*/ 0 w 3994648"/>
              <a:gd name="csY0" fmla="*/ 0 h 1015663"/>
              <a:gd name="csX1" fmla="*/ 490771 w 3994648"/>
              <a:gd name="csY1" fmla="*/ 0 h 1015663"/>
              <a:gd name="csX2" fmla="*/ 1101382 w 3994648"/>
              <a:gd name="csY2" fmla="*/ 0 h 1015663"/>
              <a:gd name="csX3" fmla="*/ 1632099 w 3994648"/>
              <a:gd name="csY3" fmla="*/ 0 h 1015663"/>
              <a:gd name="csX4" fmla="*/ 2122870 w 3994648"/>
              <a:gd name="csY4" fmla="*/ 0 h 1015663"/>
              <a:gd name="csX5" fmla="*/ 2733481 w 3994648"/>
              <a:gd name="csY5" fmla="*/ 0 h 1015663"/>
              <a:gd name="csX6" fmla="*/ 3304145 w 3994648"/>
              <a:gd name="csY6" fmla="*/ 0 h 1015663"/>
              <a:gd name="csX7" fmla="*/ 3994648 w 3994648"/>
              <a:gd name="csY7" fmla="*/ 0 h 1015663"/>
              <a:gd name="csX8" fmla="*/ 3994648 w 3994648"/>
              <a:gd name="csY8" fmla="*/ 528145 h 1015663"/>
              <a:gd name="csX9" fmla="*/ 3994648 w 3994648"/>
              <a:gd name="csY9" fmla="*/ 1015663 h 1015663"/>
              <a:gd name="csX10" fmla="*/ 3503877 w 3994648"/>
              <a:gd name="csY10" fmla="*/ 1015663 h 1015663"/>
              <a:gd name="csX11" fmla="*/ 3053052 w 3994648"/>
              <a:gd name="csY11" fmla="*/ 1015663 h 1015663"/>
              <a:gd name="csX12" fmla="*/ 2442442 w 3994648"/>
              <a:gd name="csY12" fmla="*/ 1015663 h 1015663"/>
              <a:gd name="csX13" fmla="*/ 1951671 w 3994648"/>
              <a:gd name="csY13" fmla="*/ 1015663 h 1015663"/>
              <a:gd name="csX14" fmla="*/ 1341060 w 3994648"/>
              <a:gd name="csY14" fmla="*/ 1015663 h 1015663"/>
              <a:gd name="csX15" fmla="*/ 690503 w 3994648"/>
              <a:gd name="csY15" fmla="*/ 1015663 h 1015663"/>
              <a:gd name="csX16" fmla="*/ 0 w 3994648"/>
              <a:gd name="csY16" fmla="*/ 1015663 h 1015663"/>
              <a:gd name="csX17" fmla="*/ 0 w 3994648"/>
              <a:gd name="csY17" fmla="*/ 487518 h 1015663"/>
              <a:gd name="csX18" fmla="*/ 0 w 3994648"/>
              <a:gd name="csY18" fmla="*/ 0 h 101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994648" h="1015663" fill="none" extrusionOk="0">
                <a:moveTo>
                  <a:pt x="0" y="0"/>
                </a:moveTo>
                <a:cubicBezTo>
                  <a:pt x="227316" y="-26786"/>
                  <a:pt x="248351" y="28445"/>
                  <a:pt x="490771" y="0"/>
                </a:cubicBezTo>
                <a:cubicBezTo>
                  <a:pt x="733191" y="-28445"/>
                  <a:pt x="870626" y="15029"/>
                  <a:pt x="1101382" y="0"/>
                </a:cubicBezTo>
                <a:cubicBezTo>
                  <a:pt x="1332138" y="-15029"/>
                  <a:pt x="1505499" y="49676"/>
                  <a:pt x="1632099" y="0"/>
                </a:cubicBezTo>
                <a:cubicBezTo>
                  <a:pt x="1758699" y="-49676"/>
                  <a:pt x="2019287" y="43628"/>
                  <a:pt x="2122870" y="0"/>
                </a:cubicBezTo>
                <a:cubicBezTo>
                  <a:pt x="2226453" y="-43628"/>
                  <a:pt x="2455064" y="27977"/>
                  <a:pt x="2733481" y="0"/>
                </a:cubicBezTo>
                <a:cubicBezTo>
                  <a:pt x="3011898" y="-27977"/>
                  <a:pt x="3126500" y="16719"/>
                  <a:pt x="3304145" y="0"/>
                </a:cubicBezTo>
                <a:cubicBezTo>
                  <a:pt x="3481790" y="-16719"/>
                  <a:pt x="3797271" y="19425"/>
                  <a:pt x="3994648" y="0"/>
                </a:cubicBezTo>
                <a:cubicBezTo>
                  <a:pt x="4041482" y="165451"/>
                  <a:pt x="3953778" y="401672"/>
                  <a:pt x="3994648" y="528145"/>
                </a:cubicBezTo>
                <a:cubicBezTo>
                  <a:pt x="4035518" y="654619"/>
                  <a:pt x="3937866" y="910346"/>
                  <a:pt x="3994648" y="1015663"/>
                </a:cubicBezTo>
                <a:cubicBezTo>
                  <a:pt x="3755307" y="1042295"/>
                  <a:pt x="3636639" y="1006376"/>
                  <a:pt x="3503877" y="1015663"/>
                </a:cubicBezTo>
                <a:cubicBezTo>
                  <a:pt x="3371115" y="1024950"/>
                  <a:pt x="3171666" y="975850"/>
                  <a:pt x="3053052" y="1015663"/>
                </a:cubicBezTo>
                <a:cubicBezTo>
                  <a:pt x="2934439" y="1055476"/>
                  <a:pt x="2678535" y="992032"/>
                  <a:pt x="2442442" y="1015663"/>
                </a:cubicBezTo>
                <a:cubicBezTo>
                  <a:pt x="2206349" y="1039294"/>
                  <a:pt x="2095169" y="1009721"/>
                  <a:pt x="1951671" y="1015663"/>
                </a:cubicBezTo>
                <a:cubicBezTo>
                  <a:pt x="1808173" y="1021605"/>
                  <a:pt x="1558854" y="982573"/>
                  <a:pt x="1341060" y="1015663"/>
                </a:cubicBezTo>
                <a:cubicBezTo>
                  <a:pt x="1123266" y="1048753"/>
                  <a:pt x="852664" y="968525"/>
                  <a:pt x="690503" y="1015663"/>
                </a:cubicBezTo>
                <a:cubicBezTo>
                  <a:pt x="528342" y="1062801"/>
                  <a:pt x="196998" y="960980"/>
                  <a:pt x="0" y="1015663"/>
                </a:cubicBezTo>
                <a:cubicBezTo>
                  <a:pt x="-41290" y="872369"/>
                  <a:pt x="5177" y="680686"/>
                  <a:pt x="0" y="487518"/>
                </a:cubicBezTo>
                <a:cubicBezTo>
                  <a:pt x="-5177" y="294351"/>
                  <a:pt x="49656" y="209289"/>
                  <a:pt x="0" y="0"/>
                </a:cubicBezTo>
                <a:close/>
              </a:path>
              <a:path w="3994648" h="1015663" stroke="0" extrusionOk="0">
                <a:moveTo>
                  <a:pt x="0" y="0"/>
                </a:moveTo>
                <a:cubicBezTo>
                  <a:pt x="235078" y="-50821"/>
                  <a:pt x="335881" y="15557"/>
                  <a:pt x="530718" y="0"/>
                </a:cubicBezTo>
                <a:cubicBezTo>
                  <a:pt x="725555" y="-15557"/>
                  <a:pt x="835772" y="35512"/>
                  <a:pt x="981542" y="0"/>
                </a:cubicBezTo>
                <a:cubicBezTo>
                  <a:pt x="1127312" y="-35512"/>
                  <a:pt x="1318812" y="67750"/>
                  <a:pt x="1632099" y="0"/>
                </a:cubicBezTo>
                <a:cubicBezTo>
                  <a:pt x="1945386" y="-67750"/>
                  <a:pt x="1926180" y="54224"/>
                  <a:pt x="2162817" y="0"/>
                </a:cubicBezTo>
                <a:cubicBezTo>
                  <a:pt x="2399454" y="-54224"/>
                  <a:pt x="2434414" y="49810"/>
                  <a:pt x="2693534" y="0"/>
                </a:cubicBezTo>
                <a:cubicBezTo>
                  <a:pt x="2952654" y="-49810"/>
                  <a:pt x="3027252" y="48691"/>
                  <a:pt x="3344091" y="0"/>
                </a:cubicBezTo>
                <a:cubicBezTo>
                  <a:pt x="3660930" y="-48691"/>
                  <a:pt x="3853060" y="18386"/>
                  <a:pt x="3994648" y="0"/>
                </a:cubicBezTo>
                <a:cubicBezTo>
                  <a:pt x="4045706" y="225982"/>
                  <a:pt x="3973795" y="344324"/>
                  <a:pt x="3994648" y="528145"/>
                </a:cubicBezTo>
                <a:cubicBezTo>
                  <a:pt x="4015501" y="711966"/>
                  <a:pt x="3968398" y="866069"/>
                  <a:pt x="3994648" y="1015663"/>
                </a:cubicBezTo>
                <a:cubicBezTo>
                  <a:pt x="3875763" y="1068442"/>
                  <a:pt x="3724692" y="1011385"/>
                  <a:pt x="3503877" y="1015663"/>
                </a:cubicBezTo>
                <a:cubicBezTo>
                  <a:pt x="3283062" y="1019941"/>
                  <a:pt x="3128649" y="1006071"/>
                  <a:pt x="2933213" y="1015663"/>
                </a:cubicBezTo>
                <a:cubicBezTo>
                  <a:pt x="2737777" y="1025255"/>
                  <a:pt x="2604568" y="955389"/>
                  <a:pt x="2402495" y="1015663"/>
                </a:cubicBezTo>
                <a:cubicBezTo>
                  <a:pt x="2200422" y="1075937"/>
                  <a:pt x="2068056" y="957071"/>
                  <a:pt x="1751938" y="1015663"/>
                </a:cubicBezTo>
                <a:cubicBezTo>
                  <a:pt x="1435820" y="1074255"/>
                  <a:pt x="1374025" y="955005"/>
                  <a:pt x="1101382" y="1015663"/>
                </a:cubicBezTo>
                <a:cubicBezTo>
                  <a:pt x="828739" y="1076321"/>
                  <a:pt x="803102" y="1014225"/>
                  <a:pt x="610610" y="1015663"/>
                </a:cubicBezTo>
                <a:cubicBezTo>
                  <a:pt x="418118" y="1017101"/>
                  <a:pt x="201545" y="944352"/>
                  <a:pt x="0" y="1015663"/>
                </a:cubicBezTo>
                <a:cubicBezTo>
                  <a:pt x="-57105" y="861023"/>
                  <a:pt x="7791" y="714501"/>
                  <a:pt x="0" y="487518"/>
                </a:cubicBezTo>
                <a:cubicBezTo>
                  <a:pt x="-7791" y="260536"/>
                  <a:pt x="17956" y="221055"/>
                  <a:pt x="0" y="0"/>
                </a:cubicBezTo>
                <a:close/>
              </a:path>
            </a:pathLst>
          </a:custGeom>
          <a:ln>
            <a:solidFill>
              <a:srgbClr val="FF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500" dirty="0">
                <a:solidFill>
                  <a:srgbClr val="000000"/>
                </a:solidFill>
              </a:rPr>
              <a:t>See our new MMS citizen science project: “Shock Detectives”:</a:t>
            </a:r>
          </a:p>
          <a:p>
            <a:pPr algn="ctr"/>
            <a:r>
              <a:rPr lang="en-US" sz="1500" dirty="0">
                <a:solidFill>
                  <a:srgbClr val="000000"/>
                </a:solidFill>
                <a:hlinkClick r:id="rId4"/>
              </a:rPr>
              <a:t>https://www.zooniverse.org/projects/vickitoyedens/shock-detectives</a:t>
            </a:r>
            <a:r>
              <a:rPr lang="en-US" sz="1500" dirty="0">
                <a:solidFill>
                  <a:srgbClr val="000000"/>
                </a:solidFill>
              </a:rPr>
              <a:t> </a:t>
            </a:r>
          </a:p>
        </p:txBody>
      </p:sp>
    </p:spTree>
    <p:extLst>
      <p:ext uri="{BB962C8B-B14F-4D97-AF65-F5344CB8AC3E}">
        <p14:creationId xmlns:p14="http://schemas.microsoft.com/office/powerpoint/2010/main" val="24385264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etails are in the caption following the image">
            <a:extLst>
              <a:ext uri="{FF2B5EF4-FFF2-40B4-BE49-F238E27FC236}">
                <a16:creationId xmlns:a16="http://schemas.microsoft.com/office/drawing/2014/main" id="{C6DFC4CF-7C4B-F16A-6AEA-DC735F4AE95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15595" y="3725022"/>
            <a:ext cx="5463185" cy="2308992"/>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pPr algn="ctr"/>
            <a:r>
              <a:rPr lang="en-US" dirty="0"/>
              <a:t>Seeding and particle acceleration</a:t>
            </a:r>
            <a:endParaRPr lang="sv-SE" dirty="0"/>
          </a:p>
        </p:txBody>
      </p:sp>
      <p:pic>
        <p:nvPicPr>
          <p:cNvPr id="5" name="Picture 4">
            <a:extLst>
              <a:ext uri="{FF2B5EF4-FFF2-40B4-BE49-F238E27FC236}">
                <a16:creationId xmlns:a16="http://schemas.microsoft.com/office/drawing/2014/main" id="{3C80E2EA-B100-D110-CCEF-56F270FC04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46385"/>
            <a:ext cx="4230720" cy="5744587"/>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22D0A65-9E04-8018-E1A2-E4B1D78342C2}"/>
                  </a:ext>
                </a:extLst>
              </p:cNvPr>
              <p:cNvSpPr txBox="1"/>
              <p:nvPr/>
            </p:nvSpPr>
            <p:spPr>
              <a:xfrm>
                <a:off x="3955303" y="5992465"/>
                <a:ext cx="2362201" cy="797013"/>
              </a:xfrm>
              <a:prstGeom prst="rect">
                <a:avLst/>
              </a:prstGeom>
              <a:noFill/>
            </p:spPr>
            <p:txBody>
              <a:bodyPr wrap="square" rtlCol="0">
                <a:spAutoFit/>
              </a:bodyPr>
              <a:lstStyle/>
              <a:p>
                <a:r>
                  <a:rPr lang="en-US" dirty="0">
                    <a:solidFill>
                      <a:srgbClr val="000000"/>
                    </a:solidFill>
                  </a:rPr>
                  <a:t>Ratio = </a:t>
                </a:r>
                <a14:m>
                  <m:oMath xmlns:m="http://schemas.openxmlformats.org/officeDocument/2006/math">
                    <m:f>
                      <m:fPr>
                        <m:ctrlPr>
                          <a:rPr lang="en-US" i="1">
                            <a:solidFill>
                              <a:srgbClr val="000000"/>
                            </a:solidFill>
                            <a:latin typeface="Cambria Math" panose="02040503050406030204" pitchFamily="18" charset="0"/>
                          </a:rPr>
                        </m:ctrlPr>
                      </m:fPr>
                      <m:num>
                        <m:sSub>
                          <m:sSubPr>
                            <m:ctrlPr>
                              <a:rPr lang="en-US" i="0">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1−5 </m:t>
                            </m:r>
                            <m:r>
                              <m:rPr>
                                <m:sty m:val="p"/>
                              </m:rPr>
                              <a:rPr lang="en-US" i="0">
                                <a:solidFill>
                                  <a:srgbClr val="000000"/>
                                </a:solidFill>
                                <a:latin typeface="Cambria Math" panose="02040503050406030204" pitchFamily="18" charset="0"/>
                              </a:rPr>
                              <m:t>KeV</m:t>
                            </m:r>
                          </m:sub>
                        </m:sSub>
                      </m:num>
                      <m:den>
                        <m:sSub>
                          <m:sSubPr>
                            <m:ctrlPr>
                              <a:rPr lang="en-US" b="0" i="1" smtClean="0">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sSub>
                                  <m:sSubPr>
                                    <m:ctrlPr>
                                      <a:rPr lang="en-US" i="0">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1−5 </m:t>
                                    </m:r>
                                    <m:r>
                                      <m:rPr>
                                        <m:sty m:val="p"/>
                                      </m:rPr>
                                      <a:rPr lang="en-US" i="0">
                                        <a:solidFill>
                                          <a:srgbClr val="000000"/>
                                        </a:solidFill>
                                        <a:latin typeface="Cambria Math" panose="02040503050406030204" pitchFamily="18" charset="0"/>
                                      </a:rPr>
                                      <m:t>KeV</m:t>
                                    </m:r>
                                  </m:sub>
                                </m:sSub>
                              </m:e>
                            </m:d>
                          </m:e>
                          <m:sub>
                            <m:r>
                              <m:rPr>
                                <m:sty m:val="p"/>
                              </m:rPr>
                              <a:rPr lang="en-US" b="0" i="0" smtClean="0">
                                <a:solidFill>
                                  <a:srgbClr val="000000"/>
                                </a:solidFill>
                                <a:latin typeface="Cambria Math" panose="02040503050406030204" pitchFamily="18" charset="0"/>
                              </a:rPr>
                              <m:t>BG</m:t>
                            </m:r>
                          </m:sub>
                        </m:sSub>
                      </m:den>
                    </m:f>
                  </m:oMath>
                </a14:m>
                <a:endParaRPr lang="en-US" b="0" dirty="0">
                  <a:solidFill>
                    <a:srgbClr val="000000"/>
                  </a:solidFill>
                </a:endParaRPr>
              </a:p>
              <a:p>
                <a:endParaRPr lang="en-US" dirty="0">
                  <a:solidFill>
                    <a:srgbClr val="000000"/>
                  </a:solidFill>
                </a:endParaRPr>
              </a:p>
            </p:txBody>
          </p:sp>
        </mc:Choice>
        <mc:Fallback xmlns="">
          <p:sp>
            <p:nvSpPr>
              <p:cNvPr id="6" name="TextBox 5">
                <a:extLst>
                  <a:ext uri="{FF2B5EF4-FFF2-40B4-BE49-F238E27FC236}">
                    <a16:creationId xmlns:a16="http://schemas.microsoft.com/office/drawing/2014/main" id="{E22D0A65-9E04-8018-E1A2-E4B1D78342C2}"/>
                  </a:ext>
                </a:extLst>
              </p:cNvPr>
              <p:cNvSpPr txBox="1">
                <a:spLocks noRot="1" noChangeAspect="1" noMove="1" noResize="1" noEditPoints="1" noAdjustHandles="1" noChangeArrowheads="1" noChangeShapeType="1" noTextEdit="1"/>
              </p:cNvSpPr>
              <p:nvPr/>
            </p:nvSpPr>
            <p:spPr>
              <a:xfrm>
                <a:off x="3955303" y="5992465"/>
                <a:ext cx="2362201" cy="797013"/>
              </a:xfrm>
              <a:prstGeom prst="rect">
                <a:avLst/>
              </a:prstGeom>
              <a:blipFill>
                <a:blip r:embed="rId5"/>
                <a:stretch>
                  <a:fillRect l="-2139"/>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4D809D55-336C-DB3A-60E0-7F90B67C4898}"/>
              </a:ext>
            </a:extLst>
          </p:cNvPr>
          <p:cNvSpPr txBox="1"/>
          <p:nvPr/>
        </p:nvSpPr>
        <p:spPr>
          <a:xfrm>
            <a:off x="4521896" y="1082374"/>
            <a:ext cx="7357588" cy="2031325"/>
          </a:xfrm>
          <a:prstGeom prst="rect">
            <a:avLst/>
          </a:prstGeom>
          <a:noFill/>
        </p:spPr>
        <p:txBody>
          <a:bodyPr wrap="square">
            <a:spAutoFit/>
          </a:bodyPr>
          <a:lstStyle/>
          <a:p>
            <a:pPr algn="ctr"/>
            <a:r>
              <a:rPr lang="en-US" u="sng" dirty="0">
                <a:solidFill>
                  <a:srgbClr val="00B050"/>
                </a:solidFill>
              </a:rPr>
              <a:t>Seed</a:t>
            </a:r>
            <a:r>
              <a:rPr lang="en-US" u="sng" dirty="0">
                <a:solidFill>
                  <a:srgbClr val="000000"/>
                </a:solidFill>
              </a:rPr>
              <a:t> events (FEEPS &gt; 100 KeV) </a:t>
            </a:r>
          </a:p>
          <a:p>
            <a:endParaRPr lang="en-US" dirty="0">
              <a:solidFill>
                <a:srgbClr val="000000"/>
              </a:solidFill>
            </a:endParaRPr>
          </a:p>
          <a:p>
            <a:pPr algn="ctr"/>
            <a:r>
              <a:rPr lang="en-US" dirty="0">
                <a:solidFill>
                  <a:srgbClr val="7030A0"/>
                </a:solidFill>
              </a:rPr>
              <a:t>CH</a:t>
            </a:r>
            <a:r>
              <a:rPr lang="en-US" dirty="0">
                <a:solidFill>
                  <a:srgbClr val="000000"/>
                </a:solidFill>
              </a:rPr>
              <a:t> (78%), </a:t>
            </a:r>
            <a:r>
              <a:rPr lang="en-US" dirty="0">
                <a:solidFill>
                  <a:srgbClr val="7030A0"/>
                </a:solidFill>
              </a:rPr>
              <a:t>CH</a:t>
            </a:r>
            <a:r>
              <a:rPr lang="en-US" dirty="0">
                <a:solidFill>
                  <a:srgbClr val="000000"/>
                </a:solidFill>
              </a:rPr>
              <a:t> (40%), </a:t>
            </a:r>
            <a:r>
              <a:rPr lang="en-US" dirty="0">
                <a:solidFill>
                  <a:srgbClr val="7030A0"/>
                </a:solidFill>
              </a:rPr>
              <a:t>CH</a:t>
            </a:r>
            <a:r>
              <a:rPr lang="en-US" dirty="0">
                <a:solidFill>
                  <a:srgbClr val="000000"/>
                </a:solidFill>
              </a:rPr>
              <a:t>(79%), </a:t>
            </a:r>
            <a:r>
              <a:rPr lang="en-US" dirty="0">
                <a:solidFill>
                  <a:srgbClr val="7030A0"/>
                </a:solidFill>
              </a:rPr>
              <a:t>CH</a:t>
            </a:r>
            <a:r>
              <a:rPr lang="en-US" dirty="0">
                <a:solidFill>
                  <a:srgbClr val="000000"/>
                </a:solidFill>
              </a:rPr>
              <a:t> (39%), </a:t>
            </a:r>
            <a:r>
              <a:rPr lang="en-US" dirty="0">
                <a:solidFill>
                  <a:srgbClr val="7030A0"/>
                </a:solidFill>
              </a:rPr>
              <a:t>CH </a:t>
            </a:r>
            <a:r>
              <a:rPr lang="en-US" dirty="0">
                <a:solidFill>
                  <a:srgbClr val="000000"/>
                </a:solidFill>
              </a:rPr>
              <a:t>(77%), </a:t>
            </a:r>
            <a:r>
              <a:rPr lang="en-US" dirty="0">
                <a:solidFill>
                  <a:srgbClr val="7030A0"/>
                </a:solidFill>
              </a:rPr>
              <a:t>CH </a:t>
            </a:r>
            <a:r>
              <a:rPr lang="en-US" dirty="0">
                <a:solidFill>
                  <a:srgbClr val="000000"/>
                </a:solidFill>
              </a:rPr>
              <a:t>(79%)</a:t>
            </a:r>
          </a:p>
          <a:p>
            <a:endParaRPr lang="en-US" dirty="0">
              <a:solidFill>
                <a:srgbClr val="000000"/>
              </a:solidFill>
            </a:endParaRPr>
          </a:p>
          <a:p>
            <a:pPr algn="ctr"/>
            <a:r>
              <a:rPr lang="en-US" u="sng" dirty="0">
                <a:solidFill>
                  <a:srgbClr val="FF0000"/>
                </a:solidFill>
              </a:rPr>
              <a:t>No-seed </a:t>
            </a:r>
            <a:r>
              <a:rPr lang="en-US" u="sng" dirty="0">
                <a:solidFill>
                  <a:srgbClr val="000000"/>
                </a:solidFill>
              </a:rPr>
              <a:t>(FEEPS = Noise)</a:t>
            </a:r>
          </a:p>
          <a:p>
            <a:endParaRPr lang="en-US" dirty="0">
              <a:solidFill>
                <a:srgbClr val="000000"/>
              </a:solidFill>
            </a:endParaRPr>
          </a:p>
          <a:p>
            <a:pPr algn="ctr"/>
            <a:r>
              <a:rPr lang="en-US" dirty="0">
                <a:solidFill>
                  <a:srgbClr val="0000FF"/>
                </a:solidFill>
              </a:rPr>
              <a:t>SB </a:t>
            </a:r>
            <a:r>
              <a:rPr lang="en-US" dirty="0">
                <a:solidFill>
                  <a:srgbClr val="000000"/>
                </a:solidFill>
              </a:rPr>
              <a:t>(80%),  </a:t>
            </a:r>
            <a:r>
              <a:rPr lang="en-US" dirty="0">
                <a:solidFill>
                  <a:srgbClr val="0000FF"/>
                </a:solidFill>
              </a:rPr>
              <a:t>SB</a:t>
            </a:r>
            <a:r>
              <a:rPr lang="en-US" dirty="0">
                <a:solidFill>
                  <a:srgbClr val="000000"/>
                </a:solidFill>
              </a:rPr>
              <a:t>(42%), </a:t>
            </a:r>
            <a:r>
              <a:rPr lang="en-US" dirty="0">
                <a:solidFill>
                  <a:srgbClr val="FFC000"/>
                </a:solidFill>
              </a:rPr>
              <a:t>EJ</a:t>
            </a:r>
            <a:r>
              <a:rPr lang="en-US" dirty="0">
                <a:solidFill>
                  <a:srgbClr val="000000"/>
                </a:solidFill>
              </a:rPr>
              <a:t> (55%) </a:t>
            </a:r>
            <a:r>
              <a:rPr lang="en-US" dirty="0">
                <a:solidFill>
                  <a:srgbClr val="0000FF"/>
                </a:solidFill>
              </a:rPr>
              <a:t>SB</a:t>
            </a:r>
            <a:r>
              <a:rPr lang="en-US" dirty="0">
                <a:solidFill>
                  <a:srgbClr val="000000"/>
                </a:solidFill>
              </a:rPr>
              <a:t> (44%), </a:t>
            </a:r>
            <a:r>
              <a:rPr lang="en-US" dirty="0">
                <a:solidFill>
                  <a:srgbClr val="0000FF"/>
                </a:solidFill>
              </a:rPr>
              <a:t>SR</a:t>
            </a:r>
            <a:r>
              <a:rPr lang="en-US" dirty="0">
                <a:solidFill>
                  <a:srgbClr val="000000"/>
                </a:solidFill>
              </a:rPr>
              <a:t>(63%), </a:t>
            </a:r>
            <a:r>
              <a:rPr lang="en-US" dirty="0">
                <a:solidFill>
                  <a:srgbClr val="0000FF"/>
                </a:solidFill>
              </a:rPr>
              <a:t>SB</a:t>
            </a:r>
            <a:r>
              <a:rPr lang="en-US" dirty="0">
                <a:solidFill>
                  <a:srgbClr val="000000"/>
                </a:solidFill>
              </a:rPr>
              <a:t> (46%)</a:t>
            </a:r>
          </a:p>
        </p:txBody>
      </p:sp>
      <p:sp>
        <p:nvSpPr>
          <p:cNvPr id="12" name="TextBox 11">
            <a:extLst>
              <a:ext uri="{FF2B5EF4-FFF2-40B4-BE49-F238E27FC236}">
                <a16:creationId xmlns:a16="http://schemas.microsoft.com/office/drawing/2014/main" id="{AD29563E-335D-2873-40CB-98EBB3F67C16}"/>
              </a:ext>
            </a:extLst>
          </p:cNvPr>
          <p:cNvSpPr txBox="1"/>
          <p:nvPr/>
        </p:nvSpPr>
        <p:spPr>
          <a:xfrm>
            <a:off x="9377359" y="6393219"/>
            <a:ext cx="2884700" cy="276999"/>
          </a:xfrm>
          <a:prstGeom prst="rect">
            <a:avLst/>
          </a:prstGeom>
          <a:noFill/>
        </p:spPr>
        <p:txBody>
          <a:bodyPr wrap="none" rtlCol="0">
            <a:spAutoFit/>
          </a:bodyPr>
          <a:lstStyle/>
          <a:p>
            <a:r>
              <a:rPr lang="en-US" sz="1200" dirty="0">
                <a:solidFill>
                  <a:srgbClr val="000000"/>
                </a:solidFill>
              </a:rPr>
              <a:t>Terry Liu+ ( 2017) noticed similar trends</a:t>
            </a:r>
          </a:p>
        </p:txBody>
      </p:sp>
      <p:sp>
        <p:nvSpPr>
          <p:cNvPr id="4" name="TextBox 3">
            <a:extLst>
              <a:ext uri="{FF2B5EF4-FFF2-40B4-BE49-F238E27FC236}">
                <a16:creationId xmlns:a16="http://schemas.microsoft.com/office/drawing/2014/main" id="{42C4A624-4081-EB8F-96C6-EAB262A727BE}"/>
              </a:ext>
            </a:extLst>
          </p:cNvPr>
          <p:cNvSpPr txBox="1"/>
          <p:nvPr/>
        </p:nvSpPr>
        <p:spPr>
          <a:xfrm>
            <a:off x="6042086" y="3448023"/>
            <a:ext cx="4605748" cy="276999"/>
          </a:xfrm>
          <a:prstGeom prst="rect">
            <a:avLst/>
          </a:prstGeom>
          <a:noFill/>
        </p:spPr>
        <p:txBody>
          <a:bodyPr wrap="none" rtlCol="0">
            <a:spAutoFit/>
          </a:bodyPr>
          <a:lstStyle/>
          <a:p>
            <a:r>
              <a:rPr lang="en-US" sz="1200" dirty="0">
                <a:solidFill>
                  <a:srgbClr val="000000"/>
                </a:solidFill>
              </a:rPr>
              <a:t>Using: [Xu and </a:t>
            </a:r>
            <a:r>
              <a:rPr lang="en-US" sz="1200" dirty="0" err="1">
                <a:solidFill>
                  <a:srgbClr val="000000"/>
                </a:solidFill>
              </a:rPr>
              <a:t>Borosvky</a:t>
            </a:r>
            <a:r>
              <a:rPr lang="en-US" sz="1200" dirty="0">
                <a:solidFill>
                  <a:srgbClr val="000000"/>
                </a:solidFill>
              </a:rPr>
              <a:t> 2014, </a:t>
            </a:r>
            <a:r>
              <a:rPr lang="en-US" sz="1200" dirty="0" err="1">
                <a:solidFill>
                  <a:srgbClr val="000000"/>
                </a:solidFill>
              </a:rPr>
              <a:t>Camporeale</a:t>
            </a:r>
            <a:r>
              <a:rPr lang="en-US" sz="1200" dirty="0">
                <a:solidFill>
                  <a:srgbClr val="000000"/>
                </a:solidFill>
              </a:rPr>
              <a:t>+ 2017] methodology</a:t>
            </a:r>
          </a:p>
        </p:txBody>
      </p:sp>
      <p:sp>
        <p:nvSpPr>
          <p:cNvPr id="9" name="TextBox 8">
            <a:extLst>
              <a:ext uri="{FF2B5EF4-FFF2-40B4-BE49-F238E27FC236}">
                <a16:creationId xmlns:a16="http://schemas.microsoft.com/office/drawing/2014/main" id="{0B3B7DEA-BCA4-36DC-21AF-547A86F8355C}"/>
              </a:ext>
            </a:extLst>
          </p:cNvPr>
          <p:cNvSpPr txBox="1"/>
          <p:nvPr/>
        </p:nvSpPr>
        <p:spPr>
          <a:xfrm>
            <a:off x="-23150" y="6440811"/>
            <a:ext cx="1633781" cy="230832"/>
          </a:xfrm>
          <a:prstGeom prst="rect">
            <a:avLst/>
          </a:prstGeom>
          <a:noFill/>
        </p:spPr>
        <p:txBody>
          <a:bodyPr wrap="none" rtlCol="0">
            <a:spAutoFit/>
          </a:bodyPr>
          <a:lstStyle/>
          <a:p>
            <a:r>
              <a:rPr lang="en-US" sz="900" dirty="0">
                <a:solidFill>
                  <a:srgbClr val="000000"/>
                </a:solidFill>
              </a:rPr>
              <a:t>Raptis et al.2025 </a:t>
            </a:r>
            <a:r>
              <a:rPr lang="en-US" sz="900" dirty="0" err="1">
                <a:solidFill>
                  <a:srgbClr val="000000"/>
                </a:solidFill>
              </a:rPr>
              <a:t>NatComm</a:t>
            </a:r>
            <a:endParaRPr lang="en-US" sz="900" dirty="0">
              <a:solidFill>
                <a:srgbClr val="000000"/>
              </a:solidFill>
            </a:endParaRPr>
          </a:p>
        </p:txBody>
      </p:sp>
    </p:spTree>
    <p:extLst>
      <p:ext uri="{BB962C8B-B14F-4D97-AF65-F5344CB8AC3E}">
        <p14:creationId xmlns:p14="http://schemas.microsoft.com/office/powerpoint/2010/main" val="9635648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DDC61E3-CD3F-25C5-FE0D-4C8D1363BDEB}"/>
              </a:ext>
            </a:extLst>
          </p:cNvPr>
          <p:cNvPicPr>
            <a:picLocks noChangeAspect="1"/>
          </p:cNvPicPr>
          <p:nvPr/>
        </p:nvPicPr>
        <p:blipFill>
          <a:blip r:embed="rId3"/>
          <a:stretch>
            <a:fillRect/>
          </a:stretch>
        </p:blipFill>
        <p:spPr>
          <a:xfrm>
            <a:off x="3465363" y="642414"/>
            <a:ext cx="4990436" cy="5893467"/>
          </a:xfrm>
          <a:prstGeom prst="rect">
            <a:avLst/>
          </a:prstGeom>
        </p:spPr>
      </p:pic>
      <p:sp>
        <p:nvSpPr>
          <p:cNvPr id="3" name="Title 2"/>
          <p:cNvSpPr>
            <a:spLocks noGrp="1"/>
          </p:cNvSpPr>
          <p:nvPr>
            <p:ph type="title"/>
          </p:nvPr>
        </p:nvSpPr>
        <p:spPr>
          <a:xfrm>
            <a:off x="575400" y="46165"/>
            <a:ext cx="11041200" cy="516190"/>
          </a:xfrm>
        </p:spPr>
        <p:txBody>
          <a:bodyPr>
            <a:normAutofit/>
          </a:bodyPr>
          <a:lstStyle/>
          <a:p>
            <a:pPr algn="ctr"/>
            <a:r>
              <a:rPr lang="en-US" dirty="0">
                <a:solidFill>
                  <a:srgbClr val="0005FF"/>
                </a:solidFill>
              </a:rPr>
              <a:t>Cluster</a:t>
            </a:r>
            <a:r>
              <a:rPr lang="en-US" dirty="0"/>
              <a:t>: </a:t>
            </a:r>
            <a:r>
              <a:rPr lang="en-US" dirty="0">
                <a:solidFill>
                  <a:srgbClr val="0005FF"/>
                </a:solidFill>
              </a:rPr>
              <a:t>Upstream</a:t>
            </a:r>
            <a:r>
              <a:rPr lang="en-US" dirty="0"/>
              <a:t> showing HFAs</a:t>
            </a:r>
            <a:endParaRPr lang="sv-SE" dirty="0"/>
          </a:p>
        </p:txBody>
      </p:sp>
      <p:sp>
        <p:nvSpPr>
          <p:cNvPr id="5" name="TextBox 4">
            <a:extLst>
              <a:ext uri="{FF2B5EF4-FFF2-40B4-BE49-F238E27FC236}">
                <a16:creationId xmlns:a16="http://schemas.microsoft.com/office/drawing/2014/main" id="{281272D9-A788-8283-E96F-7D0AF3B41A00}"/>
              </a:ext>
            </a:extLst>
          </p:cNvPr>
          <p:cNvSpPr txBox="1"/>
          <p:nvPr/>
        </p:nvSpPr>
        <p:spPr>
          <a:xfrm>
            <a:off x="0" y="3105834"/>
            <a:ext cx="6163732" cy="923330"/>
          </a:xfrm>
          <a:prstGeom prst="rect">
            <a:avLst/>
          </a:prstGeom>
          <a:noFill/>
        </p:spPr>
        <p:txBody>
          <a:bodyPr wrap="square">
            <a:spAutoFit/>
          </a:bodyPr>
          <a:lstStyle/>
          <a:p>
            <a:pPr marL="285750" indent="-285750">
              <a:buFont typeface="Arial" panose="020B0604020202020204" pitchFamily="34" charset="0"/>
              <a:buChar char="•"/>
            </a:pPr>
            <a:r>
              <a:rPr lang="en-US" dirty="0">
                <a:solidFill>
                  <a:srgbClr val="000000"/>
                </a:solidFill>
              </a:rPr>
              <a:t>Hot Flow Anomalies</a:t>
            </a:r>
          </a:p>
          <a:p>
            <a:pPr marL="285750" indent="-285750">
              <a:buFont typeface="Arial" panose="020B0604020202020204" pitchFamily="34" charset="0"/>
              <a:buChar char="•"/>
            </a:pPr>
            <a:r>
              <a:rPr lang="en-US" dirty="0">
                <a:solidFill>
                  <a:srgbClr val="000000"/>
                </a:solidFill>
              </a:rPr>
              <a:t>Disturbed SW beam</a:t>
            </a:r>
          </a:p>
          <a:p>
            <a:pPr marL="285750" indent="-285750">
              <a:buFont typeface="Arial" panose="020B0604020202020204" pitchFamily="34" charset="0"/>
              <a:buChar char="•"/>
            </a:pPr>
            <a:r>
              <a:rPr lang="en-US" dirty="0">
                <a:solidFill>
                  <a:srgbClr val="000000"/>
                </a:solidFill>
              </a:rPr>
              <a:t>~200 keV electrons</a:t>
            </a:r>
          </a:p>
        </p:txBody>
      </p:sp>
      <p:cxnSp>
        <p:nvCxnSpPr>
          <p:cNvPr id="6" name="Straight Arrow Connector 5">
            <a:extLst>
              <a:ext uri="{FF2B5EF4-FFF2-40B4-BE49-F238E27FC236}">
                <a16:creationId xmlns:a16="http://schemas.microsoft.com/office/drawing/2014/main" id="{3647E226-D448-C0E5-763E-DF4BE398C681}"/>
              </a:ext>
            </a:extLst>
          </p:cNvPr>
          <p:cNvCxnSpPr>
            <a:cxnSpLocks/>
          </p:cNvCxnSpPr>
          <p:nvPr/>
        </p:nvCxnSpPr>
        <p:spPr>
          <a:xfrm>
            <a:off x="3298371" y="3228622"/>
            <a:ext cx="1454251" cy="101600"/>
          </a:xfrm>
          <a:prstGeom prst="straightConnector1">
            <a:avLst/>
          </a:prstGeom>
          <a:ln w="19050">
            <a:solidFill>
              <a:srgbClr val="FF3B3B"/>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CB71176C-29C6-0E5D-B53A-9A471C904351}"/>
              </a:ext>
            </a:extLst>
          </p:cNvPr>
          <p:cNvCxnSpPr>
            <a:cxnSpLocks/>
          </p:cNvCxnSpPr>
          <p:nvPr/>
        </p:nvCxnSpPr>
        <p:spPr>
          <a:xfrm>
            <a:off x="2756824" y="3629378"/>
            <a:ext cx="3382719" cy="540286"/>
          </a:xfrm>
          <a:prstGeom prst="straightConnector1">
            <a:avLst/>
          </a:prstGeom>
          <a:ln w="19050">
            <a:solidFill>
              <a:srgbClr val="FF3B3B"/>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9B60443-8CCF-506E-2966-E7FD1BD195A6}"/>
              </a:ext>
            </a:extLst>
          </p:cNvPr>
          <p:cNvSpPr txBox="1"/>
          <p:nvPr/>
        </p:nvSpPr>
        <p:spPr>
          <a:xfrm>
            <a:off x="9200777" y="1852894"/>
            <a:ext cx="2497179" cy="1477328"/>
          </a:xfrm>
          <a:prstGeom prst="rect">
            <a:avLst/>
          </a:prstGeom>
          <a:noFill/>
        </p:spPr>
        <p:txBody>
          <a:bodyPr wrap="square">
            <a:spAutoFit/>
          </a:bodyPr>
          <a:lstStyle/>
          <a:p>
            <a:r>
              <a:rPr lang="en-US" dirty="0">
                <a:solidFill>
                  <a:srgbClr val="000000"/>
                </a:solidFill>
              </a:rPr>
              <a:t>700 km/s Solar Wind!</a:t>
            </a:r>
          </a:p>
          <a:p>
            <a:endParaRPr lang="en-US" dirty="0">
              <a:solidFill>
                <a:srgbClr val="000000"/>
              </a:solidFill>
            </a:endParaRPr>
          </a:p>
          <a:p>
            <a:r>
              <a:rPr lang="en-US" dirty="0">
                <a:solidFill>
                  <a:srgbClr val="000000"/>
                </a:solidFill>
              </a:rPr>
              <a:t>Fast coronal hole plasma consistent with our previous work </a:t>
            </a:r>
            <a:r>
              <a:rPr lang="en-US" b="0" i="0" u="none" strike="noStrike" dirty="0">
                <a:solidFill>
                  <a:srgbClr val="00B050"/>
                </a:solidFill>
                <a:effectLst/>
                <a:latin typeface="Arial" panose="020B0604020202020204" pitchFamily="34" charset="0"/>
              </a:rPr>
              <a:t>✓</a:t>
            </a:r>
          </a:p>
        </p:txBody>
      </p:sp>
      <p:sp>
        <p:nvSpPr>
          <p:cNvPr id="15" name="Rectangle 14">
            <a:extLst>
              <a:ext uri="{FF2B5EF4-FFF2-40B4-BE49-F238E27FC236}">
                <a16:creationId xmlns:a16="http://schemas.microsoft.com/office/drawing/2014/main" id="{F6A7795C-4578-4CA3-E43D-50642CB51138}"/>
              </a:ext>
            </a:extLst>
          </p:cNvPr>
          <p:cNvSpPr/>
          <p:nvPr/>
        </p:nvSpPr>
        <p:spPr>
          <a:xfrm>
            <a:off x="5517573" y="6431973"/>
            <a:ext cx="1433945" cy="1039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Arrow Connector 22">
            <a:extLst>
              <a:ext uri="{FF2B5EF4-FFF2-40B4-BE49-F238E27FC236}">
                <a16:creationId xmlns:a16="http://schemas.microsoft.com/office/drawing/2014/main" id="{E25260F0-7A74-9DAF-CC59-9EC0E83DCEAA}"/>
              </a:ext>
            </a:extLst>
          </p:cNvPr>
          <p:cNvCxnSpPr>
            <a:cxnSpLocks/>
          </p:cNvCxnSpPr>
          <p:nvPr/>
        </p:nvCxnSpPr>
        <p:spPr>
          <a:xfrm flipH="1" flipV="1">
            <a:off x="7014521" y="1697648"/>
            <a:ext cx="2186256" cy="381597"/>
          </a:xfrm>
          <a:prstGeom prst="straightConnector1">
            <a:avLst/>
          </a:prstGeom>
          <a:ln w="19050">
            <a:solidFill>
              <a:srgbClr val="FF3B3B"/>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FBF669A1-336A-5E1C-3D95-A1E52787EDAA}"/>
              </a:ext>
            </a:extLst>
          </p:cNvPr>
          <p:cNvSpPr/>
          <p:nvPr/>
        </p:nvSpPr>
        <p:spPr>
          <a:xfrm>
            <a:off x="4841099" y="854773"/>
            <a:ext cx="235628" cy="5396802"/>
          </a:xfrm>
          <a:prstGeom prst="rect">
            <a:avLst/>
          </a:prstGeom>
          <a:solidFill>
            <a:srgbClr val="FF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D87E19F-E42C-F209-34C8-5CB74429D84C}"/>
              </a:ext>
            </a:extLst>
          </p:cNvPr>
          <p:cNvSpPr/>
          <p:nvPr/>
        </p:nvSpPr>
        <p:spPr>
          <a:xfrm>
            <a:off x="5361566" y="854773"/>
            <a:ext cx="235628" cy="5396802"/>
          </a:xfrm>
          <a:prstGeom prst="rect">
            <a:avLst/>
          </a:prstGeom>
          <a:solidFill>
            <a:srgbClr val="FF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DBF3F57-D318-4CD5-6834-24C1EF5131AC}"/>
              </a:ext>
            </a:extLst>
          </p:cNvPr>
          <p:cNvSpPr/>
          <p:nvPr/>
        </p:nvSpPr>
        <p:spPr>
          <a:xfrm>
            <a:off x="5724945" y="854773"/>
            <a:ext cx="157088" cy="5396802"/>
          </a:xfrm>
          <a:prstGeom prst="rect">
            <a:avLst/>
          </a:prstGeom>
          <a:solidFill>
            <a:srgbClr val="FF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3FD97FF-E2C6-1F9B-D7AC-49F719D7ACE9}"/>
              </a:ext>
            </a:extLst>
          </p:cNvPr>
          <p:cNvSpPr/>
          <p:nvPr/>
        </p:nvSpPr>
        <p:spPr>
          <a:xfrm>
            <a:off x="5960581" y="854773"/>
            <a:ext cx="552361" cy="5396802"/>
          </a:xfrm>
          <a:prstGeom prst="rect">
            <a:avLst/>
          </a:prstGeom>
          <a:solidFill>
            <a:srgbClr val="FF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FCA966C-3869-F9CB-950C-A1644E1AAE9B}"/>
              </a:ext>
            </a:extLst>
          </p:cNvPr>
          <p:cNvSpPr/>
          <p:nvPr/>
        </p:nvSpPr>
        <p:spPr>
          <a:xfrm>
            <a:off x="7355185" y="854773"/>
            <a:ext cx="552361" cy="5396802"/>
          </a:xfrm>
          <a:prstGeom prst="rect">
            <a:avLst/>
          </a:prstGeom>
          <a:solidFill>
            <a:srgbClr val="FF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14599308-6C65-4BA7-296D-9FE7527B8C4C}"/>
              </a:ext>
            </a:extLst>
          </p:cNvPr>
          <p:cNvPicPr>
            <a:picLocks noChangeAspect="1"/>
          </p:cNvPicPr>
          <p:nvPr/>
        </p:nvPicPr>
        <p:blipFill>
          <a:blip r:embed="rId4"/>
          <a:stretch>
            <a:fillRect/>
          </a:stretch>
        </p:blipFill>
        <p:spPr>
          <a:xfrm>
            <a:off x="0" y="0"/>
            <a:ext cx="2339151" cy="2079245"/>
          </a:xfrm>
          <a:prstGeom prst="rect">
            <a:avLst/>
          </a:prstGeom>
        </p:spPr>
      </p:pic>
      <p:sp>
        <p:nvSpPr>
          <p:cNvPr id="14" name="Oval 13">
            <a:extLst>
              <a:ext uri="{FF2B5EF4-FFF2-40B4-BE49-F238E27FC236}">
                <a16:creationId xmlns:a16="http://schemas.microsoft.com/office/drawing/2014/main" id="{541B764F-B75B-DDF7-81E7-DA3956DE2CA7}"/>
              </a:ext>
            </a:extLst>
          </p:cNvPr>
          <p:cNvSpPr/>
          <p:nvPr/>
        </p:nvSpPr>
        <p:spPr>
          <a:xfrm>
            <a:off x="668430" y="662914"/>
            <a:ext cx="143459" cy="14949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5D04A336-CEBF-3697-3A18-2C7934AB1196}"/>
              </a:ext>
            </a:extLst>
          </p:cNvPr>
          <p:cNvSpPr/>
          <p:nvPr/>
        </p:nvSpPr>
        <p:spPr>
          <a:xfrm>
            <a:off x="1803206" y="1016899"/>
            <a:ext cx="143459" cy="14949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991ED3E-29CC-64CE-6088-1D975E2407A4}"/>
              </a:ext>
            </a:extLst>
          </p:cNvPr>
          <p:cNvSpPr txBox="1"/>
          <p:nvPr/>
        </p:nvSpPr>
        <p:spPr>
          <a:xfrm>
            <a:off x="-97220" y="6445988"/>
            <a:ext cx="1345240" cy="230832"/>
          </a:xfrm>
          <a:prstGeom prst="rect">
            <a:avLst/>
          </a:prstGeom>
          <a:noFill/>
        </p:spPr>
        <p:txBody>
          <a:bodyPr wrap="none" rtlCol="0">
            <a:spAutoFit/>
          </a:bodyPr>
          <a:lstStyle/>
          <a:p>
            <a:r>
              <a:rPr lang="en-US" sz="900" dirty="0">
                <a:solidFill>
                  <a:srgbClr val="000000"/>
                </a:solidFill>
              </a:rPr>
              <a:t>Raptis et al.2025 </a:t>
            </a:r>
            <a:r>
              <a:rPr lang="en-US" sz="900" dirty="0" err="1">
                <a:solidFill>
                  <a:srgbClr val="000000"/>
                </a:solidFill>
              </a:rPr>
              <a:t>ApJL</a:t>
            </a:r>
            <a:endParaRPr lang="en-US" sz="900" dirty="0">
              <a:solidFill>
                <a:srgbClr val="000000"/>
              </a:solidFill>
            </a:endParaRPr>
          </a:p>
        </p:txBody>
      </p:sp>
      <p:sp>
        <p:nvSpPr>
          <p:cNvPr id="19" name="TextBox 18">
            <a:extLst>
              <a:ext uri="{FF2B5EF4-FFF2-40B4-BE49-F238E27FC236}">
                <a16:creationId xmlns:a16="http://schemas.microsoft.com/office/drawing/2014/main" id="{F8A64F9E-8393-84C0-A9A4-C4271F5F2FE4}"/>
              </a:ext>
            </a:extLst>
          </p:cNvPr>
          <p:cNvSpPr txBox="1"/>
          <p:nvPr/>
        </p:nvSpPr>
        <p:spPr>
          <a:xfrm>
            <a:off x="9122229" y="3808203"/>
            <a:ext cx="2800767" cy="1754326"/>
          </a:xfrm>
          <a:prstGeom prst="rect">
            <a:avLst/>
          </a:prstGeom>
          <a:noFill/>
        </p:spPr>
        <p:txBody>
          <a:bodyPr wrap="none" rtlCol="0">
            <a:spAutoFit/>
          </a:bodyPr>
          <a:lstStyle/>
          <a:p>
            <a:pPr algn="ctr"/>
            <a:r>
              <a:rPr lang="en-US" u="sng" dirty="0">
                <a:solidFill>
                  <a:srgbClr val="000000"/>
                </a:solidFill>
              </a:rPr>
              <a:t>Typical properties:</a:t>
            </a:r>
          </a:p>
          <a:p>
            <a:endParaRPr lang="en-US" dirty="0">
              <a:solidFill>
                <a:srgbClr val="000000"/>
              </a:solidFill>
            </a:endParaRPr>
          </a:p>
          <a:p>
            <a:pPr marL="285750" indent="-285750">
              <a:buFontTx/>
              <a:buChar char="-"/>
            </a:pPr>
            <a:r>
              <a:rPr lang="en-US" dirty="0">
                <a:solidFill>
                  <a:srgbClr val="000000"/>
                </a:solidFill>
              </a:rPr>
              <a:t>Compressive edges</a:t>
            </a:r>
            <a:r>
              <a:rPr lang="en-US" b="0" i="0" u="none" strike="noStrike" dirty="0">
                <a:solidFill>
                  <a:srgbClr val="00B050"/>
                </a:solidFill>
                <a:effectLst/>
                <a:latin typeface="Arial" panose="020B0604020202020204" pitchFamily="34" charset="0"/>
              </a:rPr>
              <a:t> ✓</a:t>
            </a:r>
            <a:endParaRPr lang="en-US" dirty="0">
              <a:solidFill>
                <a:srgbClr val="000000"/>
              </a:solidFill>
            </a:endParaRPr>
          </a:p>
          <a:p>
            <a:pPr marL="285750" indent="-285750">
              <a:buFontTx/>
              <a:buChar char="-"/>
            </a:pPr>
            <a:r>
              <a:rPr lang="en-US" b="0" i="0" u="none" strike="noStrike" dirty="0">
                <a:solidFill>
                  <a:srgbClr val="000000"/>
                </a:solidFill>
                <a:effectLst/>
                <a:latin typeface="Arial" panose="020B0604020202020204" pitchFamily="34" charset="0"/>
              </a:rPr>
              <a:t>Flow anomal</a:t>
            </a:r>
            <a:r>
              <a:rPr lang="en-US" dirty="0">
                <a:solidFill>
                  <a:srgbClr val="000000"/>
                </a:solidFill>
                <a:latin typeface="Arial" panose="020B0604020202020204" pitchFamily="34" charset="0"/>
              </a:rPr>
              <a:t>y</a:t>
            </a:r>
            <a:r>
              <a:rPr lang="en-US" b="0" i="0" u="none" strike="noStrike" dirty="0">
                <a:solidFill>
                  <a:srgbClr val="00B050"/>
                </a:solidFill>
                <a:effectLst/>
                <a:latin typeface="Arial" panose="020B0604020202020204" pitchFamily="34" charset="0"/>
              </a:rPr>
              <a:t> ✓</a:t>
            </a:r>
            <a:endParaRPr lang="en-US" dirty="0">
              <a:solidFill>
                <a:srgbClr val="000000"/>
              </a:solidFill>
            </a:endParaRPr>
          </a:p>
          <a:p>
            <a:pPr marL="285750" indent="-285750">
              <a:buFontTx/>
              <a:buChar char="-"/>
            </a:pPr>
            <a:r>
              <a:rPr lang="en-US" dirty="0">
                <a:solidFill>
                  <a:srgbClr val="000000"/>
                </a:solidFill>
              </a:rPr>
              <a:t>Hot core</a:t>
            </a:r>
            <a:r>
              <a:rPr lang="en-US" b="0" i="0" u="none" strike="noStrike" dirty="0">
                <a:solidFill>
                  <a:srgbClr val="00B050"/>
                </a:solidFill>
                <a:effectLst/>
                <a:latin typeface="Arial" panose="020B0604020202020204" pitchFamily="34" charset="0"/>
              </a:rPr>
              <a:t> ✓</a:t>
            </a:r>
          </a:p>
          <a:p>
            <a:pPr marL="285750" indent="-285750">
              <a:buFontTx/>
              <a:buChar char="-"/>
            </a:pPr>
            <a:r>
              <a:rPr lang="en-US" dirty="0">
                <a:solidFill>
                  <a:srgbClr val="000000"/>
                </a:solidFill>
                <a:latin typeface="Arial" panose="020B0604020202020204" pitchFamily="34" charset="0"/>
              </a:rPr>
              <a:t>Particle energization </a:t>
            </a:r>
            <a:r>
              <a:rPr lang="en-US" b="0" i="0" u="none" strike="noStrike" dirty="0">
                <a:solidFill>
                  <a:srgbClr val="00B050"/>
                </a:solidFill>
                <a:effectLst/>
                <a:latin typeface="Arial" panose="020B0604020202020204" pitchFamily="34" charset="0"/>
              </a:rPr>
              <a:t>✓</a:t>
            </a:r>
            <a:endParaRPr lang="en-US" dirty="0">
              <a:solidFill>
                <a:srgbClr val="000000"/>
              </a:solidFill>
            </a:endParaRPr>
          </a:p>
        </p:txBody>
      </p:sp>
    </p:spTree>
    <p:extLst>
      <p:ext uri="{BB962C8B-B14F-4D97-AF65-F5344CB8AC3E}">
        <p14:creationId xmlns:p14="http://schemas.microsoft.com/office/powerpoint/2010/main" val="23930926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1E48F9D-DE54-4895-D536-80CFCB880BFA}"/>
              </a:ext>
            </a:extLst>
          </p:cNvPr>
          <p:cNvPicPr>
            <a:picLocks noGrp="1" noChangeAspect="1"/>
          </p:cNvPicPr>
          <p:nvPr>
            <p:ph idx="1"/>
          </p:nvPr>
        </p:nvPicPr>
        <p:blipFill>
          <a:blip r:embed="rId2"/>
          <a:stretch>
            <a:fillRect/>
          </a:stretch>
        </p:blipFill>
        <p:spPr>
          <a:xfrm>
            <a:off x="2282028" y="789089"/>
            <a:ext cx="8588432" cy="5810261"/>
          </a:xfrm>
        </p:spPr>
      </p:pic>
      <p:sp>
        <p:nvSpPr>
          <p:cNvPr id="3" name="Title 2">
            <a:extLst>
              <a:ext uri="{FF2B5EF4-FFF2-40B4-BE49-F238E27FC236}">
                <a16:creationId xmlns:a16="http://schemas.microsoft.com/office/drawing/2014/main" id="{B38252F3-61D0-C76F-926C-8A5E52E0251B}"/>
              </a:ext>
            </a:extLst>
          </p:cNvPr>
          <p:cNvSpPr>
            <a:spLocks noGrp="1"/>
          </p:cNvSpPr>
          <p:nvPr>
            <p:ph type="title"/>
          </p:nvPr>
        </p:nvSpPr>
        <p:spPr/>
        <p:txBody>
          <a:bodyPr/>
          <a:lstStyle/>
          <a:p>
            <a:pPr algn="ctr"/>
            <a:r>
              <a:rPr lang="en-US" dirty="0">
                <a:solidFill>
                  <a:srgbClr val="FF0000"/>
                </a:solidFill>
              </a:rPr>
              <a:t>MMS</a:t>
            </a:r>
            <a:r>
              <a:rPr lang="en-US" dirty="0"/>
              <a:t>: </a:t>
            </a:r>
            <a:r>
              <a:rPr lang="en-US" dirty="0">
                <a:solidFill>
                  <a:srgbClr val="FF0000"/>
                </a:solidFill>
              </a:rPr>
              <a:t>Downstream</a:t>
            </a:r>
            <a:r>
              <a:rPr lang="en-US" dirty="0"/>
              <a:t> HFAs and jets</a:t>
            </a:r>
          </a:p>
        </p:txBody>
      </p:sp>
      <p:sp>
        <p:nvSpPr>
          <p:cNvPr id="6" name="TextBox 5">
            <a:extLst>
              <a:ext uri="{FF2B5EF4-FFF2-40B4-BE49-F238E27FC236}">
                <a16:creationId xmlns:a16="http://schemas.microsoft.com/office/drawing/2014/main" id="{504DBA76-A804-D83C-D551-DE62902F3790}"/>
              </a:ext>
            </a:extLst>
          </p:cNvPr>
          <p:cNvSpPr txBox="1"/>
          <p:nvPr/>
        </p:nvSpPr>
        <p:spPr>
          <a:xfrm>
            <a:off x="-67732" y="3018135"/>
            <a:ext cx="2941561" cy="923330"/>
          </a:xfrm>
          <a:prstGeom prst="rect">
            <a:avLst/>
          </a:prstGeom>
          <a:noFill/>
        </p:spPr>
        <p:txBody>
          <a:bodyPr wrap="square">
            <a:spAutoFit/>
          </a:bodyPr>
          <a:lstStyle/>
          <a:p>
            <a:pPr marL="285750" indent="-285750">
              <a:buFont typeface="Arial" panose="020B0604020202020204" pitchFamily="34" charset="0"/>
              <a:buChar char="•"/>
            </a:pPr>
            <a:r>
              <a:rPr lang="en-US" dirty="0">
                <a:solidFill>
                  <a:srgbClr val="000000"/>
                </a:solidFill>
              </a:rPr>
              <a:t>Hot Flow Anomalies</a:t>
            </a:r>
          </a:p>
          <a:p>
            <a:pPr marL="285750" indent="-285750">
              <a:buFont typeface="Arial" panose="020B0604020202020204" pitchFamily="34" charset="0"/>
              <a:buChar char="•"/>
            </a:pPr>
            <a:r>
              <a:rPr lang="en-US" dirty="0">
                <a:solidFill>
                  <a:srgbClr val="000000"/>
                </a:solidFill>
              </a:rPr>
              <a:t>Localized compressions</a:t>
            </a:r>
          </a:p>
          <a:p>
            <a:pPr marL="285750" indent="-285750">
              <a:buFont typeface="Arial" panose="020B0604020202020204" pitchFamily="34" charset="0"/>
              <a:buChar char="•"/>
            </a:pPr>
            <a:r>
              <a:rPr lang="en-US" dirty="0">
                <a:solidFill>
                  <a:srgbClr val="000000"/>
                </a:solidFill>
              </a:rPr>
              <a:t>~300 keV electrons</a:t>
            </a:r>
          </a:p>
        </p:txBody>
      </p:sp>
      <p:cxnSp>
        <p:nvCxnSpPr>
          <p:cNvPr id="7" name="Straight Arrow Connector 6">
            <a:extLst>
              <a:ext uri="{FF2B5EF4-FFF2-40B4-BE49-F238E27FC236}">
                <a16:creationId xmlns:a16="http://schemas.microsoft.com/office/drawing/2014/main" id="{7A391589-9133-AC13-AED4-6DDED0BDDE6B}"/>
              </a:ext>
            </a:extLst>
          </p:cNvPr>
          <p:cNvCxnSpPr>
            <a:cxnSpLocks/>
          </p:cNvCxnSpPr>
          <p:nvPr/>
        </p:nvCxnSpPr>
        <p:spPr>
          <a:xfrm flipV="1">
            <a:off x="2403231" y="3106615"/>
            <a:ext cx="2157046" cy="166342"/>
          </a:xfrm>
          <a:prstGeom prst="straightConnector1">
            <a:avLst/>
          </a:prstGeom>
          <a:ln w="19050">
            <a:solidFill>
              <a:srgbClr val="FF3B3B"/>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D51E3AB2-BAA7-EA8B-7128-86A4B0C608F4}"/>
              </a:ext>
            </a:extLst>
          </p:cNvPr>
          <p:cNvCxnSpPr>
            <a:cxnSpLocks/>
          </p:cNvCxnSpPr>
          <p:nvPr/>
        </p:nvCxnSpPr>
        <p:spPr>
          <a:xfrm>
            <a:off x="2403231" y="3936689"/>
            <a:ext cx="1840523" cy="1063575"/>
          </a:xfrm>
          <a:prstGeom prst="straightConnector1">
            <a:avLst/>
          </a:prstGeom>
          <a:ln w="19050">
            <a:solidFill>
              <a:srgbClr val="FF3B3B"/>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B224003E-6B73-37FF-AE0D-ECB7BFCADC12}"/>
                  </a:ext>
                </a:extLst>
              </p:cNvPr>
              <p:cNvSpPr txBox="1"/>
              <p:nvPr/>
            </p:nvSpPr>
            <p:spPr>
              <a:xfrm>
                <a:off x="10289932" y="2212702"/>
                <a:ext cx="1840523" cy="2308324"/>
              </a:xfrm>
              <a:prstGeom prst="rect">
                <a:avLst/>
              </a:prstGeom>
              <a:noFill/>
            </p:spPr>
            <p:txBody>
              <a:bodyPr wrap="square">
                <a:spAutoFit/>
              </a:bodyPr>
              <a:lstStyle/>
              <a:p>
                <a:r>
                  <a:rPr lang="en-US" dirty="0">
                    <a:solidFill>
                      <a:srgbClr val="000000"/>
                    </a:solidFill>
                  </a:rPr>
                  <a:t>High speed jets!</a:t>
                </a:r>
              </a:p>
              <a:p>
                <a:endParaRPr lang="en-US" dirty="0">
                  <a:solidFill>
                    <a:srgbClr val="000000"/>
                  </a:solidFill>
                </a:endParaRPr>
              </a:p>
              <a:p>
                <a:pPr/>
                <a14:m>
                  <m:oMathPara xmlns:m="http://schemas.openxmlformats.org/officeDocument/2006/math">
                    <m:oMath>
                      <m:r>
                        <a:rPr lang="en-US" i="1" dirty="0" smtClean="0">
                          <a:solidFill>
                            <a:srgbClr val="000000"/>
                          </a:solidFill>
                          <a:latin typeface="Cambria Math" panose="02040503050406030204" pitchFamily="18" charset="0"/>
                        </a:rPr>
                        <m:t>|</m:t>
                      </m:r>
                      <m:r>
                        <a:rPr lang="en-US" i="1" dirty="0" smtClean="0">
                          <a:solidFill>
                            <a:srgbClr val="000000"/>
                          </a:solidFill>
                          <a:latin typeface="Cambria Math" panose="02040503050406030204" pitchFamily="18" charset="0"/>
                        </a:rPr>
                        <m:t>𝑉</m:t>
                      </m:r>
                      <m:r>
                        <a:rPr lang="en-US" i="1" dirty="0" smtClean="0">
                          <a:solidFill>
                            <a:srgbClr val="000000"/>
                          </a:solidFill>
                          <a:latin typeface="Cambria Math" panose="02040503050406030204" pitchFamily="18" charset="0"/>
                        </a:rPr>
                        <m:t>|↑</m:t>
                      </m:r>
                    </m:oMath>
                  </m:oMathPara>
                </a14:m>
                <a:endParaRPr lang="en-US" dirty="0">
                  <a:solidFill>
                    <a:srgbClr val="000000"/>
                  </a:solidFill>
                </a:endParaRPr>
              </a:p>
              <a:p>
                <a:pPr/>
                <a14:m>
                  <m:oMathPara xmlns:m="http://schemas.openxmlformats.org/officeDocument/2006/math">
                    <m:oMath>
                      <m:sSub>
                        <m:sSubPr>
                          <m:ctrlPr>
                            <a:rPr lang="en-US" b="0" i="0" smtClean="0">
                              <a:solidFill>
                                <a:srgbClr val="000000"/>
                              </a:solidFill>
                              <a:latin typeface="Cambria Math" panose="02040503050406030204" pitchFamily="18" charset="0"/>
                            </a:rPr>
                          </m:ctrlPr>
                        </m:sSubPr>
                        <m:e>
                          <m:r>
                            <m:rPr>
                              <m:sty m:val="p"/>
                            </m:rPr>
                            <a:rPr lang="en-US" b="0" i="0" smtClean="0">
                              <a:solidFill>
                                <a:srgbClr val="000000"/>
                              </a:solidFill>
                              <a:latin typeface="Cambria Math" panose="02040503050406030204" pitchFamily="18" charset="0"/>
                            </a:rPr>
                            <m:t>V</m:t>
                          </m:r>
                        </m:e>
                        <m:sub>
                          <m:r>
                            <m:rPr>
                              <m:sty m:val="p"/>
                            </m:rPr>
                            <a:rPr lang="en-US" b="0" i="0" smtClean="0">
                              <a:solidFill>
                                <a:srgbClr val="000000"/>
                              </a:solidFill>
                              <a:latin typeface="Cambria Math" panose="02040503050406030204" pitchFamily="18" charset="0"/>
                            </a:rPr>
                            <m:t>x</m:t>
                          </m:r>
                        </m:sub>
                      </m:sSub>
                      <m:r>
                        <a:rPr lang="en-US" i="1" dirty="0">
                          <a:solidFill>
                            <a:srgbClr val="000000"/>
                          </a:solidFill>
                          <a:latin typeface="Cambria Math" panose="02040503050406030204" pitchFamily="18" charset="0"/>
                          <a:ea typeface="Cambria Math" panose="02040503050406030204" pitchFamily="18" charset="0"/>
                        </a:rPr>
                        <m:t>↑</m:t>
                      </m:r>
                    </m:oMath>
                  </m:oMathPara>
                </a14:m>
                <a:endParaRPr lang="en-US" b="0" dirty="0">
                  <a:solidFill>
                    <a:srgbClr val="000000"/>
                  </a:solidFill>
                </a:endParaRPr>
              </a:p>
              <a:p>
                <a:pPr/>
                <a14:m>
                  <m:oMathPara xmlns:m="http://schemas.openxmlformats.org/officeDocument/2006/math">
                    <m:oMath>
                      <m:r>
                        <a:rPr lang="en-US" i="1" smtClean="0">
                          <a:solidFill>
                            <a:srgbClr val="000000"/>
                          </a:solidFill>
                          <a:latin typeface="Cambria Math" panose="02040503050406030204" pitchFamily="18" charset="0"/>
                        </a:rPr>
                        <m:t>𝑛</m:t>
                      </m:r>
                      <m:r>
                        <a:rPr lang="en-US" i="1" dirty="0">
                          <a:solidFill>
                            <a:srgbClr val="000000"/>
                          </a:solidFill>
                          <a:latin typeface="Cambria Math" panose="02040503050406030204" pitchFamily="18" charset="0"/>
                          <a:ea typeface="Cambria Math" panose="02040503050406030204" pitchFamily="18" charset="0"/>
                        </a:rPr>
                        <m:t>↑</m:t>
                      </m:r>
                    </m:oMath>
                  </m:oMathPara>
                </a14:m>
                <a:endParaRPr lang="en-US" dirty="0">
                  <a:solidFill>
                    <a:srgbClr val="000000"/>
                  </a:solidFill>
                </a:endParaRPr>
              </a:p>
              <a:p>
                <a:pPr/>
                <a14:m>
                  <m:oMathPara xmlns:m="http://schemas.openxmlformats.org/officeDocument/2006/math">
                    <m:oMath>
                      <m:r>
                        <a:rPr lang="en-US" b="0" i="1" smtClean="0">
                          <a:solidFill>
                            <a:srgbClr val="000000"/>
                          </a:solidFill>
                          <a:latin typeface="Cambria Math" panose="02040503050406030204" pitchFamily="18" charset="0"/>
                        </a:rPr>
                        <m:t>𝑇</m:t>
                      </m:r>
                      <m:r>
                        <a:rPr lang="en-US" i="1" dirty="0" smtClean="0">
                          <a:solidFill>
                            <a:srgbClr val="000000"/>
                          </a:solidFill>
                          <a:latin typeface="Cambria Math" panose="02040503050406030204" pitchFamily="18" charset="0"/>
                          <a:ea typeface="Cambria Math" panose="02040503050406030204" pitchFamily="18" charset="0"/>
                        </a:rPr>
                        <m:t>↓</m:t>
                      </m:r>
                    </m:oMath>
                  </m:oMathPara>
                </a14:m>
                <a:endParaRPr lang="en-US" dirty="0">
                  <a:solidFill>
                    <a:srgbClr val="000000"/>
                  </a:solidFill>
                </a:endParaRPr>
              </a:p>
              <a:p>
                <a:endParaRPr lang="en-US" dirty="0">
                  <a:solidFill>
                    <a:srgbClr val="000000"/>
                  </a:solidFill>
                </a:endParaRPr>
              </a:p>
              <a:p>
                <a:endParaRPr lang="en-US" dirty="0">
                  <a:solidFill>
                    <a:srgbClr val="000000"/>
                  </a:solidFill>
                </a:endParaRPr>
              </a:p>
            </p:txBody>
          </p:sp>
        </mc:Choice>
        <mc:Fallback xmlns="">
          <p:sp>
            <p:nvSpPr>
              <p:cNvPr id="13" name="TextBox 12">
                <a:extLst>
                  <a:ext uri="{FF2B5EF4-FFF2-40B4-BE49-F238E27FC236}">
                    <a16:creationId xmlns:a16="http://schemas.microsoft.com/office/drawing/2014/main" id="{B224003E-6B73-37FF-AE0D-ECB7BFCADC12}"/>
                  </a:ext>
                </a:extLst>
              </p:cNvPr>
              <p:cNvSpPr txBox="1">
                <a:spLocks noRot="1" noChangeAspect="1" noMove="1" noResize="1" noEditPoints="1" noAdjustHandles="1" noChangeArrowheads="1" noChangeShapeType="1" noTextEdit="1"/>
              </p:cNvSpPr>
              <p:nvPr/>
            </p:nvSpPr>
            <p:spPr>
              <a:xfrm>
                <a:off x="10289932" y="2212702"/>
                <a:ext cx="1840523" cy="2308324"/>
              </a:xfrm>
              <a:prstGeom prst="rect">
                <a:avLst/>
              </a:prstGeom>
              <a:blipFill>
                <a:blip r:embed="rId3"/>
                <a:stretch>
                  <a:fillRect l="-2740" t="-1093" r="-1370"/>
                </a:stretch>
              </a:blipFill>
            </p:spPr>
            <p:txBody>
              <a:bodyPr/>
              <a:lstStyle/>
              <a:p>
                <a:r>
                  <a:rPr lang="en-US">
                    <a:noFill/>
                  </a:rPr>
                  <a:t> </a:t>
                </a:r>
              </a:p>
            </p:txBody>
          </p:sp>
        </mc:Fallback>
      </mc:AlternateContent>
      <p:cxnSp>
        <p:nvCxnSpPr>
          <p:cNvPr id="14" name="Straight Arrow Connector 13">
            <a:extLst>
              <a:ext uri="{FF2B5EF4-FFF2-40B4-BE49-F238E27FC236}">
                <a16:creationId xmlns:a16="http://schemas.microsoft.com/office/drawing/2014/main" id="{7027AE5E-B2DD-467A-F16F-FFFCF946774B}"/>
              </a:ext>
            </a:extLst>
          </p:cNvPr>
          <p:cNvCxnSpPr>
            <a:cxnSpLocks/>
          </p:cNvCxnSpPr>
          <p:nvPr/>
        </p:nvCxnSpPr>
        <p:spPr>
          <a:xfrm flipH="1" flipV="1">
            <a:off x="9190892" y="1532013"/>
            <a:ext cx="1207477" cy="496079"/>
          </a:xfrm>
          <a:prstGeom prst="straightConnector1">
            <a:avLst/>
          </a:prstGeom>
          <a:ln w="19050">
            <a:solidFill>
              <a:srgbClr val="FF3B3B"/>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A39E2A3-7122-9EC7-44DA-7F484E917ECE}"/>
              </a:ext>
            </a:extLst>
          </p:cNvPr>
          <p:cNvCxnSpPr>
            <a:cxnSpLocks/>
          </p:cNvCxnSpPr>
          <p:nvPr/>
        </p:nvCxnSpPr>
        <p:spPr>
          <a:xfrm flipH="1">
            <a:off x="9190892" y="2582034"/>
            <a:ext cx="1632068" cy="802285"/>
          </a:xfrm>
          <a:prstGeom prst="straightConnector1">
            <a:avLst/>
          </a:prstGeom>
          <a:ln w="19050">
            <a:solidFill>
              <a:srgbClr val="FF3B3B"/>
            </a:solidFill>
            <a:tailEnd type="triangle"/>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id="{A9954810-6744-551C-2714-4C1D67EA47F4}"/>
              </a:ext>
            </a:extLst>
          </p:cNvPr>
          <p:cNvPicPr>
            <a:picLocks noChangeAspect="1"/>
          </p:cNvPicPr>
          <p:nvPr/>
        </p:nvPicPr>
        <p:blipFill>
          <a:blip r:embed="rId4"/>
          <a:stretch>
            <a:fillRect/>
          </a:stretch>
        </p:blipFill>
        <p:spPr>
          <a:xfrm>
            <a:off x="0" y="0"/>
            <a:ext cx="2339151" cy="2079245"/>
          </a:xfrm>
          <a:prstGeom prst="rect">
            <a:avLst/>
          </a:prstGeom>
        </p:spPr>
      </p:pic>
      <p:sp>
        <p:nvSpPr>
          <p:cNvPr id="23" name="Oval 22">
            <a:extLst>
              <a:ext uri="{FF2B5EF4-FFF2-40B4-BE49-F238E27FC236}">
                <a16:creationId xmlns:a16="http://schemas.microsoft.com/office/drawing/2014/main" id="{BB32AC9D-06CE-20D9-4D88-BD904BC77120}"/>
              </a:ext>
            </a:extLst>
          </p:cNvPr>
          <p:cNvSpPr/>
          <p:nvPr/>
        </p:nvSpPr>
        <p:spPr>
          <a:xfrm>
            <a:off x="699603" y="1151291"/>
            <a:ext cx="143459" cy="14949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7AAC9874-F3D8-99BB-7DCD-F6CBA4F27C6A}"/>
              </a:ext>
            </a:extLst>
          </p:cNvPr>
          <p:cNvSpPr/>
          <p:nvPr/>
        </p:nvSpPr>
        <p:spPr>
          <a:xfrm>
            <a:off x="1803206" y="1016899"/>
            <a:ext cx="143459" cy="14949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0E884941-B3D7-F55F-0ACD-834F2FBDF949}"/>
              </a:ext>
            </a:extLst>
          </p:cNvPr>
          <p:cNvSpPr txBox="1"/>
          <p:nvPr/>
        </p:nvSpPr>
        <p:spPr>
          <a:xfrm>
            <a:off x="-97220" y="6445988"/>
            <a:ext cx="1345240" cy="230832"/>
          </a:xfrm>
          <a:prstGeom prst="rect">
            <a:avLst/>
          </a:prstGeom>
          <a:noFill/>
        </p:spPr>
        <p:txBody>
          <a:bodyPr wrap="none" rtlCol="0">
            <a:spAutoFit/>
          </a:bodyPr>
          <a:lstStyle/>
          <a:p>
            <a:r>
              <a:rPr lang="en-US" sz="900" dirty="0">
                <a:solidFill>
                  <a:srgbClr val="000000"/>
                </a:solidFill>
              </a:rPr>
              <a:t>Raptis et al.2025 </a:t>
            </a:r>
            <a:r>
              <a:rPr lang="en-US" sz="900" dirty="0" err="1">
                <a:solidFill>
                  <a:srgbClr val="000000"/>
                </a:solidFill>
              </a:rPr>
              <a:t>ApJL</a:t>
            </a:r>
            <a:endParaRPr lang="en-US" sz="900" dirty="0">
              <a:solidFill>
                <a:srgbClr val="000000"/>
              </a:solidFill>
            </a:endParaRPr>
          </a:p>
        </p:txBody>
      </p:sp>
      <p:cxnSp>
        <p:nvCxnSpPr>
          <p:cNvPr id="27" name="Straight Arrow Connector 26">
            <a:extLst>
              <a:ext uri="{FF2B5EF4-FFF2-40B4-BE49-F238E27FC236}">
                <a16:creationId xmlns:a16="http://schemas.microsoft.com/office/drawing/2014/main" id="{3CBFDED3-73B0-E9ED-90A4-9F25B5405ADE}"/>
              </a:ext>
            </a:extLst>
          </p:cNvPr>
          <p:cNvCxnSpPr>
            <a:cxnSpLocks/>
          </p:cNvCxnSpPr>
          <p:nvPr/>
        </p:nvCxnSpPr>
        <p:spPr>
          <a:xfrm flipV="1">
            <a:off x="5017477" y="2582034"/>
            <a:ext cx="2545372" cy="166342"/>
          </a:xfrm>
          <a:prstGeom prst="straightConnector1">
            <a:avLst/>
          </a:prstGeom>
          <a:ln w="19050">
            <a:solidFill>
              <a:srgbClr val="FF3B3B"/>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3D1A3195-1A14-701F-86DB-8581A56C15D5}"/>
              </a:ext>
            </a:extLst>
          </p:cNvPr>
          <p:cNvSpPr txBox="1"/>
          <p:nvPr/>
        </p:nvSpPr>
        <p:spPr>
          <a:xfrm>
            <a:off x="6576244" y="2582034"/>
            <a:ext cx="1064162" cy="323165"/>
          </a:xfrm>
          <a:prstGeom prst="rect">
            <a:avLst/>
          </a:prstGeom>
          <a:noFill/>
        </p:spPr>
        <p:txBody>
          <a:bodyPr wrap="square">
            <a:spAutoFit/>
          </a:bodyPr>
          <a:lstStyle/>
          <a:p>
            <a:r>
              <a:rPr lang="en-US" sz="1500" dirty="0">
                <a:solidFill>
                  <a:srgbClr val="000000"/>
                </a:solidFill>
              </a:rPr>
              <a:t>Zoom-in</a:t>
            </a:r>
          </a:p>
        </p:txBody>
      </p:sp>
      <p:cxnSp>
        <p:nvCxnSpPr>
          <p:cNvPr id="32" name="Straight Arrow Connector 31">
            <a:extLst>
              <a:ext uri="{FF2B5EF4-FFF2-40B4-BE49-F238E27FC236}">
                <a16:creationId xmlns:a16="http://schemas.microsoft.com/office/drawing/2014/main" id="{DCBED431-C002-D0DB-A5DE-6482D71257D0}"/>
              </a:ext>
            </a:extLst>
          </p:cNvPr>
          <p:cNvCxnSpPr>
            <a:cxnSpLocks/>
          </p:cNvCxnSpPr>
          <p:nvPr/>
        </p:nvCxnSpPr>
        <p:spPr>
          <a:xfrm flipV="1">
            <a:off x="1946665" y="5272088"/>
            <a:ext cx="2613612" cy="42862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999B3F24-CF90-7383-DE85-ACB375315D7F}"/>
              </a:ext>
            </a:extLst>
          </p:cNvPr>
          <p:cNvSpPr txBox="1"/>
          <p:nvPr/>
        </p:nvSpPr>
        <p:spPr>
          <a:xfrm>
            <a:off x="103677" y="5603205"/>
            <a:ext cx="6186486" cy="369332"/>
          </a:xfrm>
          <a:prstGeom prst="rect">
            <a:avLst/>
          </a:prstGeom>
          <a:noFill/>
        </p:spPr>
        <p:txBody>
          <a:bodyPr wrap="square">
            <a:spAutoFit/>
          </a:bodyPr>
          <a:lstStyle/>
          <a:p>
            <a:pPr marL="285750" indent="-285750">
              <a:buFont typeface="Arial" panose="020B0604020202020204" pitchFamily="34" charset="0"/>
              <a:buChar char="•"/>
            </a:pPr>
            <a:r>
              <a:rPr lang="en-US" dirty="0">
                <a:solidFill>
                  <a:srgbClr val="000000"/>
                </a:solidFill>
              </a:rPr>
              <a:t>20+min interval</a:t>
            </a:r>
          </a:p>
        </p:txBody>
      </p:sp>
    </p:spTree>
    <p:extLst>
      <p:ext uri="{BB962C8B-B14F-4D97-AF65-F5344CB8AC3E}">
        <p14:creationId xmlns:p14="http://schemas.microsoft.com/office/powerpoint/2010/main" val="2812487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68935-76E0-3523-4FD8-F9682D13C5C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D395239-95D5-9D74-988B-1A1459CFDE7A}"/>
              </a:ext>
            </a:extLst>
          </p:cNvPr>
          <p:cNvSpPr>
            <a:spLocks noGrp="1"/>
          </p:cNvSpPr>
          <p:nvPr>
            <p:ph type="title"/>
          </p:nvPr>
        </p:nvSpPr>
        <p:spPr/>
        <p:txBody>
          <a:bodyPr/>
          <a:lstStyle/>
          <a:p>
            <a:pPr algn="ctr"/>
            <a:r>
              <a:rPr lang="en-US" dirty="0"/>
              <a:t>Zoomed-in timeseries of Transient</a:t>
            </a:r>
          </a:p>
        </p:txBody>
      </p:sp>
      <p:pic>
        <p:nvPicPr>
          <p:cNvPr id="5" name="Content Placeholder 4">
            <a:extLst>
              <a:ext uri="{FF2B5EF4-FFF2-40B4-BE49-F238E27FC236}">
                <a16:creationId xmlns:a16="http://schemas.microsoft.com/office/drawing/2014/main" id="{2866DAE4-00FB-7C4D-AE87-F46ABCCCFEE8}"/>
              </a:ext>
            </a:extLst>
          </p:cNvPr>
          <p:cNvPicPr>
            <a:picLocks noGrp="1" noChangeAspect="1"/>
          </p:cNvPicPr>
          <p:nvPr>
            <p:ph idx="1"/>
          </p:nvPr>
        </p:nvPicPr>
        <p:blipFill>
          <a:blip r:embed="rId2"/>
          <a:stretch>
            <a:fillRect/>
          </a:stretch>
        </p:blipFill>
        <p:spPr>
          <a:xfrm>
            <a:off x="6957101" y="914400"/>
            <a:ext cx="3257230" cy="5689770"/>
          </a:xfrm>
          <a:prstGeom prst="rect">
            <a:avLst/>
          </a:prstGeom>
        </p:spPr>
      </p:pic>
      <p:sp>
        <p:nvSpPr>
          <p:cNvPr id="7" name="TextBox 6">
            <a:extLst>
              <a:ext uri="{FF2B5EF4-FFF2-40B4-BE49-F238E27FC236}">
                <a16:creationId xmlns:a16="http://schemas.microsoft.com/office/drawing/2014/main" id="{E9C4F3E8-BAD6-5625-6C92-AF8B7E411314}"/>
              </a:ext>
            </a:extLst>
          </p:cNvPr>
          <p:cNvSpPr txBox="1"/>
          <p:nvPr/>
        </p:nvSpPr>
        <p:spPr>
          <a:xfrm>
            <a:off x="10240775" y="1104310"/>
            <a:ext cx="1685078" cy="369332"/>
          </a:xfrm>
          <a:prstGeom prst="rect">
            <a:avLst/>
          </a:prstGeom>
          <a:noFill/>
        </p:spPr>
        <p:txBody>
          <a:bodyPr wrap="none" rtlCol="0">
            <a:spAutoFit/>
          </a:bodyPr>
          <a:lstStyle/>
          <a:p>
            <a:pPr algn="ctr"/>
            <a:r>
              <a:rPr lang="en-US" dirty="0">
                <a:solidFill>
                  <a:srgbClr val="000000"/>
                </a:solidFill>
              </a:rPr>
              <a:t>Magnetic Field</a:t>
            </a:r>
          </a:p>
        </p:txBody>
      </p:sp>
      <p:sp>
        <p:nvSpPr>
          <p:cNvPr id="8" name="TextBox 7">
            <a:extLst>
              <a:ext uri="{FF2B5EF4-FFF2-40B4-BE49-F238E27FC236}">
                <a16:creationId xmlns:a16="http://schemas.microsoft.com/office/drawing/2014/main" id="{E98497C4-B2CB-0019-6593-3EB69BEDCF1F}"/>
              </a:ext>
            </a:extLst>
          </p:cNvPr>
          <p:cNvSpPr txBox="1"/>
          <p:nvPr/>
        </p:nvSpPr>
        <p:spPr>
          <a:xfrm>
            <a:off x="10433136" y="1642200"/>
            <a:ext cx="1300356" cy="369332"/>
          </a:xfrm>
          <a:prstGeom prst="rect">
            <a:avLst/>
          </a:prstGeom>
          <a:noFill/>
        </p:spPr>
        <p:txBody>
          <a:bodyPr wrap="none" rtlCol="0">
            <a:spAutoFit/>
          </a:bodyPr>
          <a:lstStyle/>
          <a:p>
            <a:pPr algn="ctr"/>
            <a:r>
              <a:rPr lang="en-US" dirty="0">
                <a:solidFill>
                  <a:srgbClr val="000000"/>
                </a:solidFill>
              </a:rPr>
              <a:t>Ion density</a:t>
            </a:r>
          </a:p>
        </p:txBody>
      </p:sp>
      <p:sp>
        <p:nvSpPr>
          <p:cNvPr id="9" name="TextBox 8">
            <a:extLst>
              <a:ext uri="{FF2B5EF4-FFF2-40B4-BE49-F238E27FC236}">
                <a16:creationId xmlns:a16="http://schemas.microsoft.com/office/drawing/2014/main" id="{AF2E57EC-14CF-D4B4-6A39-BB136E63FD80}"/>
              </a:ext>
            </a:extLst>
          </p:cNvPr>
          <p:cNvSpPr txBox="1"/>
          <p:nvPr/>
        </p:nvSpPr>
        <p:spPr>
          <a:xfrm>
            <a:off x="10088596" y="3159731"/>
            <a:ext cx="1989437" cy="646331"/>
          </a:xfrm>
          <a:prstGeom prst="rect">
            <a:avLst/>
          </a:prstGeom>
          <a:noFill/>
        </p:spPr>
        <p:txBody>
          <a:bodyPr wrap="square" rtlCol="0">
            <a:spAutoFit/>
          </a:bodyPr>
          <a:lstStyle/>
          <a:p>
            <a:pPr algn="ctr"/>
            <a:r>
              <a:rPr lang="en-US" dirty="0">
                <a:solidFill>
                  <a:srgbClr val="000000"/>
                </a:solidFill>
              </a:rPr>
              <a:t>JEDI </a:t>
            </a:r>
          </a:p>
          <a:p>
            <a:pPr algn="ctr"/>
            <a:r>
              <a:rPr lang="en-US" dirty="0">
                <a:solidFill>
                  <a:srgbClr val="000000"/>
                </a:solidFill>
              </a:rPr>
              <a:t>Electron  Spectra</a:t>
            </a:r>
          </a:p>
        </p:txBody>
      </p:sp>
      <p:sp>
        <p:nvSpPr>
          <p:cNvPr id="10" name="TextBox 9">
            <a:extLst>
              <a:ext uri="{FF2B5EF4-FFF2-40B4-BE49-F238E27FC236}">
                <a16:creationId xmlns:a16="http://schemas.microsoft.com/office/drawing/2014/main" id="{59268CF4-8BA7-EB1C-F000-D1B17EEFABC9}"/>
              </a:ext>
            </a:extLst>
          </p:cNvPr>
          <p:cNvSpPr txBox="1"/>
          <p:nvPr/>
        </p:nvSpPr>
        <p:spPr>
          <a:xfrm>
            <a:off x="10307044" y="4920229"/>
            <a:ext cx="1552541" cy="1200329"/>
          </a:xfrm>
          <a:prstGeom prst="rect">
            <a:avLst/>
          </a:prstGeom>
          <a:noFill/>
        </p:spPr>
        <p:txBody>
          <a:bodyPr wrap="none" rtlCol="0">
            <a:spAutoFit/>
          </a:bodyPr>
          <a:lstStyle/>
          <a:p>
            <a:pPr algn="ctr"/>
            <a:r>
              <a:rPr lang="en-US" dirty="0">
                <a:solidFill>
                  <a:srgbClr val="000000"/>
                </a:solidFill>
              </a:rPr>
              <a:t>Electron PAD</a:t>
            </a:r>
          </a:p>
          <a:p>
            <a:pPr algn="ctr"/>
            <a:endParaRPr lang="en-US" dirty="0">
              <a:solidFill>
                <a:srgbClr val="000000"/>
              </a:solidFill>
            </a:endParaRPr>
          </a:p>
          <a:p>
            <a:pPr algn="ctr"/>
            <a:endParaRPr lang="en-US" dirty="0">
              <a:solidFill>
                <a:srgbClr val="000000"/>
              </a:solidFill>
            </a:endParaRPr>
          </a:p>
          <a:p>
            <a:pPr algn="ctr"/>
            <a:r>
              <a:rPr lang="en-US" dirty="0">
                <a:solidFill>
                  <a:srgbClr val="000000"/>
                </a:solidFill>
              </a:rPr>
              <a:t>Ion PAD</a:t>
            </a:r>
          </a:p>
        </p:txBody>
      </p:sp>
      <p:sp>
        <p:nvSpPr>
          <p:cNvPr id="11" name="TextBox 10">
            <a:extLst>
              <a:ext uri="{FF2B5EF4-FFF2-40B4-BE49-F238E27FC236}">
                <a16:creationId xmlns:a16="http://schemas.microsoft.com/office/drawing/2014/main" id="{85FD6572-4322-6363-2AB3-C26BDF378873}"/>
              </a:ext>
            </a:extLst>
          </p:cNvPr>
          <p:cNvSpPr txBox="1"/>
          <p:nvPr/>
        </p:nvSpPr>
        <p:spPr>
          <a:xfrm>
            <a:off x="10304896" y="2348648"/>
            <a:ext cx="1556836" cy="646331"/>
          </a:xfrm>
          <a:prstGeom prst="rect">
            <a:avLst/>
          </a:prstGeom>
          <a:noFill/>
        </p:spPr>
        <p:txBody>
          <a:bodyPr wrap="none" rtlCol="0">
            <a:spAutoFit/>
          </a:bodyPr>
          <a:lstStyle/>
          <a:p>
            <a:pPr algn="ctr"/>
            <a:r>
              <a:rPr lang="en-US" dirty="0">
                <a:solidFill>
                  <a:srgbClr val="000000"/>
                </a:solidFill>
              </a:rPr>
              <a:t> JADE</a:t>
            </a:r>
          </a:p>
          <a:p>
            <a:pPr algn="ctr"/>
            <a:r>
              <a:rPr lang="en-US" dirty="0">
                <a:solidFill>
                  <a:srgbClr val="000000"/>
                </a:solidFill>
              </a:rPr>
              <a:t>Ion Spectrum</a:t>
            </a:r>
          </a:p>
        </p:txBody>
      </p:sp>
      <p:sp>
        <p:nvSpPr>
          <p:cNvPr id="12" name="TextBox 11">
            <a:extLst>
              <a:ext uri="{FF2B5EF4-FFF2-40B4-BE49-F238E27FC236}">
                <a16:creationId xmlns:a16="http://schemas.microsoft.com/office/drawing/2014/main" id="{2F7BF224-4E07-A1D2-0D28-3E580996262E}"/>
              </a:ext>
            </a:extLst>
          </p:cNvPr>
          <p:cNvSpPr txBox="1"/>
          <p:nvPr/>
        </p:nvSpPr>
        <p:spPr>
          <a:xfrm>
            <a:off x="10088596" y="4016897"/>
            <a:ext cx="1989437" cy="369332"/>
          </a:xfrm>
          <a:prstGeom prst="rect">
            <a:avLst/>
          </a:prstGeom>
          <a:noFill/>
        </p:spPr>
        <p:txBody>
          <a:bodyPr wrap="square" rtlCol="0">
            <a:spAutoFit/>
          </a:bodyPr>
          <a:lstStyle/>
          <a:p>
            <a:pPr algn="ctr"/>
            <a:r>
              <a:rPr lang="el-GR" dirty="0">
                <a:solidFill>
                  <a:srgbClr val="000000"/>
                </a:solidFill>
              </a:rPr>
              <a:t>Θ</a:t>
            </a:r>
            <a:r>
              <a:rPr lang="en-US" dirty="0">
                <a:solidFill>
                  <a:srgbClr val="000000"/>
                </a:solidFill>
              </a:rPr>
              <a:t>Bn</a:t>
            </a:r>
          </a:p>
        </p:txBody>
      </p:sp>
      <p:sp>
        <p:nvSpPr>
          <p:cNvPr id="13" name="TextBox 12">
            <a:extLst>
              <a:ext uri="{FF2B5EF4-FFF2-40B4-BE49-F238E27FC236}">
                <a16:creationId xmlns:a16="http://schemas.microsoft.com/office/drawing/2014/main" id="{22C86690-1899-A4E1-8810-D8097625D22E}"/>
              </a:ext>
            </a:extLst>
          </p:cNvPr>
          <p:cNvSpPr txBox="1"/>
          <p:nvPr/>
        </p:nvSpPr>
        <p:spPr>
          <a:xfrm>
            <a:off x="897584" y="822960"/>
            <a:ext cx="5213651" cy="4524315"/>
          </a:xfrm>
          <a:prstGeom prst="rect">
            <a:avLst/>
          </a:prstGeom>
          <a:noFill/>
        </p:spPr>
        <p:txBody>
          <a:bodyPr wrap="square" rtlCol="0">
            <a:spAutoFit/>
          </a:bodyPr>
          <a:lstStyle/>
          <a:p>
            <a:pPr algn="ctr"/>
            <a:r>
              <a:rPr lang="en-US" u="sng" dirty="0">
                <a:solidFill>
                  <a:srgbClr val="7030A0"/>
                </a:solidFill>
              </a:rPr>
              <a:t>Foreshock Transient (HFA):</a:t>
            </a:r>
            <a:endParaRPr lang="en-US" dirty="0">
              <a:solidFill>
                <a:srgbClr val="7030A0"/>
              </a:solidFill>
            </a:endParaRPr>
          </a:p>
          <a:p>
            <a:pPr marL="285750" indent="-285750">
              <a:buFontTx/>
              <a:buChar char="-"/>
            </a:pPr>
            <a:r>
              <a:rPr lang="en-US" dirty="0">
                <a:solidFill>
                  <a:srgbClr val="7030A0"/>
                </a:solidFill>
              </a:rPr>
              <a:t>High energy electrons </a:t>
            </a:r>
            <a:r>
              <a:rPr lang="en-US" b="1" dirty="0">
                <a:solidFill>
                  <a:srgbClr val="7030A0"/>
                </a:solidFill>
              </a:rPr>
              <a:t>up to 1 MeV</a:t>
            </a:r>
            <a:r>
              <a:rPr lang="en-US" dirty="0">
                <a:solidFill>
                  <a:srgbClr val="7030A0"/>
                </a:solidFill>
              </a:rPr>
              <a:t> (</a:t>
            </a:r>
            <a:r>
              <a:rPr lang="en-US" i="1" dirty="0">
                <a:solidFill>
                  <a:srgbClr val="7030A0"/>
                </a:solidFill>
              </a:rPr>
              <a:t>agreement with Raptis+2025a,b</a:t>
            </a:r>
            <a:r>
              <a:rPr lang="en-US" dirty="0">
                <a:solidFill>
                  <a:srgbClr val="7030A0"/>
                </a:solidFill>
              </a:rPr>
              <a:t>)</a:t>
            </a:r>
          </a:p>
          <a:p>
            <a:pPr marL="285750" indent="-285750">
              <a:buFontTx/>
              <a:buChar char="-"/>
            </a:pPr>
            <a:r>
              <a:rPr lang="en-US" dirty="0">
                <a:solidFill>
                  <a:srgbClr val="7030A0"/>
                </a:solidFill>
              </a:rPr>
              <a:t>Disrupted solar wind beam</a:t>
            </a:r>
          </a:p>
          <a:p>
            <a:pPr marL="285750" indent="-285750">
              <a:buFontTx/>
              <a:buChar char="-"/>
            </a:pPr>
            <a:r>
              <a:rPr lang="en-US" dirty="0">
                <a:solidFill>
                  <a:srgbClr val="7030A0"/>
                </a:solidFill>
              </a:rPr>
              <a:t>Localized depletion of n and B</a:t>
            </a:r>
          </a:p>
          <a:p>
            <a:endParaRPr lang="en-US" dirty="0"/>
          </a:p>
          <a:p>
            <a:pPr algn="ctr"/>
            <a:r>
              <a:rPr lang="en-US" u="sng" dirty="0">
                <a:solidFill>
                  <a:srgbClr val="FF0000"/>
                </a:solidFill>
              </a:rPr>
              <a:t>Global Geometry:</a:t>
            </a:r>
          </a:p>
          <a:p>
            <a:pPr marL="285750" indent="-285750">
              <a:buFont typeface="Wingdings" pitchFamily="2" charset="2"/>
              <a:buChar char="Ø"/>
            </a:pPr>
            <a:r>
              <a:rPr lang="en-US" dirty="0">
                <a:solidFill>
                  <a:srgbClr val="FF0000"/>
                </a:solidFill>
              </a:rPr>
              <a:t>Using bow shock model (Joy+ 2002), local angle changes from ~40 to ~75 degrees</a:t>
            </a:r>
          </a:p>
          <a:p>
            <a:endParaRPr lang="en-US" dirty="0"/>
          </a:p>
          <a:p>
            <a:pPr algn="ctr"/>
            <a:r>
              <a:rPr lang="en-US" u="sng" dirty="0">
                <a:solidFill>
                  <a:srgbClr val="0005FF"/>
                </a:solidFill>
              </a:rPr>
              <a:t>Pitch Angle Distributions (PADs):</a:t>
            </a:r>
          </a:p>
          <a:p>
            <a:pPr marL="285750" indent="-285750">
              <a:buFont typeface="Wingdings" pitchFamily="2" charset="2"/>
              <a:buChar char="ü"/>
            </a:pPr>
            <a:r>
              <a:rPr lang="en-US" dirty="0">
                <a:solidFill>
                  <a:srgbClr val="0005FF"/>
                </a:solidFill>
              </a:rPr>
              <a:t>Isotropic distribution, strong scattering</a:t>
            </a:r>
          </a:p>
          <a:p>
            <a:pPr marL="285750" indent="-285750">
              <a:buFont typeface="Wingdings" pitchFamily="2" charset="2"/>
              <a:buChar char="ü"/>
            </a:pPr>
            <a:r>
              <a:rPr lang="en-US" dirty="0">
                <a:solidFill>
                  <a:srgbClr val="0005FF"/>
                </a:solidFill>
              </a:rPr>
              <a:t>No trapped population</a:t>
            </a:r>
          </a:p>
          <a:p>
            <a:pPr marL="285750" indent="-285750">
              <a:buFont typeface="Wingdings" pitchFamily="2" charset="2"/>
              <a:buChar char="ü"/>
            </a:pPr>
            <a:r>
              <a:rPr lang="en-US" dirty="0">
                <a:solidFill>
                  <a:srgbClr val="0005FF"/>
                </a:solidFill>
              </a:rPr>
              <a:t>Localized within the ~15min interval</a:t>
            </a:r>
          </a:p>
          <a:p>
            <a:pPr algn="ctr"/>
            <a:endParaRPr lang="en-US" u="sng" dirty="0">
              <a:solidFill>
                <a:srgbClr val="0005FF"/>
              </a:solidFill>
            </a:endParaRPr>
          </a:p>
          <a:p>
            <a:pPr algn="ctr"/>
            <a:endParaRPr lang="en-US" dirty="0"/>
          </a:p>
        </p:txBody>
      </p:sp>
      <p:pic>
        <p:nvPicPr>
          <p:cNvPr id="14" name="Picture 13">
            <a:extLst>
              <a:ext uri="{FF2B5EF4-FFF2-40B4-BE49-F238E27FC236}">
                <a16:creationId xmlns:a16="http://schemas.microsoft.com/office/drawing/2014/main" id="{1DF7EF38-129A-65D0-477A-56CDB96BB922}"/>
              </a:ext>
            </a:extLst>
          </p:cNvPr>
          <p:cNvPicPr>
            <a:picLocks noChangeAspect="1"/>
          </p:cNvPicPr>
          <p:nvPr/>
        </p:nvPicPr>
        <p:blipFill>
          <a:blip r:embed="rId3"/>
          <a:stretch>
            <a:fillRect/>
          </a:stretch>
        </p:blipFill>
        <p:spPr>
          <a:xfrm>
            <a:off x="485565" y="4794965"/>
            <a:ext cx="6129121" cy="1651953"/>
          </a:xfrm>
          <a:prstGeom prst="rect">
            <a:avLst/>
          </a:prstGeom>
        </p:spPr>
      </p:pic>
      <p:sp>
        <p:nvSpPr>
          <p:cNvPr id="2" name="TextBox 1">
            <a:extLst>
              <a:ext uri="{FF2B5EF4-FFF2-40B4-BE49-F238E27FC236}">
                <a16:creationId xmlns:a16="http://schemas.microsoft.com/office/drawing/2014/main" id="{127E0790-BD02-24A6-9FD9-975DCD1A2477}"/>
              </a:ext>
            </a:extLst>
          </p:cNvPr>
          <p:cNvSpPr txBox="1"/>
          <p:nvPr/>
        </p:nvSpPr>
        <p:spPr>
          <a:xfrm>
            <a:off x="-97820" y="6433631"/>
            <a:ext cx="1082348" cy="230832"/>
          </a:xfrm>
          <a:prstGeom prst="rect">
            <a:avLst/>
          </a:prstGeom>
          <a:noFill/>
        </p:spPr>
        <p:txBody>
          <a:bodyPr wrap="none" rtlCol="0">
            <a:spAutoFit/>
          </a:bodyPr>
          <a:lstStyle/>
          <a:p>
            <a:r>
              <a:rPr lang="en-US" sz="900" dirty="0">
                <a:solidFill>
                  <a:srgbClr val="000000"/>
                </a:solidFill>
              </a:rPr>
              <a:t>Raptis et al. 2026</a:t>
            </a:r>
          </a:p>
        </p:txBody>
      </p:sp>
    </p:spTree>
    <p:extLst>
      <p:ext uri="{BB962C8B-B14F-4D97-AF65-F5344CB8AC3E}">
        <p14:creationId xmlns:p14="http://schemas.microsoft.com/office/powerpoint/2010/main" val="19465551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Acceleration at </a:t>
            </a:r>
            <a:r>
              <a:rPr lang="en-US" dirty="0" err="1"/>
              <a:t>Qpar</a:t>
            </a:r>
            <a:r>
              <a:rPr lang="en-US" dirty="0"/>
              <a:t> and </a:t>
            </a:r>
            <a:r>
              <a:rPr lang="en-US" dirty="0" err="1"/>
              <a:t>Qperp</a:t>
            </a:r>
            <a:r>
              <a:rPr lang="en-US" dirty="0"/>
              <a:t> shocks</a:t>
            </a:r>
          </a:p>
        </p:txBody>
      </p:sp>
      <p:pic>
        <p:nvPicPr>
          <p:cNvPr id="6" name="Picture 5">
            <a:extLst>
              <a:ext uri="{FF2B5EF4-FFF2-40B4-BE49-F238E27FC236}">
                <a16:creationId xmlns:a16="http://schemas.microsoft.com/office/drawing/2014/main" id="{4AA6D0A8-A854-D241-3507-D0CD833AD295}"/>
              </a:ext>
            </a:extLst>
          </p:cNvPr>
          <p:cNvPicPr>
            <a:picLocks noChangeAspect="1"/>
          </p:cNvPicPr>
          <p:nvPr/>
        </p:nvPicPr>
        <p:blipFill>
          <a:blip r:embed="rId3"/>
          <a:stretch>
            <a:fillRect/>
          </a:stretch>
        </p:blipFill>
        <p:spPr>
          <a:xfrm>
            <a:off x="300037" y="764037"/>
            <a:ext cx="3721449" cy="5673987"/>
          </a:xfrm>
          <a:prstGeom prst="rect">
            <a:avLst/>
          </a:prstGeom>
        </p:spPr>
      </p:pic>
      <p:sp>
        <p:nvSpPr>
          <p:cNvPr id="7" name="TextBox 6">
            <a:extLst>
              <a:ext uri="{FF2B5EF4-FFF2-40B4-BE49-F238E27FC236}">
                <a16:creationId xmlns:a16="http://schemas.microsoft.com/office/drawing/2014/main" id="{609AEB5A-61C1-79F3-E7E6-988945D81BB4}"/>
              </a:ext>
            </a:extLst>
          </p:cNvPr>
          <p:cNvSpPr txBox="1"/>
          <p:nvPr/>
        </p:nvSpPr>
        <p:spPr>
          <a:xfrm>
            <a:off x="3873416" y="1448435"/>
            <a:ext cx="2159566" cy="369332"/>
          </a:xfrm>
          <a:prstGeom prst="rect">
            <a:avLst/>
          </a:prstGeom>
          <a:noFill/>
        </p:spPr>
        <p:txBody>
          <a:bodyPr wrap="none" rtlCol="0">
            <a:spAutoFit/>
          </a:bodyPr>
          <a:lstStyle/>
          <a:p>
            <a:r>
              <a:rPr lang="en-US" b="1" dirty="0" err="1">
                <a:solidFill>
                  <a:srgbClr val="0000FF"/>
                </a:solidFill>
              </a:rPr>
              <a:t>Qpar</a:t>
            </a:r>
            <a:r>
              <a:rPr lang="en-US" b="1" dirty="0">
                <a:solidFill>
                  <a:srgbClr val="0000FF"/>
                </a:solidFill>
              </a:rPr>
              <a:t> shock (DSA)</a:t>
            </a:r>
          </a:p>
        </p:txBody>
      </p:sp>
      <p:sp>
        <p:nvSpPr>
          <p:cNvPr id="8" name="TextBox 7">
            <a:extLst>
              <a:ext uri="{FF2B5EF4-FFF2-40B4-BE49-F238E27FC236}">
                <a16:creationId xmlns:a16="http://schemas.microsoft.com/office/drawing/2014/main" id="{4EFCC6F0-8148-6B44-CCA9-AACBBDC1B673}"/>
              </a:ext>
            </a:extLst>
          </p:cNvPr>
          <p:cNvSpPr txBox="1"/>
          <p:nvPr/>
        </p:nvSpPr>
        <p:spPr>
          <a:xfrm>
            <a:off x="3873416" y="3962713"/>
            <a:ext cx="1659429" cy="646331"/>
          </a:xfrm>
          <a:prstGeom prst="rect">
            <a:avLst/>
          </a:prstGeom>
          <a:noFill/>
        </p:spPr>
        <p:txBody>
          <a:bodyPr wrap="none" rtlCol="0">
            <a:spAutoFit/>
          </a:bodyPr>
          <a:lstStyle/>
          <a:p>
            <a:pPr algn="ctr"/>
            <a:r>
              <a:rPr lang="en-US" b="1" dirty="0" err="1">
                <a:solidFill>
                  <a:srgbClr val="FF0000"/>
                </a:solidFill>
              </a:rPr>
              <a:t>Qperp</a:t>
            </a:r>
            <a:r>
              <a:rPr lang="en-US" b="1" dirty="0">
                <a:solidFill>
                  <a:srgbClr val="FF0000"/>
                </a:solidFill>
              </a:rPr>
              <a:t> shock </a:t>
            </a:r>
          </a:p>
          <a:p>
            <a:pPr algn="ctr"/>
            <a:r>
              <a:rPr lang="en-US" b="1" dirty="0">
                <a:solidFill>
                  <a:srgbClr val="FF0000"/>
                </a:solidFill>
              </a:rPr>
              <a:t>(SDA/SSDA)</a:t>
            </a:r>
          </a:p>
        </p:txBody>
      </p:sp>
      <p:sp>
        <p:nvSpPr>
          <p:cNvPr id="9" name="TextBox 8">
            <a:extLst>
              <a:ext uri="{FF2B5EF4-FFF2-40B4-BE49-F238E27FC236}">
                <a16:creationId xmlns:a16="http://schemas.microsoft.com/office/drawing/2014/main" id="{3A949738-0525-205A-4367-0CF70F634F90}"/>
              </a:ext>
            </a:extLst>
          </p:cNvPr>
          <p:cNvSpPr txBox="1"/>
          <p:nvPr/>
        </p:nvSpPr>
        <p:spPr>
          <a:xfrm>
            <a:off x="3873416" y="2875509"/>
            <a:ext cx="1774845" cy="369332"/>
          </a:xfrm>
          <a:prstGeom prst="rect">
            <a:avLst/>
          </a:prstGeom>
          <a:noFill/>
        </p:spPr>
        <p:txBody>
          <a:bodyPr wrap="none" rtlCol="0">
            <a:spAutoFit/>
          </a:bodyPr>
          <a:lstStyle/>
          <a:p>
            <a:r>
              <a:rPr lang="en-US" b="1" dirty="0">
                <a:solidFill>
                  <a:srgbClr val="00B0F0"/>
                </a:solidFill>
              </a:rPr>
              <a:t>Oblique shock</a:t>
            </a:r>
          </a:p>
        </p:txBody>
      </p:sp>
      <p:pic>
        <p:nvPicPr>
          <p:cNvPr id="19462" name="Picture 6" descr="PDF] Observational Evidence for Stochastic Shock Drift Acceleration of  Electrons at the Earth's Bow Shock. | Semantic Scholar">
            <a:extLst>
              <a:ext uri="{FF2B5EF4-FFF2-40B4-BE49-F238E27FC236}">
                <a16:creationId xmlns:a16="http://schemas.microsoft.com/office/drawing/2014/main" id="{234421B7-0245-39CF-994B-2600F62A40F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378122" y="991703"/>
            <a:ext cx="5687036" cy="533507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37337EBB-95AA-2BED-AD7E-6471329D5D71}"/>
              </a:ext>
            </a:extLst>
          </p:cNvPr>
          <p:cNvSpPr/>
          <p:nvPr/>
        </p:nvSpPr>
        <p:spPr>
          <a:xfrm>
            <a:off x="0" y="6438024"/>
            <a:ext cx="1515158" cy="215444"/>
          </a:xfrm>
          <a:prstGeom prst="rect">
            <a:avLst/>
          </a:prstGeom>
        </p:spPr>
        <p:txBody>
          <a:bodyPr wrap="none">
            <a:spAutoFit/>
          </a:bodyPr>
          <a:lstStyle/>
          <a:p>
            <a:r>
              <a:rPr lang="en-US" sz="800" dirty="0" err="1">
                <a:solidFill>
                  <a:srgbClr val="000000"/>
                </a:solidFill>
                <a:latin typeface="+mj-lt"/>
              </a:rPr>
              <a:t>Caprioli</a:t>
            </a:r>
            <a:r>
              <a:rPr lang="en-US" sz="800" dirty="0">
                <a:solidFill>
                  <a:srgbClr val="000000"/>
                </a:solidFill>
                <a:latin typeface="+mj-lt"/>
              </a:rPr>
              <a:t> and </a:t>
            </a:r>
            <a:r>
              <a:rPr lang="en-US" sz="800" dirty="0" err="1">
                <a:solidFill>
                  <a:srgbClr val="000000"/>
                </a:solidFill>
                <a:latin typeface="+mj-lt"/>
              </a:rPr>
              <a:t>Spitkovsky</a:t>
            </a:r>
            <a:r>
              <a:rPr lang="en-US" sz="800" dirty="0">
                <a:solidFill>
                  <a:srgbClr val="000000"/>
                </a:solidFill>
                <a:latin typeface="+mj-lt"/>
              </a:rPr>
              <a:t> 2014</a:t>
            </a:r>
            <a:endParaRPr lang="sv-SE" sz="800" dirty="0">
              <a:solidFill>
                <a:srgbClr val="000000"/>
              </a:solidFill>
              <a:latin typeface="+mj-lt"/>
            </a:endParaRPr>
          </a:p>
        </p:txBody>
      </p:sp>
      <p:sp>
        <p:nvSpPr>
          <p:cNvPr id="13" name="Rectangle 12">
            <a:extLst>
              <a:ext uri="{FF2B5EF4-FFF2-40B4-BE49-F238E27FC236}">
                <a16:creationId xmlns:a16="http://schemas.microsoft.com/office/drawing/2014/main" id="{83DCFB02-4A4B-BBBA-96EE-B6A976D29C78}"/>
              </a:ext>
            </a:extLst>
          </p:cNvPr>
          <p:cNvSpPr/>
          <p:nvPr/>
        </p:nvSpPr>
        <p:spPr>
          <a:xfrm>
            <a:off x="10961613" y="6443350"/>
            <a:ext cx="1309974" cy="215444"/>
          </a:xfrm>
          <a:prstGeom prst="rect">
            <a:avLst/>
          </a:prstGeom>
        </p:spPr>
        <p:txBody>
          <a:bodyPr wrap="none">
            <a:spAutoFit/>
          </a:bodyPr>
          <a:lstStyle/>
          <a:p>
            <a:r>
              <a:rPr lang="en-US" sz="800" dirty="0">
                <a:solidFill>
                  <a:srgbClr val="000000"/>
                </a:solidFill>
                <a:latin typeface="+mj-lt"/>
              </a:rPr>
              <a:t>Amano et al. 2020 | PRL</a:t>
            </a:r>
            <a:endParaRPr lang="sv-SE" sz="800" dirty="0">
              <a:solidFill>
                <a:srgbClr val="000000"/>
              </a:solidFill>
              <a:latin typeface="+mj-lt"/>
            </a:endParaRPr>
          </a:p>
        </p:txBody>
      </p:sp>
      <p:sp>
        <p:nvSpPr>
          <p:cNvPr id="2" name="TextBox 1">
            <a:extLst>
              <a:ext uri="{FF2B5EF4-FFF2-40B4-BE49-F238E27FC236}">
                <a16:creationId xmlns:a16="http://schemas.microsoft.com/office/drawing/2014/main" id="{4A0368B3-E792-A8B1-B118-C76F5ADA535D}"/>
              </a:ext>
            </a:extLst>
          </p:cNvPr>
          <p:cNvSpPr txBox="1"/>
          <p:nvPr/>
        </p:nvSpPr>
        <p:spPr>
          <a:xfrm>
            <a:off x="983848" y="5798916"/>
            <a:ext cx="607859" cy="369332"/>
          </a:xfrm>
          <a:prstGeom prst="rect">
            <a:avLst/>
          </a:prstGeom>
          <a:noFill/>
        </p:spPr>
        <p:txBody>
          <a:bodyPr wrap="none" rtlCol="0">
            <a:spAutoFit/>
          </a:bodyPr>
          <a:lstStyle/>
          <a:p>
            <a:r>
              <a:rPr lang="en-US" dirty="0">
                <a:solidFill>
                  <a:srgbClr val="000000"/>
                </a:solidFill>
              </a:rPr>
              <a:t>ions</a:t>
            </a:r>
          </a:p>
        </p:txBody>
      </p:sp>
    </p:spTree>
    <p:extLst>
      <p:ext uri="{BB962C8B-B14F-4D97-AF65-F5344CB8AC3E}">
        <p14:creationId xmlns:p14="http://schemas.microsoft.com/office/powerpoint/2010/main" val="2724160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8CF4E-286C-609E-EB07-86802760F4B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032B6A6-E79F-2427-F9A7-7E21046BC1E8}"/>
              </a:ext>
            </a:extLst>
          </p:cNvPr>
          <p:cNvSpPr>
            <a:spLocks noGrp="1"/>
          </p:cNvSpPr>
          <p:nvPr>
            <p:ph type="title"/>
          </p:nvPr>
        </p:nvSpPr>
        <p:spPr>
          <a:xfrm>
            <a:off x="575400" y="46165"/>
            <a:ext cx="11041200" cy="516190"/>
          </a:xfrm>
        </p:spPr>
        <p:txBody>
          <a:bodyPr>
            <a:normAutofit fontScale="90000"/>
          </a:bodyPr>
          <a:lstStyle/>
          <a:p>
            <a:pPr algn="ctr"/>
            <a:r>
              <a:rPr lang="sv-SE" dirty="0" err="1"/>
              <a:t>Shock-generated</a:t>
            </a:r>
            <a:r>
              <a:rPr lang="sv-SE" dirty="0"/>
              <a:t> </a:t>
            </a:r>
            <a:r>
              <a:rPr lang="sv-SE" dirty="0" err="1"/>
              <a:t>transients</a:t>
            </a:r>
            <a:r>
              <a:rPr lang="sv-SE" dirty="0"/>
              <a:t> </a:t>
            </a:r>
            <a:r>
              <a:rPr lang="sv-SE" dirty="0" err="1"/>
              <a:t>are</a:t>
            </a:r>
            <a:r>
              <a:rPr lang="sv-SE" dirty="0"/>
              <a:t> </a:t>
            </a:r>
            <a:r>
              <a:rPr lang="sv-SE" dirty="0" err="1"/>
              <a:t>amazing</a:t>
            </a:r>
            <a:r>
              <a:rPr lang="sv-SE" dirty="0"/>
              <a:t> </a:t>
            </a:r>
            <a:r>
              <a:rPr lang="sv-SE" dirty="0" err="1"/>
              <a:t>particle</a:t>
            </a:r>
            <a:r>
              <a:rPr lang="sv-SE" dirty="0"/>
              <a:t> accelerators</a:t>
            </a:r>
          </a:p>
        </p:txBody>
      </p:sp>
      <p:sp>
        <p:nvSpPr>
          <p:cNvPr id="2" name="TextBox 1">
            <a:extLst>
              <a:ext uri="{FF2B5EF4-FFF2-40B4-BE49-F238E27FC236}">
                <a16:creationId xmlns:a16="http://schemas.microsoft.com/office/drawing/2014/main" id="{8F134032-DBD8-6901-E8AE-F6697ED19734}"/>
              </a:ext>
            </a:extLst>
          </p:cNvPr>
          <p:cNvSpPr txBox="1"/>
          <p:nvPr/>
        </p:nvSpPr>
        <p:spPr>
          <a:xfrm>
            <a:off x="702359" y="6434185"/>
            <a:ext cx="1633781"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anose="020B0604020202020204"/>
                <a:ea typeface="+mn-ea"/>
                <a:cs typeface="+mn-cs"/>
              </a:rPr>
              <a:t>Raptis et al.2025 </a:t>
            </a:r>
            <a:r>
              <a:rPr kumimoji="0" lang="en-US" sz="900" b="0" i="0" u="none" strike="noStrike" kern="1200" cap="none" spc="0" normalizeH="0" baseline="0" noProof="0" dirty="0" err="1">
                <a:ln>
                  <a:noFill/>
                </a:ln>
                <a:solidFill>
                  <a:srgbClr val="000000"/>
                </a:solidFill>
                <a:effectLst/>
                <a:uLnTx/>
                <a:uFillTx/>
                <a:latin typeface="Arial" panose="020B0604020202020204"/>
                <a:ea typeface="+mn-ea"/>
                <a:cs typeface="+mn-cs"/>
              </a:rPr>
              <a:t>NatComm</a:t>
            </a:r>
            <a:endParaRPr kumimoji="0" lang="en-US" sz="9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527C3E09-71A1-5A26-D362-6572C06E4F2B}"/>
              </a:ext>
            </a:extLst>
          </p:cNvPr>
          <p:cNvSpPr txBox="1"/>
          <p:nvPr/>
        </p:nvSpPr>
        <p:spPr>
          <a:xfrm>
            <a:off x="10144401" y="6434185"/>
            <a:ext cx="1345240"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Arial" panose="020B0604020202020204"/>
                <a:ea typeface="+mn-ea"/>
                <a:cs typeface="+mn-cs"/>
              </a:rPr>
              <a:t>Raptis et al.2025 </a:t>
            </a:r>
            <a:r>
              <a:rPr kumimoji="0" lang="en-US" sz="900" b="0" i="0" u="none" strike="noStrike" kern="1200" cap="none" spc="0" normalizeH="0" baseline="0" noProof="0" dirty="0" err="1">
                <a:ln>
                  <a:noFill/>
                </a:ln>
                <a:solidFill>
                  <a:srgbClr val="000000"/>
                </a:solidFill>
                <a:effectLst/>
                <a:uLnTx/>
                <a:uFillTx/>
                <a:latin typeface="Arial" panose="020B0604020202020204"/>
                <a:ea typeface="+mn-ea"/>
                <a:cs typeface="+mn-cs"/>
              </a:rPr>
              <a:t>ApJL</a:t>
            </a:r>
            <a:endParaRPr kumimoji="0" lang="en-US" sz="9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5" name="Content Placeholder 7">
            <a:extLst>
              <a:ext uri="{FF2B5EF4-FFF2-40B4-BE49-F238E27FC236}">
                <a16:creationId xmlns:a16="http://schemas.microsoft.com/office/drawing/2014/main" id="{EB8AB931-8164-44BD-D132-84BC8EE3B40D}"/>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0" y="5883174"/>
            <a:ext cx="731520" cy="731520"/>
          </a:xfrm>
        </p:spPr>
      </p:pic>
      <p:pic>
        <p:nvPicPr>
          <p:cNvPr id="11" name="Picture 10">
            <a:extLst>
              <a:ext uri="{FF2B5EF4-FFF2-40B4-BE49-F238E27FC236}">
                <a16:creationId xmlns:a16="http://schemas.microsoft.com/office/drawing/2014/main" id="{19646DB9-B834-00F4-3F57-E9F67D479080}"/>
              </a:ext>
            </a:extLst>
          </p:cNvPr>
          <p:cNvPicPr>
            <a:picLocks noChangeAspect="1"/>
          </p:cNvPicPr>
          <p:nvPr/>
        </p:nvPicPr>
        <p:blipFill>
          <a:blip r:embed="rId4"/>
          <a:srcRect r="43981"/>
          <a:stretch/>
        </p:blipFill>
        <p:spPr>
          <a:xfrm>
            <a:off x="6915150" y="927913"/>
            <a:ext cx="4513604" cy="5450898"/>
          </a:xfrm>
          <a:prstGeom prst="rect">
            <a:avLst/>
          </a:prstGeom>
        </p:spPr>
      </p:pic>
      <p:sp>
        <p:nvSpPr>
          <p:cNvPr id="13" name="TextBox 12">
            <a:extLst>
              <a:ext uri="{FF2B5EF4-FFF2-40B4-BE49-F238E27FC236}">
                <a16:creationId xmlns:a16="http://schemas.microsoft.com/office/drawing/2014/main" id="{01846D55-FF28-1A55-CFF6-7535FCFBC943}"/>
              </a:ext>
            </a:extLst>
          </p:cNvPr>
          <p:cNvSpPr txBox="1"/>
          <p:nvPr/>
        </p:nvSpPr>
        <p:spPr>
          <a:xfrm>
            <a:off x="8756324" y="2689569"/>
            <a:ext cx="59343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a:ea typeface="+mn-ea"/>
                <a:cs typeface="+mn-cs"/>
              </a:rPr>
              <a:t>Core</a:t>
            </a:r>
          </a:p>
        </p:txBody>
      </p:sp>
      <p:sp>
        <p:nvSpPr>
          <p:cNvPr id="15" name="TextBox 14">
            <a:extLst>
              <a:ext uri="{FF2B5EF4-FFF2-40B4-BE49-F238E27FC236}">
                <a16:creationId xmlns:a16="http://schemas.microsoft.com/office/drawing/2014/main" id="{EF6D2885-E35D-EDEB-6FFE-FE31ABD717D0}"/>
              </a:ext>
            </a:extLst>
          </p:cNvPr>
          <p:cNvSpPr txBox="1"/>
          <p:nvPr/>
        </p:nvSpPr>
        <p:spPr>
          <a:xfrm>
            <a:off x="11000321" y="2551070"/>
            <a:ext cx="1089010" cy="49244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Arial" panose="020B0604020202020204"/>
                <a:ea typeface="+mn-ea"/>
                <a:cs typeface="+mn-cs"/>
              </a:rPr>
              <a:t>Jets forming</a:t>
            </a:r>
          </a:p>
        </p:txBody>
      </p:sp>
      <p:cxnSp>
        <p:nvCxnSpPr>
          <p:cNvPr id="17" name="Straight Arrow Connector 16">
            <a:extLst>
              <a:ext uri="{FF2B5EF4-FFF2-40B4-BE49-F238E27FC236}">
                <a16:creationId xmlns:a16="http://schemas.microsoft.com/office/drawing/2014/main" id="{FBAF89E5-FF24-7A49-7E5C-8292B1FEF354}"/>
              </a:ext>
            </a:extLst>
          </p:cNvPr>
          <p:cNvCxnSpPr>
            <a:cxnSpLocks/>
            <a:stCxn id="15" idx="1"/>
          </p:cNvCxnSpPr>
          <p:nvPr/>
        </p:nvCxnSpPr>
        <p:spPr>
          <a:xfrm flipH="1" flipV="1">
            <a:off x="9634888" y="2579571"/>
            <a:ext cx="1365433" cy="21772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01BA14B-FFCF-7015-EDCB-2A684D203C0E}"/>
              </a:ext>
            </a:extLst>
          </p:cNvPr>
          <p:cNvCxnSpPr>
            <a:cxnSpLocks/>
          </p:cNvCxnSpPr>
          <p:nvPr/>
        </p:nvCxnSpPr>
        <p:spPr>
          <a:xfrm flipH="1">
            <a:off x="9548261" y="4542810"/>
            <a:ext cx="1733531" cy="32417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FDABEE3-56DC-3B8E-8A37-6691ED9D12B2}"/>
              </a:ext>
            </a:extLst>
          </p:cNvPr>
          <p:cNvSpPr txBox="1"/>
          <p:nvPr/>
        </p:nvSpPr>
        <p:spPr>
          <a:xfrm>
            <a:off x="11190438" y="4232511"/>
            <a:ext cx="108901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a:ea typeface="+mn-ea"/>
                <a:cs typeface="+mn-cs"/>
              </a:rPr>
              <a:t>Relativistic electrons</a:t>
            </a:r>
          </a:p>
        </p:txBody>
      </p:sp>
      <p:pic>
        <p:nvPicPr>
          <p:cNvPr id="26" name="Picture 25">
            <a:extLst>
              <a:ext uri="{FF2B5EF4-FFF2-40B4-BE49-F238E27FC236}">
                <a16:creationId xmlns:a16="http://schemas.microsoft.com/office/drawing/2014/main" id="{3818EEAD-2CE7-0AF2-C5B8-1700BA1F87CA}"/>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06471" y="665618"/>
            <a:ext cx="3404420" cy="5665304"/>
          </a:xfrm>
          <a:prstGeom prst="rect">
            <a:avLst/>
          </a:prstGeom>
        </p:spPr>
      </p:pic>
      <p:sp>
        <p:nvSpPr>
          <p:cNvPr id="33" name="TextBox 32">
            <a:extLst>
              <a:ext uri="{FF2B5EF4-FFF2-40B4-BE49-F238E27FC236}">
                <a16:creationId xmlns:a16="http://schemas.microsoft.com/office/drawing/2014/main" id="{1A51307D-3C71-92FE-49A7-8E64D2F513E0}"/>
              </a:ext>
            </a:extLst>
          </p:cNvPr>
          <p:cNvSpPr txBox="1"/>
          <p:nvPr/>
        </p:nvSpPr>
        <p:spPr>
          <a:xfrm>
            <a:off x="5090596" y="2616041"/>
            <a:ext cx="1261884"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5FF"/>
                </a:solidFill>
                <a:effectLst/>
                <a:uLnTx/>
                <a:uFillTx/>
                <a:latin typeface="Arial" panose="020B0604020202020204"/>
                <a:ea typeface="+mn-ea"/>
                <a:cs typeface="+mn-cs"/>
              </a:rPr>
              <a:t>Solar wind</a:t>
            </a:r>
          </a:p>
        </p:txBody>
      </p:sp>
      <p:sp>
        <p:nvSpPr>
          <p:cNvPr id="34" name="TextBox 33">
            <a:extLst>
              <a:ext uri="{FF2B5EF4-FFF2-40B4-BE49-F238E27FC236}">
                <a16:creationId xmlns:a16="http://schemas.microsoft.com/office/drawing/2014/main" id="{1D2042FB-D870-5291-4759-86DEA1F90BF8}"/>
              </a:ext>
            </a:extLst>
          </p:cNvPr>
          <p:cNvSpPr txBox="1"/>
          <p:nvPr/>
        </p:nvSpPr>
        <p:spPr>
          <a:xfrm>
            <a:off x="4834116" y="3429000"/>
            <a:ext cx="177484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a:ea typeface="+mn-ea"/>
                <a:cs typeface="+mn-cs"/>
              </a:rPr>
              <a:t>Magnetosheath</a:t>
            </a:r>
          </a:p>
        </p:txBody>
      </p:sp>
      <p:cxnSp>
        <p:nvCxnSpPr>
          <p:cNvPr id="35" name="Straight Arrow Connector 34">
            <a:extLst>
              <a:ext uri="{FF2B5EF4-FFF2-40B4-BE49-F238E27FC236}">
                <a16:creationId xmlns:a16="http://schemas.microsoft.com/office/drawing/2014/main" id="{F0D5A8C8-9A03-BE47-623C-644EDFC4C1BC}"/>
              </a:ext>
            </a:extLst>
          </p:cNvPr>
          <p:cNvCxnSpPr>
            <a:cxnSpLocks/>
          </p:cNvCxnSpPr>
          <p:nvPr/>
        </p:nvCxnSpPr>
        <p:spPr>
          <a:xfrm flipH="1">
            <a:off x="3286146" y="2948903"/>
            <a:ext cx="1772667" cy="1293056"/>
          </a:xfrm>
          <a:prstGeom prst="straightConnector1">
            <a:avLst/>
          </a:prstGeom>
          <a:ln>
            <a:solidFill>
              <a:srgbClr val="0005FF"/>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CE4B9C99-85FC-463E-999F-83BAFF003772}"/>
              </a:ext>
            </a:extLst>
          </p:cNvPr>
          <p:cNvCxnSpPr>
            <a:cxnSpLocks/>
            <a:stCxn id="34" idx="3"/>
          </p:cNvCxnSpPr>
          <p:nvPr/>
        </p:nvCxnSpPr>
        <p:spPr>
          <a:xfrm>
            <a:off x="6608961" y="3613666"/>
            <a:ext cx="1434902" cy="3969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FBF6869E-D15E-7D2B-0FE0-A27FC6371CA9}"/>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1460480" y="5876992"/>
            <a:ext cx="731520" cy="731520"/>
          </a:xfrm>
          <a:prstGeom prst="rect">
            <a:avLst/>
          </a:prstGeom>
        </p:spPr>
      </p:pic>
      <p:cxnSp>
        <p:nvCxnSpPr>
          <p:cNvPr id="12" name="Straight Connector 11">
            <a:extLst>
              <a:ext uri="{FF2B5EF4-FFF2-40B4-BE49-F238E27FC236}">
                <a16:creationId xmlns:a16="http://schemas.microsoft.com/office/drawing/2014/main" id="{F332601E-5307-B363-90FC-A24897400E36}"/>
              </a:ext>
            </a:extLst>
          </p:cNvPr>
          <p:cNvCxnSpPr>
            <a:cxnSpLocks/>
          </p:cNvCxnSpPr>
          <p:nvPr/>
        </p:nvCxnSpPr>
        <p:spPr>
          <a:xfrm>
            <a:off x="7794885" y="3117954"/>
            <a:ext cx="3089015" cy="0"/>
          </a:xfrm>
          <a:prstGeom prst="line">
            <a:avLst/>
          </a:prstGeom>
          <a:ln w="12700">
            <a:solidFill>
              <a:srgbClr val="00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AD1FF99-7786-6150-5A52-E5264AAA9A40}"/>
                  </a:ext>
                </a:extLst>
              </p:cNvPr>
              <p:cNvSpPr txBox="1"/>
              <p:nvPr/>
            </p:nvSpPr>
            <p:spPr>
              <a:xfrm>
                <a:off x="10787506" y="2975776"/>
                <a:ext cx="425629"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kumimoji="0" lang="en-US" sz="1000" b="0" i="0"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m:rPr>
                              <m:sty m:val="p"/>
                            </m:rPr>
                            <a:rPr kumimoji="0" lang="en-US" sz="1000" b="0" i="0"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n</m:t>
                          </m:r>
                        </m:e>
                        <m:sub>
                          <m:r>
                            <m:rPr>
                              <m:sty m:val="p"/>
                            </m:rPr>
                            <a:rPr kumimoji="0" lang="en-US" sz="1000" b="0" i="0"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BG</m:t>
                          </m:r>
                        </m:sub>
                      </m:sSub>
                    </m:oMath>
                  </m:oMathPara>
                </a14:m>
                <a:endParaRPr kumimoji="0" lang="en-US" sz="1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mc:Choice>
        <mc:Fallback xmlns="">
          <p:sp>
            <p:nvSpPr>
              <p:cNvPr id="19" name="TextBox 18">
                <a:extLst>
                  <a:ext uri="{FF2B5EF4-FFF2-40B4-BE49-F238E27FC236}">
                    <a16:creationId xmlns:a16="http://schemas.microsoft.com/office/drawing/2014/main" id="{EB32763E-BA17-5118-3766-427BBF76A1C9}"/>
                  </a:ext>
                </a:extLst>
              </p:cNvPr>
              <p:cNvSpPr txBox="1">
                <a:spLocks noRot="1" noChangeAspect="1" noMove="1" noResize="1" noEditPoints="1" noAdjustHandles="1" noChangeArrowheads="1" noChangeShapeType="1" noTextEdit="1"/>
              </p:cNvSpPr>
              <p:nvPr/>
            </p:nvSpPr>
            <p:spPr>
              <a:xfrm>
                <a:off x="10787506" y="2975776"/>
                <a:ext cx="425629" cy="246221"/>
              </a:xfrm>
              <a:prstGeom prst="rect">
                <a:avLst/>
              </a:prstGeom>
              <a:blipFill>
                <a:blip r:embed="rId7"/>
                <a:stretch>
                  <a:fillRect/>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A782A493-FA8F-79D6-0FE0-A4FD33EA4E69}"/>
              </a:ext>
            </a:extLst>
          </p:cNvPr>
          <p:cNvSpPr txBox="1"/>
          <p:nvPr/>
        </p:nvSpPr>
        <p:spPr>
          <a:xfrm>
            <a:off x="3788278" y="5854644"/>
            <a:ext cx="3264308" cy="738664"/>
          </a:xfrm>
          <a:custGeom>
            <a:avLst/>
            <a:gdLst>
              <a:gd name="csX0" fmla="*/ 0 w 3264308"/>
              <a:gd name="csY0" fmla="*/ 0 h 738664"/>
              <a:gd name="csX1" fmla="*/ 718148 w 3264308"/>
              <a:gd name="csY1" fmla="*/ 0 h 738664"/>
              <a:gd name="csX2" fmla="*/ 1403652 w 3264308"/>
              <a:gd name="csY2" fmla="*/ 0 h 738664"/>
              <a:gd name="csX3" fmla="*/ 2089157 w 3264308"/>
              <a:gd name="csY3" fmla="*/ 0 h 738664"/>
              <a:gd name="csX4" fmla="*/ 2644089 w 3264308"/>
              <a:gd name="csY4" fmla="*/ 0 h 738664"/>
              <a:gd name="csX5" fmla="*/ 3264308 w 3264308"/>
              <a:gd name="csY5" fmla="*/ 0 h 738664"/>
              <a:gd name="csX6" fmla="*/ 3264308 w 3264308"/>
              <a:gd name="csY6" fmla="*/ 376719 h 738664"/>
              <a:gd name="csX7" fmla="*/ 3264308 w 3264308"/>
              <a:gd name="csY7" fmla="*/ 738664 h 738664"/>
              <a:gd name="csX8" fmla="*/ 2611446 w 3264308"/>
              <a:gd name="csY8" fmla="*/ 738664 h 738664"/>
              <a:gd name="csX9" fmla="*/ 2056514 w 3264308"/>
              <a:gd name="csY9" fmla="*/ 738664 h 738664"/>
              <a:gd name="csX10" fmla="*/ 1501582 w 3264308"/>
              <a:gd name="csY10" fmla="*/ 738664 h 738664"/>
              <a:gd name="csX11" fmla="*/ 816077 w 3264308"/>
              <a:gd name="csY11" fmla="*/ 738664 h 738664"/>
              <a:gd name="csX12" fmla="*/ 0 w 3264308"/>
              <a:gd name="csY12" fmla="*/ 738664 h 738664"/>
              <a:gd name="csX13" fmla="*/ 0 w 3264308"/>
              <a:gd name="csY13" fmla="*/ 354559 h 738664"/>
              <a:gd name="csX14" fmla="*/ 0 w 3264308"/>
              <a:gd name="csY14" fmla="*/ 0 h 7386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264308" h="738664" fill="none" extrusionOk="0">
                <a:moveTo>
                  <a:pt x="0" y="0"/>
                </a:moveTo>
                <a:cubicBezTo>
                  <a:pt x="178580" y="-33094"/>
                  <a:pt x="376490" y="-6996"/>
                  <a:pt x="718148" y="0"/>
                </a:cubicBezTo>
                <a:cubicBezTo>
                  <a:pt x="1059806" y="6996"/>
                  <a:pt x="1063430" y="-23995"/>
                  <a:pt x="1403652" y="0"/>
                </a:cubicBezTo>
                <a:cubicBezTo>
                  <a:pt x="1743874" y="23995"/>
                  <a:pt x="1858505" y="10927"/>
                  <a:pt x="2089157" y="0"/>
                </a:cubicBezTo>
                <a:cubicBezTo>
                  <a:pt x="2319810" y="-10927"/>
                  <a:pt x="2439921" y="26747"/>
                  <a:pt x="2644089" y="0"/>
                </a:cubicBezTo>
                <a:cubicBezTo>
                  <a:pt x="2848257" y="-26747"/>
                  <a:pt x="3021028" y="29702"/>
                  <a:pt x="3264308" y="0"/>
                </a:cubicBezTo>
                <a:cubicBezTo>
                  <a:pt x="3260478" y="153045"/>
                  <a:pt x="3246465" y="240429"/>
                  <a:pt x="3264308" y="376719"/>
                </a:cubicBezTo>
                <a:cubicBezTo>
                  <a:pt x="3282151" y="513009"/>
                  <a:pt x="3250641" y="572322"/>
                  <a:pt x="3264308" y="738664"/>
                </a:cubicBezTo>
                <a:cubicBezTo>
                  <a:pt x="3102094" y="735439"/>
                  <a:pt x="2778371" y="761035"/>
                  <a:pt x="2611446" y="738664"/>
                </a:cubicBezTo>
                <a:cubicBezTo>
                  <a:pt x="2444521" y="716293"/>
                  <a:pt x="2212500" y="736011"/>
                  <a:pt x="2056514" y="738664"/>
                </a:cubicBezTo>
                <a:cubicBezTo>
                  <a:pt x="1900528" y="741317"/>
                  <a:pt x="1751615" y="730072"/>
                  <a:pt x="1501582" y="738664"/>
                </a:cubicBezTo>
                <a:cubicBezTo>
                  <a:pt x="1251549" y="747256"/>
                  <a:pt x="1134513" y="748440"/>
                  <a:pt x="816077" y="738664"/>
                </a:cubicBezTo>
                <a:cubicBezTo>
                  <a:pt x="497642" y="728888"/>
                  <a:pt x="211861" y="762846"/>
                  <a:pt x="0" y="738664"/>
                </a:cubicBezTo>
                <a:cubicBezTo>
                  <a:pt x="-8132" y="574420"/>
                  <a:pt x="1280" y="440386"/>
                  <a:pt x="0" y="354559"/>
                </a:cubicBezTo>
                <a:cubicBezTo>
                  <a:pt x="-1280" y="268732"/>
                  <a:pt x="16177" y="164439"/>
                  <a:pt x="0" y="0"/>
                </a:cubicBezTo>
                <a:close/>
              </a:path>
              <a:path w="3264308" h="738664" stroke="0" extrusionOk="0">
                <a:moveTo>
                  <a:pt x="0" y="0"/>
                </a:moveTo>
                <a:cubicBezTo>
                  <a:pt x="295465" y="-12008"/>
                  <a:pt x="434032" y="24840"/>
                  <a:pt x="620219" y="0"/>
                </a:cubicBezTo>
                <a:cubicBezTo>
                  <a:pt x="806406" y="-24840"/>
                  <a:pt x="1005212" y="24898"/>
                  <a:pt x="1175151" y="0"/>
                </a:cubicBezTo>
                <a:cubicBezTo>
                  <a:pt x="1345090" y="-24898"/>
                  <a:pt x="1725503" y="23473"/>
                  <a:pt x="1893299" y="0"/>
                </a:cubicBezTo>
                <a:cubicBezTo>
                  <a:pt x="2061095" y="-23473"/>
                  <a:pt x="2384133" y="-8948"/>
                  <a:pt x="2513517" y="0"/>
                </a:cubicBezTo>
                <a:cubicBezTo>
                  <a:pt x="2642901" y="8948"/>
                  <a:pt x="3035980" y="37382"/>
                  <a:pt x="3264308" y="0"/>
                </a:cubicBezTo>
                <a:cubicBezTo>
                  <a:pt x="3261401" y="171952"/>
                  <a:pt x="3275590" y="235716"/>
                  <a:pt x="3264308" y="384105"/>
                </a:cubicBezTo>
                <a:cubicBezTo>
                  <a:pt x="3253026" y="532495"/>
                  <a:pt x="3251113" y="631633"/>
                  <a:pt x="3264308" y="738664"/>
                </a:cubicBezTo>
                <a:cubicBezTo>
                  <a:pt x="3121215" y="742692"/>
                  <a:pt x="2817563" y="769634"/>
                  <a:pt x="2611446" y="738664"/>
                </a:cubicBezTo>
                <a:cubicBezTo>
                  <a:pt x="2405329" y="707694"/>
                  <a:pt x="2225437" y="730905"/>
                  <a:pt x="2056514" y="738664"/>
                </a:cubicBezTo>
                <a:cubicBezTo>
                  <a:pt x="1887591" y="746423"/>
                  <a:pt x="1653363" y="750484"/>
                  <a:pt x="1403652" y="738664"/>
                </a:cubicBezTo>
                <a:cubicBezTo>
                  <a:pt x="1153941" y="726844"/>
                  <a:pt x="883474" y="734801"/>
                  <a:pt x="750791" y="738664"/>
                </a:cubicBezTo>
                <a:cubicBezTo>
                  <a:pt x="618108" y="742527"/>
                  <a:pt x="340090" y="720414"/>
                  <a:pt x="0" y="738664"/>
                </a:cubicBezTo>
                <a:cubicBezTo>
                  <a:pt x="9088" y="606558"/>
                  <a:pt x="13507" y="455153"/>
                  <a:pt x="0" y="354559"/>
                </a:cubicBezTo>
                <a:cubicBezTo>
                  <a:pt x="-13507" y="253966"/>
                  <a:pt x="-7572" y="159552"/>
                  <a:pt x="0" y="0"/>
                </a:cubicBezTo>
                <a:close/>
              </a:path>
            </a:pathLst>
          </a:custGeom>
          <a:ln>
            <a:solidFill>
              <a:srgbClr val="000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DCE7F0">
                    <a:lumMod val="10000"/>
                  </a:srgbClr>
                </a:solidFill>
                <a:effectLst/>
                <a:uLnTx/>
                <a:uFillTx/>
                <a:latin typeface="Arial" panose="020B0604020202020204"/>
                <a:ea typeface="+mn-ea"/>
                <a:cs typeface="+mn-cs"/>
              </a:rPr>
              <a:t>Transients get transmitted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DCE7F0">
                    <a:lumMod val="10000"/>
                  </a:srgbClr>
                </a:solidFill>
                <a:effectLst/>
                <a:uLnTx/>
                <a:uFillTx/>
                <a:latin typeface="Arial" panose="020B0604020202020204"/>
                <a:ea typeface="+mn-ea"/>
                <a:cs typeface="+mn-cs"/>
              </a:rPr>
              <a:t>Accelerating particles in the process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DCE7F0">
                    <a:lumMod val="10000"/>
                  </a:srgbClr>
                </a:solidFill>
                <a:effectLst/>
                <a:uLnTx/>
                <a:uFillTx/>
                <a:latin typeface="Arial" panose="020B0604020202020204"/>
                <a:ea typeface="+mn-ea"/>
                <a:cs typeface="+mn-cs"/>
              </a:rPr>
              <a:t>restructuring the sheath &amp; forming jets</a:t>
            </a:r>
          </a:p>
        </p:txBody>
      </p:sp>
    </p:spTree>
    <p:extLst>
      <p:ext uri="{BB962C8B-B14F-4D97-AF65-F5344CB8AC3E}">
        <p14:creationId xmlns:p14="http://schemas.microsoft.com/office/powerpoint/2010/main" val="9765244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sv-SE" dirty="0" err="1"/>
              <a:t>Transients</a:t>
            </a:r>
            <a:r>
              <a:rPr lang="sv-SE" dirty="0"/>
              <a:t> </a:t>
            </a:r>
            <a:r>
              <a:rPr lang="sv-SE" dirty="0" err="1"/>
              <a:t>with</a:t>
            </a:r>
            <a:r>
              <a:rPr lang="sv-SE" dirty="0"/>
              <a:t> </a:t>
            </a:r>
            <a:r>
              <a:rPr lang="sv-SE" dirty="0" err="1"/>
              <a:t>most</a:t>
            </a:r>
            <a:r>
              <a:rPr lang="sv-SE" dirty="0"/>
              <a:t> notable </a:t>
            </a:r>
            <a:r>
              <a:rPr lang="sv-SE" dirty="0" err="1"/>
              <a:t>impact</a:t>
            </a:r>
            <a:endParaRPr lang="sv-SE" dirty="0"/>
          </a:p>
        </p:txBody>
      </p:sp>
      <p:sp>
        <p:nvSpPr>
          <p:cNvPr id="2" name="TextBox 1">
            <a:extLst>
              <a:ext uri="{FF2B5EF4-FFF2-40B4-BE49-F238E27FC236}">
                <a16:creationId xmlns:a16="http://schemas.microsoft.com/office/drawing/2014/main" id="{4A6C3534-411A-6B96-295B-338D53A6785B}"/>
              </a:ext>
            </a:extLst>
          </p:cNvPr>
          <p:cNvSpPr txBox="1"/>
          <p:nvPr/>
        </p:nvSpPr>
        <p:spPr>
          <a:xfrm>
            <a:off x="3417510" y="6308071"/>
            <a:ext cx="5356979" cy="369332"/>
          </a:xfrm>
          <a:prstGeom prst="rect">
            <a:avLst/>
          </a:prstGeom>
          <a:noFill/>
        </p:spPr>
        <p:txBody>
          <a:bodyPr wrap="none" rtlCol="0">
            <a:spAutoFit/>
          </a:bodyPr>
          <a:lstStyle/>
          <a:p>
            <a:r>
              <a:rPr lang="en-US" dirty="0">
                <a:solidFill>
                  <a:srgbClr val="000000"/>
                </a:solidFill>
              </a:rPr>
              <a:t>TUMS (Transient Upstream Mesoscale Structures)</a:t>
            </a:r>
          </a:p>
        </p:txBody>
      </p:sp>
      <p:grpSp>
        <p:nvGrpSpPr>
          <p:cNvPr id="11" name="Group 10">
            <a:extLst>
              <a:ext uri="{FF2B5EF4-FFF2-40B4-BE49-F238E27FC236}">
                <a16:creationId xmlns:a16="http://schemas.microsoft.com/office/drawing/2014/main" id="{A6F44B2C-800A-6991-1959-B892A3B94B22}"/>
              </a:ext>
            </a:extLst>
          </p:cNvPr>
          <p:cNvGrpSpPr/>
          <p:nvPr/>
        </p:nvGrpSpPr>
        <p:grpSpPr>
          <a:xfrm>
            <a:off x="3875147" y="1227807"/>
            <a:ext cx="3947550" cy="4402385"/>
            <a:chOff x="3993934" y="1041531"/>
            <a:chExt cx="3947550" cy="4402385"/>
          </a:xfrm>
        </p:grpSpPr>
        <p:pic>
          <p:nvPicPr>
            <p:cNvPr id="4" name="Picture 3">
              <a:extLst>
                <a:ext uri="{FF2B5EF4-FFF2-40B4-BE49-F238E27FC236}">
                  <a16:creationId xmlns:a16="http://schemas.microsoft.com/office/drawing/2014/main" id="{343C5B69-F2D5-AB74-C7AA-442F7733A4C2}"/>
                </a:ext>
              </a:extLst>
            </p:cNvPr>
            <p:cNvPicPr>
              <a:picLocks noChangeAspect="1"/>
            </p:cNvPicPr>
            <p:nvPr/>
          </p:nvPicPr>
          <p:blipFill>
            <a:blip r:embed="rId3"/>
            <a:stretch>
              <a:fillRect/>
            </a:stretch>
          </p:blipFill>
          <p:spPr>
            <a:xfrm>
              <a:off x="3993934" y="1041531"/>
              <a:ext cx="3947550" cy="3758184"/>
            </a:xfrm>
            <a:prstGeom prst="rect">
              <a:avLst/>
            </a:prstGeom>
          </p:spPr>
        </p:pic>
        <p:sp>
          <p:nvSpPr>
            <p:cNvPr id="7" name="TextBox 6">
              <a:extLst>
                <a:ext uri="{FF2B5EF4-FFF2-40B4-BE49-F238E27FC236}">
                  <a16:creationId xmlns:a16="http://schemas.microsoft.com/office/drawing/2014/main" id="{E572675F-6C4F-715D-E965-410DD45EA6F6}"/>
                </a:ext>
              </a:extLst>
            </p:cNvPr>
            <p:cNvSpPr txBox="1"/>
            <p:nvPr/>
          </p:nvSpPr>
          <p:spPr>
            <a:xfrm>
              <a:off x="3994813" y="5074584"/>
              <a:ext cx="3945793" cy="369332"/>
            </a:xfrm>
            <a:prstGeom prst="rect">
              <a:avLst/>
            </a:prstGeom>
            <a:noFill/>
          </p:spPr>
          <p:txBody>
            <a:bodyPr wrap="square" rtlCol="0">
              <a:spAutoFit/>
            </a:bodyPr>
            <a:lstStyle/>
            <a:p>
              <a:pPr algn="ctr"/>
              <a:r>
                <a:rPr lang="en-US" dirty="0">
                  <a:solidFill>
                    <a:srgbClr val="000000"/>
                  </a:solidFill>
                </a:rPr>
                <a:t>Hot Flow Anomalies (HFAs)</a:t>
              </a:r>
            </a:p>
          </p:txBody>
        </p:sp>
      </p:grpSp>
      <p:grpSp>
        <p:nvGrpSpPr>
          <p:cNvPr id="10" name="Group 9">
            <a:extLst>
              <a:ext uri="{FF2B5EF4-FFF2-40B4-BE49-F238E27FC236}">
                <a16:creationId xmlns:a16="http://schemas.microsoft.com/office/drawing/2014/main" id="{DA752318-4A21-2B17-3945-751792138AC0}"/>
              </a:ext>
            </a:extLst>
          </p:cNvPr>
          <p:cNvGrpSpPr/>
          <p:nvPr/>
        </p:nvGrpSpPr>
        <p:grpSpPr>
          <a:xfrm>
            <a:off x="7870839" y="1275813"/>
            <a:ext cx="3945793" cy="4306373"/>
            <a:chOff x="7989626" y="1137543"/>
            <a:chExt cx="3945793" cy="4306373"/>
          </a:xfrm>
        </p:grpSpPr>
        <p:pic>
          <p:nvPicPr>
            <p:cNvPr id="5" name="Picture 4">
              <a:extLst>
                <a:ext uri="{FF2B5EF4-FFF2-40B4-BE49-F238E27FC236}">
                  <a16:creationId xmlns:a16="http://schemas.microsoft.com/office/drawing/2014/main" id="{58175AD5-4CE0-91AE-C3DB-073E5EFAD8D5}"/>
                </a:ext>
              </a:extLst>
            </p:cNvPr>
            <p:cNvPicPr>
              <a:picLocks noChangeAspect="1"/>
            </p:cNvPicPr>
            <p:nvPr/>
          </p:nvPicPr>
          <p:blipFill>
            <a:blip r:embed="rId4"/>
            <a:stretch>
              <a:fillRect/>
            </a:stretch>
          </p:blipFill>
          <p:spPr>
            <a:xfrm>
              <a:off x="8089597" y="1137543"/>
              <a:ext cx="3745851" cy="3566160"/>
            </a:xfrm>
            <a:prstGeom prst="rect">
              <a:avLst/>
            </a:prstGeom>
          </p:spPr>
        </p:pic>
        <p:sp>
          <p:nvSpPr>
            <p:cNvPr id="9" name="TextBox 8">
              <a:extLst>
                <a:ext uri="{FF2B5EF4-FFF2-40B4-BE49-F238E27FC236}">
                  <a16:creationId xmlns:a16="http://schemas.microsoft.com/office/drawing/2014/main" id="{B48939C9-0A80-023C-74FB-1BB4563609C1}"/>
                </a:ext>
              </a:extLst>
            </p:cNvPr>
            <p:cNvSpPr txBox="1"/>
            <p:nvPr/>
          </p:nvSpPr>
          <p:spPr>
            <a:xfrm>
              <a:off x="7989626" y="5074584"/>
              <a:ext cx="3945793" cy="369332"/>
            </a:xfrm>
            <a:prstGeom prst="rect">
              <a:avLst/>
            </a:prstGeom>
            <a:noFill/>
          </p:spPr>
          <p:txBody>
            <a:bodyPr wrap="square" rtlCol="0">
              <a:spAutoFit/>
            </a:bodyPr>
            <a:lstStyle/>
            <a:p>
              <a:pPr algn="ctr"/>
              <a:r>
                <a:rPr lang="en-US" dirty="0">
                  <a:solidFill>
                    <a:srgbClr val="000000"/>
                  </a:solidFill>
                </a:rPr>
                <a:t>Foreshock Bubbles(FBs)</a:t>
              </a:r>
            </a:p>
          </p:txBody>
        </p:sp>
      </p:grpSp>
      <p:sp>
        <p:nvSpPr>
          <p:cNvPr id="13" name="TextBox 12">
            <a:extLst>
              <a:ext uri="{FF2B5EF4-FFF2-40B4-BE49-F238E27FC236}">
                <a16:creationId xmlns:a16="http://schemas.microsoft.com/office/drawing/2014/main" id="{92ADED49-8185-EDA2-C163-358630AFCFEB}"/>
              </a:ext>
            </a:extLst>
          </p:cNvPr>
          <p:cNvSpPr txBox="1"/>
          <p:nvPr/>
        </p:nvSpPr>
        <p:spPr>
          <a:xfrm>
            <a:off x="-45505" y="6354238"/>
            <a:ext cx="1713931" cy="276999"/>
          </a:xfrm>
          <a:prstGeom prst="rect">
            <a:avLst/>
          </a:prstGeom>
          <a:noFill/>
        </p:spPr>
        <p:txBody>
          <a:bodyPr wrap="none" rtlCol="0">
            <a:spAutoFit/>
          </a:bodyPr>
          <a:lstStyle/>
          <a:p>
            <a:r>
              <a:rPr lang="en-US" sz="1200" dirty="0" err="1">
                <a:solidFill>
                  <a:srgbClr val="000000"/>
                </a:solidFill>
              </a:rPr>
              <a:t>Primož</a:t>
            </a:r>
            <a:r>
              <a:rPr lang="en-US" sz="1200" dirty="0">
                <a:solidFill>
                  <a:srgbClr val="000000"/>
                </a:solidFill>
              </a:rPr>
              <a:t> K. et al. (2024)</a:t>
            </a:r>
          </a:p>
        </p:txBody>
      </p:sp>
      <p:sp>
        <p:nvSpPr>
          <p:cNvPr id="14" name="TextBox 13">
            <a:extLst>
              <a:ext uri="{FF2B5EF4-FFF2-40B4-BE49-F238E27FC236}">
                <a16:creationId xmlns:a16="http://schemas.microsoft.com/office/drawing/2014/main" id="{9624F122-6E63-D78F-EFA5-3B1682A08A1F}"/>
              </a:ext>
            </a:extLst>
          </p:cNvPr>
          <p:cNvSpPr txBox="1"/>
          <p:nvPr/>
        </p:nvSpPr>
        <p:spPr>
          <a:xfrm>
            <a:off x="295452" y="741635"/>
            <a:ext cx="3179075" cy="646331"/>
          </a:xfrm>
          <a:prstGeom prst="rect">
            <a:avLst/>
          </a:prstGeom>
          <a:noFill/>
        </p:spPr>
        <p:txBody>
          <a:bodyPr wrap="none" rtlCol="0">
            <a:spAutoFit/>
          </a:bodyPr>
          <a:lstStyle/>
          <a:p>
            <a:r>
              <a:rPr lang="en-US" u="sng" dirty="0">
                <a:solidFill>
                  <a:srgbClr val="000000"/>
                </a:solidFill>
              </a:rPr>
              <a:t>How many</a:t>
            </a:r>
            <a:r>
              <a:rPr lang="en-US" dirty="0">
                <a:solidFill>
                  <a:srgbClr val="000000"/>
                </a:solidFill>
              </a:rPr>
              <a:t>: ~several per day!</a:t>
            </a:r>
          </a:p>
          <a:p>
            <a:r>
              <a:rPr lang="en-US" u="sng" dirty="0">
                <a:solidFill>
                  <a:srgbClr val="000000"/>
                </a:solidFill>
              </a:rPr>
              <a:t>How big</a:t>
            </a:r>
            <a:r>
              <a:rPr lang="en-US" dirty="0">
                <a:solidFill>
                  <a:srgbClr val="000000"/>
                </a:solidFill>
              </a:rPr>
              <a:t>: up to ~10s of Re</a:t>
            </a:r>
          </a:p>
        </p:txBody>
      </p:sp>
      <p:sp>
        <p:nvSpPr>
          <p:cNvPr id="18" name="TextBox 17">
            <a:extLst>
              <a:ext uri="{FF2B5EF4-FFF2-40B4-BE49-F238E27FC236}">
                <a16:creationId xmlns:a16="http://schemas.microsoft.com/office/drawing/2014/main" id="{5324CBEC-649C-65F0-708F-3BDC407D65DF}"/>
              </a:ext>
            </a:extLst>
          </p:cNvPr>
          <p:cNvSpPr txBox="1"/>
          <p:nvPr/>
        </p:nvSpPr>
        <p:spPr>
          <a:xfrm>
            <a:off x="-77008" y="4825602"/>
            <a:ext cx="1412292" cy="261610"/>
          </a:xfrm>
          <a:prstGeom prst="rect">
            <a:avLst/>
          </a:prstGeom>
          <a:noFill/>
        </p:spPr>
        <p:txBody>
          <a:bodyPr wrap="square">
            <a:spAutoFit/>
          </a:bodyPr>
          <a:lstStyle/>
          <a:p>
            <a:r>
              <a:rPr lang="en-US" sz="1100" dirty="0">
                <a:solidFill>
                  <a:srgbClr val="000000"/>
                </a:solidFill>
              </a:rPr>
              <a:t>Zhang et al., (2022)</a:t>
            </a:r>
          </a:p>
        </p:txBody>
      </p:sp>
      <p:sp>
        <p:nvSpPr>
          <p:cNvPr id="6" name="TextBox 5">
            <a:extLst>
              <a:ext uri="{FF2B5EF4-FFF2-40B4-BE49-F238E27FC236}">
                <a16:creationId xmlns:a16="http://schemas.microsoft.com/office/drawing/2014/main" id="{4FBAE21E-BF50-489F-DE53-1463A187696E}"/>
              </a:ext>
            </a:extLst>
          </p:cNvPr>
          <p:cNvSpPr txBox="1"/>
          <p:nvPr/>
        </p:nvSpPr>
        <p:spPr>
          <a:xfrm>
            <a:off x="0" y="2220521"/>
            <a:ext cx="3945793" cy="2862322"/>
          </a:xfrm>
          <a:prstGeom prst="rect">
            <a:avLst/>
          </a:prstGeom>
          <a:noFill/>
        </p:spPr>
        <p:txBody>
          <a:bodyPr wrap="square" rtlCol="0">
            <a:spAutoFit/>
          </a:bodyPr>
          <a:lstStyle/>
          <a:p>
            <a:pPr algn="ctr"/>
            <a:r>
              <a:rPr lang="en-US" b="1" u="sng" dirty="0">
                <a:solidFill>
                  <a:srgbClr val="000000"/>
                </a:solidFill>
              </a:rPr>
              <a:t>HFAs</a:t>
            </a:r>
          </a:p>
          <a:p>
            <a:pPr algn="ctr"/>
            <a:r>
              <a:rPr lang="en-US" dirty="0">
                <a:solidFill>
                  <a:srgbClr val="000000"/>
                </a:solidFill>
              </a:rPr>
              <a:t>Discontinuities intersects BS and E (-V X B)  points towards the sheet, ions pile up and thermalized</a:t>
            </a:r>
          </a:p>
          <a:p>
            <a:pPr algn="ctr"/>
            <a:endParaRPr lang="en-US" dirty="0">
              <a:solidFill>
                <a:srgbClr val="000000"/>
              </a:solidFill>
            </a:endParaRPr>
          </a:p>
          <a:p>
            <a:pPr algn="ctr"/>
            <a:r>
              <a:rPr lang="en-US" b="1" u="sng" dirty="0">
                <a:solidFill>
                  <a:srgbClr val="000000"/>
                </a:solidFill>
              </a:rPr>
              <a:t>FBs</a:t>
            </a:r>
            <a:endParaRPr lang="en-US" b="1" dirty="0">
              <a:solidFill>
                <a:srgbClr val="000000"/>
              </a:solidFill>
            </a:endParaRPr>
          </a:p>
          <a:p>
            <a:pPr algn="ctr"/>
            <a:r>
              <a:rPr lang="en-US" dirty="0">
                <a:solidFill>
                  <a:srgbClr val="000000"/>
                </a:solidFill>
              </a:rPr>
              <a:t>Discontinuity &amp; foreshock backstream ions concentrate and create a bubble that expands into the SW</a:t>
            </a:r>
          </a:p>
        </p:txBody>
      </p:sp>
    </p:spTree>
    <p:extLst>
      <p:ext uri="{BB962C8B-B14F-4D97-AF65-F5344CB8AC3E}">
        <p14:creationId xmlns:p14="http://schemas.microsoft.com/office/powerpoint/2010/main" val="13530884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1A3AE0-3AF8-CF95-524C-80870BBD8F78}"/>
              </a:ext>
            </a:extLst>
          </p:cNvPr>
          <p:cNvSpPr>
            <a:spLocks noGrp="1"/>
          </p:cNvSpPr>
          <p:nvPr>
            <p:ph type="title"/>
          </p:nvPr>
        </p:nvSpPr>
        <p:spPr/>
        <p:txBody>
          <a:bodyPr/>
          <a:lstStyle/>
          <a:p>
            <a:pPr algn="ctr"/>
            <a:r>
              <a:rPr lang="en-US" dirty="0"/>
              <a:t>The anatomy of an HFA</a:t>
            </a:r>
          </a:p>
        </p:txBody>
      </p:sp>
      <p:pic>
        <p:nvPicPr>
          <p:cNvPr id="38" name="Picture 37">
            <a:extLst>
              <a:ext uri="{FF2B5EF4-FFF2-40B4-BE49-F238E27FC236}">
                <a16:creationId xmlns:a16="http://schemas.microsoft.com/office/drawing/2014/main" id="{A0F55518-0AA5-3DDF-034E-5CDF01122252}"/>
              </a:ext>
            </a:extLst>
          </p:cNvPr>
          <p:cNvPicPr>
            <a:picLocks noChangeAspect="1"/>
          </p:cNvPicPr>
          <p:nvPr/>
        </p:nvPicPr>
        <p:blipFill>
          <a:blip r:embed="rId3"/>
          <a:stretch>
            <a:fillRect/>
          </a:stretch>
        </p:blipFill>
        <p:spPr>
          <a:xfrm>
            <a:off x="2727062" y="1774073"/>
            <a:ext cx="3778726" cy="3137232"/>
          </a:xfrm>
          <a:prstGeom prst="rect">
            <a:avLst/>
          </a:prstGeom>
        </p:spPr>
      </p:pic>
      <p:sp>
        <p:nvSpPr>
          <p:cNvPr id="40" name="TextBox 39">
            <a:extLst>
              <a:ext uri="{FF2B5EF4-FFF2-40B4-BE49-F238E27FC236}">
                <a16:creationId xmlns:a16="http://schemas.microsoft.com/office/drawing/2014/main" id="{8FC1C08C-C46A-03CB-229D-C0527103C4F3}"/>
              </a:ext>
            </a:extLst>
          </p:cNvPr>
          <p:cNvSpPr txBox="1"/>
          <p:nvPr/>
        </p:nvSpPr>
        <p:spPr>
          <a:xfrm>
            <a:off x="2790734" y="4836174"/>
            <a:ext cx="6163936" cy="307777"/>
          </a:xfrm>
          <a:prstGeom prst="rect">
            <a:avLst/>
          </a:prstGeom>
          <a:noFill/>
        </p:spPr>
        <p:txBody>
          <a:bodyPr wrap="square">
            <a:spAutoFit/>
          </a:bodyPr>
          <a:lstStyle/>
          <a:p>
            <a:r>
              <a:rPr lang="en-US" sz="1400" dirty="0">
                <a:solidFill>
                  <a:srgbClr val="000000"/>
                </a:solidFill>
              </a:rPr>
              <a:t>Figure by Nick </a:t>
            </a:r>
            <a:r>
              <a:rPr lang="en-US" sz="1400" dirty="0" err="1">
                <a:solidFill>
                  <a:srgbClr val="000000"/>
                </a:solidFill>
              </a:rPr>
              <a:t>Omidi</a:t>
            </a:r>
            <a:endParaRPr lang="en-US" sz="1400" dirty="0">
              <a:solidFill>
                <a:srgbClr val="000000"/>
              </a:solidFill>
            </a:endParaRPr>
          </a:p>
        </p:txBody>
      </p:sp>
      <p:grpSp>
        <p:nvGrpSpPr>
          <p:cNvPr id="41" name="Group 40">
            <a:extLst>
              <a:ext uri="{FF2B5EF4-FFF2-40B4-BE49-F238E27FC236}">
                <a16:creationId xmlns:a16="http://schemas.microsoft.com/office/drawing/2014/main" id="{1F212395-5511-A441-680A-4ABADAB8523B}"/>
              </a:ext>
            </a:extLst>
          </p:cNvPr>
          <p:cNvGrpSpPr/>
          <p:nvPr/>
        </p:nvGrpSpPr>
        <p:grpSpPr>
          <a:xfrm>
            <a:off x="5638800" y="789089"/>
            <a:ext cx="6553199" cy="5798283"/>
            <a:chOff x="4413707" y="0"/>
            <a:chExt cx="7778293" cy="6858000"/>
          </a:xfrm>
        </p:grpSpPr>
        <p:pic>
          <p:nvPicPr>
            <p:cNvPr id="42" name="Picture 41">
              <a:extLst>
                <a:ext uri="{FF2B5EF4-FFF2-40B4-BE49-F238E27FC236}">
                  <a16:creationId xmlns:a16="http://schemas.microsoft.com/office/drawing/2014/main" id="{EC71EE32-A725-1DDF-9C8D-990069902DCA}"/>
                </a:ext>
              </a:extLst>
            </p:cNvPr>
            <p:cNvPicPr>
              <a:picLocks noChangeAspect="1"/>
            </p:cNvPicPr>
            <p:nvPr/>
          </p:nvPicPr>
          <p:blipFill>
            <a:blip r:embed="rId4"/>
            <a:stretch>
              <a:fillRect/>
            </a:stretch>
          </p:blipFill>
          <p:spPr>
            <a:xfrm>
              <a:off x="6678107" y="0"/>
              <a:ext cx="5513893" cy="6858000"/>
            </a:xfrm>
            <a:prstGeom prst="rect">
              <a:avLst/>
            </a:prstGeom>
          </p:spPr>
        </p:pic>
        <p:sp>
          <p:nvSpPr>
            <p:cNvPr id="43" name="TextBox 42">
              <a:extLst>
                <a:ext uri="{FF2B5EF4-FFF2-40B4-BE49-F238E27FC236}">
                  <a16:creationId xmlns:a16="http://schemas.microsoft.com/office/drawing/2014/main" id="{E2E29A53-1033-1FDF-ABBE-602793EF2F82}"/>
                </a:ext>
              </a:extLst>
            </p:cNvPr>
            <p:cNvSpPr txBox="1"/>
            <p:nvPr/>
          </p:nvSpPr>
          <p:spPr>
            <a:xfrm>
              <a:off x="4926586" y="2758527"/>
              <a:ext cx="2626070" cy="491436"/>
            </a:xfrm>
            <a:prstGeom prst="rect">
              <a:avLst/>
            </a:prstGeom>
            <a:noFill/>
            <a:ln>
              <a:noFill/>
            </a:ln>
          </p:spPr>
          <p:txBody>
            <a:bodyPr wrap="square" rtlCol="0">
              <a:spAutoFit/>
            </a:bodyPr>
            <a:lstStyle/>
            <a:p>
              <a:pPr algn="ctr"/>
              <a:r>
                <a:rPr lang="en-US" sz="1050" b="1" dirty="0">
                  <a:solidFill>
                    <a:srgbClr val="000000"/>
                  </a:solidFill>
                  <a:latin typeface="Helvetica"/>
                  <a:cs typeface="Helvetica"/>
                </a:rPr>
                <a:t>Density compressions and cavity</a:t>
              </a:r>
            </a:p>
          </p:txBody>
        </p:sp>
        <p:cxnSp>
          <p:nvCxnSpPr>
            <p:cNvPr id="44" name="Straight Arrow Connector 43">
              <a:extLst>
                <a:ext uri="{FF2B5EF4-FFF2-40B4-BE49-F238E27FC236}">
                  <a16:creationId xmlns:a16="http://schemas.microsoft.com/office/drawing/2014/main" id="{D265931E-FC64-40E2-1218-7C58CBBE5013}"/>
                </a:ext>
              </a:extLst>
            </p:cNvPr>
            <p:cNvCxnSpPr>
              <a:cxnSpLocks/>
            </p:cNvCxnSpPr>
            <p:nvPr/>
          </p:nvCxnSpPr>
          <p:spPr bwMode="auto">
            <a:xfrm>
              <a:off x="6678107" y="3087576"/>
              <a:ext cx="1728684" cy="392165"/>
            </a:xfrm>
            <a:prstGeom prst="straightConnector1">
              <a:avLst/>
            </a:prstGeom>
            <a:noFill/>
            <a:ln w="15875" cap="flat" cmpd="sng" algn="ctr">
              <a:solidFill>
                <a:srgbClr val="000000"/>
              </a:solidFill>
              <a:prstDash val="solid"/>
              <a:round/>
              <a:headEnd type="none" w="sm" len="med"/>
              <a:tailEnd type="arrow"/>
            </a:ln>
            <a:effectLst/>
          </p:spPr>
        </p:cxnSp>
        <p:cxnSp>
          <p:nvCxnSpPr>
            <p:cNvPr id="45" name="Straight Arrow Connector 44">
              <a:extLst>
                <a:ext uri="{FF2B5EF4-FFF2-40B4-BE49-F238E27FC236}">
                  <a16:creationId xmlns:a16="http://schemas.microsoft.com/office/drawing/2014/main" id="{BAB4D794-D784-65AD-0137-CD964459BF00}"/>
                </a:ext>
              </a:extLst>
            </p:cNvPr>
            <p:cNvCxnSpPr>
              <a:cxnSpLocks/>
            </p:cNvCxnSpPr>
            <p:nvPr/>
          </p:nvCxnSpPr>
          <p:spPr bwMode="auto">
            <a:xfrm>
              <a:off x="7026340" y="3038869"/>
              <a:ext cx="3278709" cy="325071"/>
            </a:xfrm>
            <a:prstGeom prst="straightConnector1">
              <a:avLst/>
            </a:prstGeom>
            <a:noFill/>
            <a:ln w="15875" cap="flat" cmpd="sng" algn="ctr">
              <a:solidFill>
                <a:srgbClr val="000000"/>
              </a:solidFill>
              <a:prstDash val="solid"/>
              <a:round/>
              <a:headEnd type="none" w="sm" len="med"/>
              <a:tailEnd type="arrow"/>
            </a:ln>
            <a:effectLst/>
          </p:spPr>
        </p:cxnSp>
        <p:cxnSp>
          <p:nvCxnSpPr>
            <p:cNvPr id="46" name="Straight Arrow Connector 45">
              <a:extLst>
                <a:ext uri="{FF2B5EF4-FFF2-40B4-BE49-F238E27FC236}">
                  <a16:creationId xmlns:a16="http://schemas.microsoft.com/office/drawing/2014/main" id="{699946FC-BB42-1408-BBE3-9FA2B069E12F}"/>
                </a:ext>
              </a:extLst>
            </p:cNvPr>
            <p:cNvCxnSpPr>
              <a:cxnSpLocks/>
            </p:cNvCxnSpPr>
            <p:nvPr/>
          </p:nvCxnSpPr>
          <p:spPr bwMode="auto">
            <a:xfrm>
              <a:off x="6377459" y="3281638"/>
              <a:ext cx="2946819" cy="406107"/>
            </a:xfrm>
            <a:prstGeom prst="straightConnector1">
              <a:avLst/>
            </a:prstGeom>
            <a:noFill/>
            <a:ln w="15875" cap="flat" cmpd="sng" algn="ctr">
              <a:solidFill>
                <a:srgbClr val="000000"/>
              </a:solidFill>
              <a:prstDash val="solid"/>
              <a:round/>
              <a:headEnd type="none" w="sm" len="med"/>
              <a:tailEnd type="arrow"/>
            </a:ln>
            <a:effectLst/>
          </p:spPr>
        </p:cxnSp>
        <p:sp>
          <p:nvSpPr>
            <p:cNvPr id="47" name="TextBox 46">
              <a:extLst>
                <a:ext uri="{FF2B5EF4-FFF2-40B4-BE49-F238E27FC236}">
                  <a16:creationId xmlns:a16="http://schemas.microsoft.com/office/drawing/2014/main" id="{8FE5EC0A-FBCF-4A80-5462-151691EB69FF}"/>
                </a:ext>
              </a:extLst>
            </p:cNvPr>
            <p:cNvSpPr txBox="1"/>
            <p:nvPr/>
          </p:nvSpPr>
          <p:spPr>
            <a:xfrm>
              <a:off x="8568193" y="4278298"/>
              <a:ext cx="1733720" cy="491436"/>
            </a:xfrm>
            <a:prstGeom prst="rect">
              <a:avLst/>
            </a:prstGeom>
            <a:noFill/>
            <a:ln>
              <a:noFill/>
            </a:ln>
          </p:spPr>
          <p:txBody>
            <a:bodyPr wrap="none" rtlCol="0">
              <a:spAutoFit/>
            </a:bodyPr>
            <a:lstStyle/>
            <a:p>
              <a:r>
                <a:rPr lang="en-US" sz="1050" b="1" dirty="0">
                  <a:solidFill>
                    <a:srgbClr val="000000"/>
                  </a:solidFill>
                  <a:latin typeface="Helvetica"/>
                  <a:cs typeface="Helvetica"/>
                </a:rPr>
                <a:t>Strong plasma flow </a:t>
              </a:r>
            </a:p>
            <a:p>
              <a:r>
                <a:rPr lang="en-US" sz="1050" b="1" dirty="0">
                  <a:solidFill>
                    <a:srgbClr val="000000"/>
                  </a:solidFill>
                  <a:latin typeface="Helvetica"/>
                  <a:cs typeface="Helvetica"/>
                </a:rPr>
                <a:t>deflections in core</a:t>
              </a:r>
            </a:p>
          </p:txBody>
        </p:sp>
        <p:sp>
          <p:nvSpPr>
            <p:cNvPr id="48" name="TextBox 47">
              <a:extLst>
                <a:ext uri="{FF2B5EF4-FFF2-40B4-BE49-F238E27FC236}">
                  <a16:creationId xmlns:a16="http://schemas.microsoft.com/office/drawing/2014/main" id="{A63C08D7-B859-1DBC-6108-64D18F86190E}"/>
                </a:ext>
              </a:extLst>
            </p:cNvPr>
            <p:cNvSpPr txBox="1"/>
            <p:nvPr/>
          </p:nvSpPr>
          <p:spPr>
            <a:xfrm>
              <a:off x="4413707" y="919286"/>
              <a:ext cx="2553790" cy="491436"/>
            </a:xfrm>
            <a:prstGeom prst="rect">
              <a:avLst/>
            </a:prstGeom>
            <a:noFill/>
            <a:ln>
              <a:noFill/>
            </a:ln>
          </p:spPr>
          <p:txBody>
            <a:bodyPr wrap="square" rtlCol="0">
              <a:spAutoFit/>
            </a:bodyPr>
            <a:lstStyle/>
            <a:p>
              <a:pPr algn="ctr"/>
              <a:r>
                <a:rPr lang="en-US" sz="1050" b="1" dirty="0">
                  <a:solidFill>
                    <a:srgbClr val="000000"/>
                  </a:solidFill>
                  <a:latin typeface="Helvetica"/>
                  <a:cs typeface="Helvetica"/>
                </a:rPr>
                <a:t>Crater-like B-field and IMF discontinuity</a:t>
              </a:r>
            </a:p>
          </p:txBody>
        </p:sp>
        <p:sp>
          <p:nvSpPr>
            <p:cNvPr id="49" name="TextBox 48">
              <a:extLst>
                <a:ext uri="{FF2B5EF4-FFF2-40B4-BE49-F238E27FC236}">
                  <a16:creationId xmlns:a16="http://schemas.microsoft.com/office/drawing/2014/main" id="{770E8236-2BD1-AFFD-CE19-DD675EAC60A4}"/>
                </a:ext>
              </a:extLst>
            </p:cNvPr>
            <p:cNvSpPr txBox="1"/>
            <p:nvPr/>
          </p:nvSpPr>
          <p:spPr>
            <a:xfrm>
              <a:off x="8306574" y="2473145"/>
              <a:ext cx="2256958" cy="300323"/>
            </a:xfrm>
            <a:prstGeom prst="rect">
              <a:avLst/>
            </a:prstGeom>
            <a:noFill/>
            <a:ln>
              <a:noFill/>
            </a:ln>
          </p:spPr>
          <p:txBody>
            <a:bodyPr wrap="none" rtlCol="0">
              <a:spAutoFit/>
            </a:bodyPr>
            <a:lstStyle/>
            <a:p>
              <a:r>
                <a:rPr lang="en-US" sz="1050" b="1" dirty="0">
                  <a:solidFill>
                    <a:srgbClr val="000000"/>
                  </a:solidFill>
                  <a:latin typeface="Helvetica"/>
                  <a:cs typeface="Helvetica"/>
                </a:rPr>
                <a:t>Solar wind beam disrupted</a:t>
              </a:r>
            </a:p>
          </p:txBody>
        </p:sp>
        <p:sp>
          <p:nvSpPr>
            <p:cNvPr id="50" name="TextBox 49">
              <a:extLst>
                <a:ext uri="{FF2B5EF4-FFF2-40B4-BE49-F238E27FC236}">
                  <a16:creationId xmlns:a16="http://schemas.microsoft.com/office/drawing/2014/main" id="{040F9F9F-08BF-AAD3-14AB-586B7E8783E4}"/>
                </a:ext>
              </a:extLst>
            </p:cNvPr>
            <p:cNvSpPr txBox="1"/>
            <p:nvPr/>
          </p:nvSpPr>
          <p:spPr>
            <a:xfrm>
              <a:off x="10723962" y="3011954"/>
              <a:ext cx="959331" cy="491436"/>
            </a:xfrm>
            <a:prstGeom prst="rect">
              <a:avLst/>
            </a:prstGeom>
            <a:noFill/>
            <a:ln>
              <a:noFill/>
            </a:ln>
          </p:spPr>
          <p:txBody>
            <a:bodyPr wrap="none" rtlCol="0">
              <a:spAutoFit/>
            </a:bodyPr>
            <a:lstStyle/>
            <a:p>
              <a:r>
                <a:rPr lang="en-US" sz="1050" b="1" dirty="0">
                  <a:solidFill>
                    <a:srgbClr val="000000"/>
                  </a:solidFill>
                  <a:latin typeface="Helvetica"/>
                  <a:cs typeface="Helvetica"/>
                </a:rPr>
                <a:t>Upstream</a:t>
              </a:r>
            </a:p>
            <a:p>
              <a:r>
                <a:rPr lang="en-US" sz="1050" b="1" dirty="0">
                  <a:solidFill>
                    <a:srgbClr val="000000"/>
                  </a:solidFill>
                  <a:latin typeface="Helvetica"/>
                  <a:cs typeface="Helvetica"/>
                </a:rPr>
                <a:t>shock</a:t>
              </a:r>
            </a:p>
          </p:txBody>
        </p:sp>
        <p:sp>
          <p:nvSpPr>
            <p:cNvPr id="51" name="TextBox 50">
              <a:extLst>
                <a:ext uri="{FF2B5EF4-FFF2-40B4-BE49-F238E27FC236}">
                  <a16:creationId xmlns:a16="http://schemas.microsoft.com/office/drawing/2014/main" id="{0E471F89-0643-08DD-FDA8-8C52E3BDC05C}"/>
                </a:ext>
              </a:extLst>
            </p:cNvPr>
            <p:cNvSpPr txBox="1"/>
            <p:nvPr/>
          </p:nvSpPr>
          <p:spPr>
            <a:xfrm>
              <a:off x="10723960" y="1243400"/>
              <a:ext cx="959331" cy="491436"/>
            </a:xfrm>
            <a:prstGeom prst="rect">
              <a:avLst/>
            </a:prstGeom>
            <a:noFill/>
            <a:ln>
              <a:noFill/>
            </a:ln>
          </p:spPr>
          <p:txBody>
            <a:bodyPr wrap="none" rtlCol="0">
              <a:spAutoFit/>
            </a:bodyPr>
            <a:lstStyle/>
            <a:p>
              <a:r>
                <a:rPr lang="en-US" sz="1050" b="1" dirty="0">
                  <a:solidFill>
                    <a:srgbClr val="000000"/>
                  </a:solidFill>
                  <a:latin typeface="Helvetica"/>
                  <a:cs typeface="Helvetica"/>
                </a:rPr>
                <a:t>Upstream</a:t>
              </a:r>
            </a:p>
            <a:p>
              <a:r>
                <a:rPr lang="en-US" sz="1050" b="1" dirty="0">
                  <a:solidFill>
                    <a:srgbClr val="000000"/>
                  </a:solidFill>
                  <a:latin typeface="Helvetica"/>
                  <a:cs typeface="Helvetica"/>
                </a:rPr>
                <a:t>shock</a:t>
              </a:r>
            </a:p>
          </p:txBody>
        </p:sp>
        <p:cxnSp>
          <p:nvCxnSpPr>
            <p:cNvPr id="53" name="Straight Arrow Connector 52">
              <a:extLst>
                <a:ext uri="{FF2B5EF4-FFF2-40B4-BE49-F238E27FC236}">
                  <a16:creationId xmlns:a16="http://schemas.microsoft.com/office/drawing/2014/main" id="{AB7BA175-30F3-655D-1192-6C65F3CBC28B}"/>
                </a:ext>
              </a:extLst>
            </p:cNvPr>
            <p:cNvCxnSpPr>
              <a:cxnSpLocks/>
            </p:cNvCxnSpPr>
            <p:nvPr/>
          </p:nvCxnSpPr>
          <p:spPr bwMode="auto">
            <a:xfrm flipV="1">
              <a:off x="6900315" y="810200"/>
              <a:ext cx="1279043" cy="275915"/>
            </a:xfrm>
            <a:prstGeom prst="straightConnector1">
              <a:avLst/>
            </a:prstGeom>
            <a:noFill/>
            <a:ln w="15875" cap="flat" cmpd="sng" algn="ctr">
              <a:solidFill>
                <a:srgbClr val="000000"/>
              </a:solidFill>
              <a:prstDash val="solid"/>
              <a:round/>
              <a:headEnd type="none" w="sm" len="med"/>
              <a:tailEnd type="arrow"/>
            </a:ln>
            <a:effectLst/>
          </p:spPr>
        </p:cxnSp>
        <p:cxnSp>
          <p:nvCxnSpPr>
            <p:cNvPr id="54" name="Straight Arrow Connector 53">
              <a:extLst>
                <a:ext uri="{FF2B5EF4-FFF2-40B4-BE49-F238E27FC236}">
                  <a16:creationId xmlns:a16="http://schemas.microsoft.com/office/drawing/2014/main" id="{0F70967B-5CC5-6D56-2790-994A70088007}"/>
                </a:ext>
              </a:extLst>
            </p:cNvPr>
            <p:cNvCxnSpPr>
              <a:cxnSpLocks/>
            </p:cNvCxnSpPr>
            <p:nvPr/>
          </p:nvCxnSpPr>
          <p:spPr bwMode="auto">
            <a:xfrm>
              <a:off x="6900315" y="1320517"/>
              <a:ext cx="1506475" cy="233469"/>
            </a:xfrm>
            <a:prstGeom prst="straightConnector1">
              <a:avLst/>
            </a:prstGeom>
            <a:noFill/>
            <a:ln w="15875" cap="flat" cmpd="sng" algn="ctr">
              <a:solidFill>
                <a:srgbClr val="000000"/>
              </a:solidFill>
              <a:prstDash val="solid"/>
              <a:round/>
              <a:headEnd type="none" w="sm" len="med"/>
              <a:tailEnd type="arrow"/>
            </a:ln>
            <a:effectLst/>
          </p:spPr>
        </p:cxnSp>
        <p:cxnSp>
          <p:nvCxnSpPr>
            <p:cNvPr id="55" name="Straight Arrow Connector 54">
              <a:extLst>
                <a:ext uri="{FF2B5EF4-FFF2-40B4-BE49-F238E27FC236}">
                  <a16:creationId xmlns:a16="http://schemas.microsoft.com/office/drawing/2014/main" id="{9183E730-AE4A-FBEB-963B-134B52CB2852}"/>
                </a:ext>
              </a:extLst>
            </p:cNvPr>
            <p:cNvCxnSpPr>
              <a:cxnSpLocks/>
              <a:stCxn id="48" idx="3"/>
            </p:cNvCxnSpPr>
            <p:nvPr/>
          </p:nvCxnSpPr>
          <p:spPr bwMode="auto">
            <a:xfrm>
              <a:off x="6967497" y="1165004"/>
              <a:ext cx="3120052" cy="311027"/>
            </a:xfrm>
            <a:prstGeom prst="straightConnector1">
              <a:avLst/>
            </a:prstGeom>
            <a:noFill/>
            <a:ln w="15875" cap="flat" cmpd="sng" algn="ctr">
              <a:solidFill>
                <a:srgbClr val="000000"/>
              </a:solidFill>
              <a:prstDash val="solid"/>
              <a:round/>
              <a:headEnd type="none" w="sm" len="med"/>
              <a:tailEnd type="arrow"/>
            </a:ln>
            <a:effectLst/>
          </p:spPr>
        </p:cxnSp>
        <p:sp>
          <p:nvSpPr>
            <p:cNvPr id="57" name="TextBox 56">
              <a:extLst>
                <a:ext uri="{FF2B5EF4-FFF2-40B4-BE49-F238E27FC236}">
                  <a16:creationId xmlns:a16="http://schemas.microsoft.com/office/drawing/2014/main" id="{7EC98E2D-7C91-DE22-E4DF-BFAE35D91B4A}"/>
                </a:ext>
              </a:extLst>
            </p:cNvPr>
            <p:cNvSpPr txBox="1"/>
            <p:nvPr/>
          </p:nvSpPr>
          <p:spPr>
            <a:xfrm>
              <a:off x="8406790" y="5231192"/>
              <a:ext cx="2165628" cy="300323"/>
            </a:xfrm>
            <a:prstGeom prst="rect">
              <a:avLst/>
            </a:prstGeom>
            <a:noFill/>
            <a:ln>
              <a:noFill/>
            </a:ln>
          </p:spPr>
          <p:txBody>
            <a:bodyPr wrap="none" rtlCol="0">
              <a:spAutoFit/>
            </a:bodyPr>
            <a:lstStyle/>
            <a:p>
              <a:r>
                <a:rPr lang="en-US" sz="1050" b="1" dirty="0">
                  <a:solidFill>
                    <a:srgbClr val="000000"/>
                  </a:solidFill>
                  <a:latin typeface="Helvetica"/>
                  <a:cs typeface="Helvetica"/>
                </a:rPr>
                <a:t>Superheated core plasma</a:t>
              </a:r>
            </a:p>
          </p:txBody>
        </p:sp>
      </p:grpSp>
      <p:sp>
        <p:nvSpPr>
          <p:cNvPr id="63" name="TextBox 62">
            <a:extLst>
              <a:ext uri="{FF2B5EF4-FFF2-40B4-BE49-F238E27FC236}">
                <a16:creationId xmlns:a16="http://schemas.microsoft.com/office/drawing/2014/main" id="{77DDD646-FD89-E0A3-0DED-2AFBF4F0E803}"/>
              </a:ext>
            </a:extLst>
          </p:cNvPr>
          <p:cNvSpPr txBox="1"/>
          <p:nvPr/>
        </p:nvSpPr>
        <p:spPr>
          <a:xfrm>
            <a:off x="10599604" y="6400510"/>
            <a:ext cx="1592396" cy="246221"/>
          </a:xfrm>
          <a:prstGeom prst="rect">
            <a:avLst/>
          </a:prstGeom>
          <a:noFill/>
        </p:spPr>
        <p:txBody>
          <a:bodyPr wrap="square" rtlCol="0">
            <a:spAutoFit/>
          </a:bodyPr>
          <a:lstStyle/>
          <a:p>
            <a:r>
              <a:rPr lang="sv-SE" sz="1000" dirty="0" err="1">
                <a:solidFill>
                  <a:srgbClr val="000000"/>
                </a:solidFill>
              </a:rPr>
              <a:t>Figure</a:t>
            </a:r>
            <a:r>
              <a:rPr lang="sv-SE" sz="1000" dirty="0">
                <a:solidFill>
                  <a:srgbClr val="000000"/>
                </a:solidFill>
              </a:rPr>
              <a:t> by Drew Turner</a:t>
            </a:r>
          </a:p>
        </p:txBody>
      </p:sp>
      <p:sp>
        <p:nvSpPr>
          <p:cNvPr id="2" name="TextBox 1">
            <a:extLst>
              <a:ext uri="{FF2B5EF4-FFF2-40B4-BE49-F238E27FC236}">
                <a16:creationId xmlns:a16="http://schemas.microsoft.com/office/drawing/2014/main" id="{D1696869-9E70-0854-6C46-9144B793FA6B}"/>
              </a:ext>
            </a:extLst>
          </p:cNvPr>
          <p:cNvSpPr txBox="1"/>
          <p:nvPr/>
        </p:nvSpPr>
        <p:spPr>
          <a:xfrm>
            <a:off x="0" y="5272029"/>
            <a:ext cx="1176925" cy="276999"/>
          </a:xfrm>
          <a:prstGeom prst="rect">
            <a:avLst/>
          </a:prstGeom>
          <a:noFill/>
        </p:spPr>
        <p:txBody>
          <a:bodyPr wrap="none" rtlCol="0">
            <a:spAutoFit/>
          </a:bodyPr>
          <a:lstStyle/>
          <a:p>
            <a:r>
              <a:rPr lang="en-US" sz="1200" dirty="0" err="1">
                <a:solidFill>
                  <a:srgbClr val="000000"/>
                </a:solidFill>
              </a:rPr>
              <a:t>Kajdič</a:t>
            </a:r>
            <a:r>
              <a:rPr lang="en-US" sz="1200" dirty="0">
                <a:solidFill>
                  <a:srgbClr val="000000"/>
                </a:solidFill>
              </a:rPr>
              <a:t>+ (2024)</a:t>
            </a:r>
          </a:p>
        </p:txBody>
      </p:sp>
      <p:grpSp>
        <p:nvGrpSpPr>
          <p:cNvPr id="4" name="Group 3">
            <a:extLst>
              <a:ext uri="{FF2B5EF4-FFF2-40B4-BE49-F238E27FC236}">
                <a16:creationId xmlns:a16="http://schemas.microsoft.com/office/drawing/2014/main" id="{F262D046-0DEB-21F9-2D57-6EB47CE6BD31}"/>
              </a:ext>
            </a:extLst>
          </p:cNvPr>
          <p:cNvGrpSpPr/>
          <p:nvPr/>
        </p:nvGrpSpPr>
        <p:grpSpPr>
          <a:xfrm>
            <a:off x="126230" y="1821655"/>
            <a:ext cx="2482690" cy="3137232"/>
            <a:chOff x="3993934" y="1041531"/>
            <a:chExt cx="3947550" cy="4402385"/>
          </a:xfrm>
        </p:grpSpPr>
        <p:pic>
          <p:nvPicPr>
            <p:cNvPr id="5" name="Picture 4">
              <a:extLst>
                <a:ext uri="{FF2B5EF4-FFF2-40B4-BE49-F238E27FC236}">
                  <a16:creationId xmlns:a16="http://schemas.microsoft.com/office/drawing/2014/main" id="{5A94EA54-915C-3723-E7D9-B878BADA8A0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993934" y="1041531"/>
              <a:ext cx="3947550" cy="3758184"/>
            </a:xfrm>
            <a:prstGeom prst="rect">
              <a:avLst/>
            </a:prstGeom>
          </p:spPr>
        </p:pic>
        <p:sp>
          <p:nvSpPr>
            <p:cNvPr id="6" name="TextBox 5">
              <a:extLst>
                <a:ext uri="{FF2B5EF4-FFF2-40B4-BE49-F238E27FC236}">
                  <a16:creationId xmlns:a16="http://schemas.microsoft.com/office/drawing/2014/main" id="{98418CB3-91F5-FFA0-9221-97E17598B97F}"/>
                </a:ext>
              </a:extLst>
            </p:cNvPr>
            <p:cNvSpPr txBox="1"/>
            <p:nvPr/>
          </p:nvSpPr>
          <p:spPr>
            <a:xfrm>
              <a:off x="3994813" y="5074584"/>
              <a:ext cx="3945793" cy="369332"/>
            </a:xfrm>
            <a:prstGeom prst="rect">
              <a:avLst/>
            </a:prstGeom>
            <a:noFill/>
          </p:spPr>
          <p:txBody>
            <a:bodyPr wrap="square" rtlCol="0">
              <a:spAutoFit/>
            </a:bodyPr>
            <a:lstStyle/>
            <a:p>
              <a:pPr algn="ctr"/>
              <a:r>
                <a:rPr lang="en-US" dirty="0">
                  <a:solidFill>
                    <a:srgbClr val="000000"/>
                  </a:solidFill>
                </a:rPr>
                <a:t>Hot Flow Anomalies (HFA)</a:t>
              </a:r>
            </a:p>
          </p:txBody>
        </p:sp>
      </p:grpSp>
      <p:sp>
        <p:nvSpPr>
          <p:cNvPr id="8" name="TextBox 7">
            <a:extLst>
              <a:ext uri="{FF2B5EF4-FFF2-40B4-BE49-F238E27FC236}">
                <a16:creationId xmlns:a16="http://schemas.microsoft.com/office/drawing/2014/main" id="{6BA0A8EC-C862-E9AE-D5B2-897690300DF9}"/>
              </a:ext>
            </a:extLst>
          </p:cNvPr>
          <p:cNvSpPr txBox="1"/>
          <p:nvPr/>
        </p:nvSpPr>
        <p:spPr>
          <a:xfrm>
            <a:off x="295452" y="5785894"/>
            <a:ext cx="6950358" cy="830997"/>
          </a:xfrm>
          <a:prstGeom prst="rect">
            <a:avLst/>
          </a:prstGeom>
          <a:noFill/>
        </p:spPr>
        <p:txBody>
          <a:bodyPr wrap="square">
            <a:spAutoFit/>
          </a:bodyPr>
          <a:lstStyle/>
          <a:p>
            <a:pPr algn="ctr"/>
            <a:r>
              <a:rPr lang="en-US" sz="1600" b="1" u="sng" dirty="0">
                <a:solidFill>
                  <a:srgbClr val="000000"/>
                </a:solidFill>
                <a:effectLst/>
                <a:latin typeface="Helvetica" pitchFamily="2" charset="0"/>
              </a:rPr>
              <a:t>How do they form?</a:t>
            </a:r>
            <a:r>
              <a:rPr lang="en-US" sz="1600" dirty="0">
                <a:solidFill>
                  <a:srgbClr val="000000"/>
                </a:solidFill>
                <a:effectLst/>
                <a:latin typeface="Helvetica" pitchFamily="2" charset="0"/>
              </a:rPr>
              <a:t> </a:t>
            </a:r>
          </a:p>
          <a:p>
            <a:pPr algn="ctr"/>
            <a:r>
              <a:rPr lang="en-US" sz="1600" i="1" dirty="0">
                <a:solidFill>
                  <a:srgbClr val="000000"/>
                </a:solidFill>
                <a:effectLst/>
                <a:latin typeface="Helvetica" pitchFamily="2" charset="0"/>
              </a:rPr>
              <a:t>Discontinuity intersects the bow shock and the convection electric field </a:t>
            </a:r>
          </a:p>
          <a:p>
            <a:pPr algn="ctr"/>
            <a:r>
              <a:rPr lang="en-US" sz="1600" i="1" dirty="0">
                <a:solidFill>
                  <a:srgbClr val="000000"/>
                </a:solidFill>
                <a:effectLst/>
                <a:latin typeface="Helvetica" pitchFamily="2" charset="0"/>
              </a:rPr>
              <a:t>(−</a:t>
            </a:r>
            <a:r>
              <a:rPr lang="en-US" sz="1600" i="1" dirty="0" err="1">
                <a:solidFill>
                  <a:srgbClr val="000000"/>
                </a:solidFill>
                <a:effectLst/>
                <a:latin typeface="Helvetica" pitchFamily="2" charset="0"/>
              </a:rPr>
              <a:t>VxB</a:t>
            </a:r>
            <a:r>
              <a:rPr lang="en-US" sz="1600" i="1" dirty="0">
                <a:solidFill>
                  <a:srgbClr val="000000"/>
                </a:solidFill>
                <a:effectLst/>
                <a:latin typeface="Helvetica" pitchFamily="2" charset="0"/>
              </a:rPr>
              <a:t>) points towards the sheet on at least one side. </a:t>
            </a:r>
            <a:endParaRPr lang="en-US" sz="1600" i="1" dirty="0">
              <a:solidFill>
                <a:srgbClr val="000000"/>
              </a:solidFill>
            </a:endParaRPr>
          </a:p>
        </p:txBody>
      </p:sp>
      <p:sp>
        <p:nvSpPr>
          <p:cNvPr id="9" name="TextBox 8">
            <a:extLst>
              <a:ext uri="{FF2B5EF4-FFF2-40B4-BE49-F238E27FC236}">
                <a16:creationId xmlns:a16="http://schemas.microsoft.com/office/drawing/2014/main" id="{5CC62B07-C091-382C-7AD0-C0CF9412F4F5}"/>
              </a:ext>
            </a:extLst>
          </p:cNvPr>
          <p:cNvSpPr txBox="1"/>
          <p:nvPr/>
        </p:nvSpPr>
        <p:spPr>
          <a:xfrm>
            <a:off x="1395440" y="931865"/>
            <a:ext cx="3179075" cy="646331"/>
          </a:xfrm>
          <a:custGeom>
            <a:avLst/>
            <a:gdLst>
              <a:gd name="csX0" fmla="*/ 0 w 3179075"/>
              <a:gd name="csY0" fmla="*/ 0 h 646331"/>
              <a:gd name="csX1" fmla="*/ 529846 w 3179075"/>
              <a:gd name="csY1" fmla="*/ 0 h 646331"/>
              <a:gd name="csX2" fmla="*/ 1091482 w 3179075"/>
              <a:gd name="csY2" fmla="*/ 0 h 646331"/>
              <a:gd name="csX3" fmla="*/ 1621328 w 3179075"/>
              <a:gd name="csY3" fmla="*/ 0 h 646331"/>
              <a:gd name="csX4" fmla="*/ 2182965 w 3179075"/>
              <a:gd name="csY4" fmla="*/ 0 h 646331"/>
              <a:gd name="csX5" fmla="*/ 3179075 w 3179075"/>
              <a:gd name="csY5" fmla="*/ 0 h 646331"/>
              <a:gd name="csX6" fmla="*/ 3179075 w 3179075"/>
              <a:gd name="csY6" fmla="*/ 323166 h 646331"/>
              <a:gd name="csX7" fmla="*/ 3179075 w 3179075"/>
              <a:gd name="csY7" fmla="*/ 646331 h 646331"/>
              <a:gd name="csX8" fmla="*/ 2681020 w 3179075"/>
              <a:gd name="csY8" fmla="*/ 646331 h 646331"/>
              <a:gd name="csX9" fmla="*/ 2182965 w 3179075"/>
              <a:gd name="csY9" fmla="*/ 646331 h 646331"/>
              <a:gd name="csX10" fmla="*/ 1589538 w 3179075"/>
              <a:gd name="csY10" fmla="*/ 646331 h 646331"/>
              <a:gd name="csX11" fmla="*/ 1091482 w 3179075"/>
              <a:gd name="csY11" fmla="*/ 646331 h 646331"/>
              <a:gd name="csX12" fmla="*/ 529846 w 3179075"/>
              <a:gd name="csY12" fmla="*/ 646331 h 646331"/>
              <a:gd name="csX13" fmla="*/ 0 w 3179075"/>
              <a:gd name="csY13" fmla="*/ 646331 h 646331"/>
              <a:gd name="csX14" fmla="*/ 0 w 3179075"/>
              <a:gd name="csY14" fmla="*/ 336092 h 646331"/>
              <a:gd name="csX15" fmla="*/ 0 w 3179075"/>
              <a:gd name="csY15"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179075" h="646331" extrusionOk="0">
                <a:moveTo>
                  <a:pt x="0" y="0"/>
                </a:moveTo>
                <a:cubicBezTo>
                  <a:pt x="250763" y="-28932"/>
                  <a:pt x="377092" y="47734"/>
                  <a:pt x="529846" y="0"/>
                </a:cubicBezTo>
                <a:cubicBezTo>
                  <a:pt x="682600" y="-47734"/>
                  <a:pt x="853852" y="43900"/>
                  <a:pt x="1091482" y="0"/>
                </a:cubicBezTo>
                <a:cubicBezTo>
                  <a:pt x="1329112" y="-43900"/>
                  <a:pt x="1422283" y="31285"/>
                  <a:pt x="1621328" y="0"/>
                </a:cubicBezTo>
                <a:cubicBezTo>
                  <a:pt x="1820373" y="-31285"/>
                  <a:pt x="2065279" y="45076"/>
                  <a:pt x="2182965" y="0"/>
                </a:cubicBezTo>
                <a:cubicBezTo>
                  <a:pt x="2300651" y="-45076"/>
                  <a:pt x="2960698" y="12355"/>
                  <a:pt x="3179075" y="0"/>
                </a:cubicBezTo>
                <a:cubicBezTo>
                  <a:pt x="3202374" y="74183"/>
                  <a:pt x="3157965" y="190499"/>
                  <a:pt x="3179075" y="323166"/>
                </a:cubicBezTo>
                <a:cubicBezTo>
                  <a:pt x="3200185" y="455833"/>
                  <a:pt x="3178344" y="543588"/>
                  <a:pt x="3179075" y="646331"/>
                </a:cubicBezTo>
                <a:cubicBezTo>
                  <a:pt x="3079263" y="667031"/>
                  <a:pt x="2901689" y="634662"/>
                  <a:pt x="2681020" y="646331"/>
                </a:cubicBezTo>
                <a:cubicBezTo>
                  <a:pt x="2460352" y="658000"/>
                  <a:pt x="2318627" y="612481"/>
                  <a:pt x="2182965" y="646331"/>
                </a:cubicBezTo>
                <a:cubicBezTo>
                  <a:pt x="2047304" y="680181"/>
                  <a:pt x="1849901" y="619662"/>
                  <a:pt x="1589538" y="646331"/>
                </a:cubicBezTo>
                <a:cubicBezTo>
                  <a:pt x="1329175" y="673000"/>
                  <a:pt x="1315902" y="594726"/>
                  <a:pt x="1091482" y="646331"/>
                </a:cubicBezTo>
                <a:cubicBezTo>
                  <a:pt x="867062" y="697936"/>
                  <a:pt x="765415" y="594841"/>
                  <a:pt x="529846" y="646331"/>
                </a:cubicBezTo>
                <a:cubicBezTo>
                  <a:pt x="294277" y="697821"/>
                  <a:pt x="142585" y="619044"/>
                  <a:pt x="0" y="646331"/>
                </a:cubicBezTo>
                <a:cubicBezTo>
                  <a:pt x="-7716" y="541667"/>
                  <a:pt x="2742" y="452224"/>
                  <a:pt x="0" y="336092"/>
                </a:cubicBezTo>
                <a:cubicBezTo>
                  <a:pt x="-2742" y="219960"/>
                  <a:pt x="22878" y="130267"/>
                  <a:pt x="0" y="0"/>
                </a:cubicBezTo>
                <a:close/>
              </a:path>
            </a:pathLst>
          </a:custGeom>
          <a:noFill/>
          <a:ln w="12700">
            <a:solidFill>
              <a:srgbClr val="FF0000"/>
            </a:solidFill>
          </a:ln>
        </p:spPr>
        <p:txBody>
          <a:bodyPr wrap="none" rtlCol="0">
            <a:spAutoFit/>
          </a:bodyPr>
          <a:lstStyle/>
          <a:p>
            <a:r>
              <a:rPr lang="en-US" u="sng" dirty="0">
                <a:solidFill>
                  <a:srgbClr val="000000"/>
                </a:solidFill>
              </a:rPr>
              <a:t>How many</a:t>
            </a:r>
            <a:r>
              <a:rPr lang="en-US" dirty="0">
                <a:solidFill>
                  <a:srgbClr val="000000"/>
                </a:solidFill>
              </a:rPr>
              <a:t>: ~several per day!</a:t>
            </a:r>
          </a:p>
          <a:p>
            <a:r>
              <a:rPr lang="en-US" u="sng" dirty="0">
                <a:solidFill>
                  <a:srgbClr val="000000"/>
                </a:solidFill>
              </a:rPr>
              <a:t>How big</a:t>
            </a:r>
            <a:r>
              <a:rPr lang="en-US" dirty="0">
                <a:solidFill>
                  <a:srgbClr val="000000"/>
                </a:solidFill>
              </a:rPr>
              <a:t>: ~up to 10s of Re</a:t>
            </a:r>
          </a:p>
        </p:txBody>
      </p:sp>
      <p:sp>
        <p:nvSpPr>
          <p:cNvPr id="10" name="TextBox 9">
            <a:extLst>
              <a:ext uri="{FF2B5EF4-FFF2-40B4-BE49-F238E27FC236}">
                <a16:creationId xmlns:a16="http://schemas.microsoft.com/office/drawing/2014/main" id="{522B4D78-E9A3-2393-9F26-71328D09F347}"/>
              </a:ext>
            </a:extLst>
          </p:cNvPr>
          <p:cNvSpPr txBox="1"/>
          <p:nvPr/>
        </p:nvSpPr>
        <p:spPr>
          <a:xfrm>
            <a:off x="0" y="-16791"/>
            <a:ext cx="3048000" cy="692497"/>
          </a:xfrm>
          <a:prstGeom prst="rect">
            <a:avLst/>
          </a:prstGeom>
          <a:noFill/>
        </p:spPr>
        <p:txBody>
          <a:bodyPr wrap="square">
            <a:spAutoFit/>
          </a:bodyPr>
          <a:lstStyle/>
          <a:p>
            <a:r>
              <a:rPr lang="en-US" sz="1300" dirty="0">
                <a:solidFill>
                  <a:srgbClr val="000000"/>
                </a:solidFill>
              </a:rPr>
              <a:t>Effect on Magnetosphere e.g.,: Shen+2018, Wang+ 2021, Yang+2023, Guo+ 2023, Xu+ 2024, Sibeck+2025</a:t>
            </a:r>
          </a:p>
        </p:txBody>
      </p:sp>
    </p:spTree>
    <p:extLst>
      <p:ext uri="{BB962C8B-B14F-4D97-AF65-F5344CB8AC3E}">
        <p14:creationId xmlns:p14="http://schemas.microsoft.com/office/powerpoint/2010/main" val="24686105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57A78-4AB5-C5AA-9820-17191495F11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8DB0AA8-12E0-E241-B0F6-DAFA91FCDFC1}"/>
              </a:ext>
            </a:extLst>
          </p:cNvPr>
          <p:cNvSpPr>
            <a:spLocks noGrp="1"/>
          </p:cNvSpPr>
          <p:nvPr>
            <p:ph type="title"/>
          </p:nvPr>
        </p:nvSpPr>
        <p:spPr>
          <a:xfrm>
            <a:off x="575400" y="46165"/>
            <a:ext cx="11041200" cy="616650"/>
          </a:xfrm>
        </p:spPr>
        <p:txBody>
          <a:bodyPr/>
          <a:lstStyle/>
          <a:p>
            <a:pPr algn="ctr"/>
            <a:r>
              <a:rPr lang="en-US" dirty="0"/>
              <a:t>Why Stochastic Betatron Acceleration? Better agreement</a:t>
            </a:r>
          </a:p>
        </p:txBody>
      </p:sp>
      <p:pic>
        <p:nvPicPr>
          <p:cNvPr id="8" name="Picture 7">
            <a:extLst>
              <a:ext uri="{FF2B5EF4-FFF2-40B4-BE49-F238E27FC236}">
                <a16:creationId xmlns:a16="http://schemas.microsoft.com/office/drawing/2014/main" id="{E6F5F607-B2D1-C6C2-80FD-FB321EB6FA0F}"/>
              </a:ext>
            </a:extLst>
          </p:cNvPr>
          <p:cNvPicPr>
            <a:picLocks noChangeAspect="1"/>
          </p:cNvPicPr>
          <p:nvPr/>
        </p:nvPicPr>
        <p:blipFill>
          <a:blip r:embed="rId3"/>
          <a:stretch>
            <a:fillRect/>
          </a:stretch>
        </p:blipFill>
        <p:spPr>
          <a:xfrm>
            <a:off x="2978150" y="966470"/>
            <a:ext cx="6235700" cy="5473700"/>
          </a:xfrm>
          <a:prstGeom prst="rect">
            <a:avLst/>
          </a:prstGeom>
        </p:spPr>
      </p:pic>
    </p:spTree>
    <p:extLst>
      <p:ext uri="{BB962C8B-B14F-4D97-AF65-F5344CB8AC3E}">
        <p14:creationId xmlns:p14="http://schemas.microsoft.com/office/powerpoint/2010/main" val="42654147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75400" y="46165"/>
            <a:ext cx="11041200" cy="516190"/>
          </a:xfrm>
        </p:spPr>
        <p:txBody>
          <a:bodyPr>
            <a:normAutofit/>
          </a:bodyPr>
          <a:lstStyle/>
          <a:p>
            <a:pPr algn="ctr"/>
            <a:r>
              <a:rPr lang="sv-SE" dirty="0" err="1"/>
              <a:t>Reinforced</a:t>
            </a:r>
            <a:r>
              <a:rPr lang="sv-SE" dirty="0"/>
              <a:t> </a:t>
            </a:r>
            <a:r>
              <a:rPr lang="sv-SE" dirty="0" err="1"/>
              <a:t>Shock</a:t>
            </a:r>
            <a:r>
              <a:rPr lang="sv-SE" dirty="0"/>
              <a:t> Acceleration </a:t>
            </a:r>
            <a:r>
              <a:rPr lang="sv-SE" dirty="0" err="1"/>
              <a:t>of</a:t>
            </a:r>
            <a:r>
              <a:rPr lang="sv-SE" dirty="0"/>
              <a:t> </a:t>
            </a:r>
            <a:r>
              <a:rPr lang="sv-SE" dirty="0" err="1"/>
              <a:t>Relativistic</a:t>
            </a:r>
            <a:r>
              <a:rPr lang="sv-SE" dirty="0"/>
              <a:t> </a:t>
            </a:r>
            <a:r>
              <a:rPr lang="sv-SE" dirty="0" err="1"/>
              <a:t>Electrons</a:t>
            </a:r>
            <a:endParaRPr lang="sv-SE" dirty="0"/>
          </a:p>
        </p:txBody>
      </p:sp>
      <p:grpSp>
        <p:nvGrpSpPr>
          <p:cNvPr id="14" name="Group 13">
            <a:extLst>
              <a:ext uri="{FF2B5EF4-FFF2-40B4-BE49-F238E27FC236}">
                <a16:creationId xmlns:a16="http://schemas.microsoft.com/office/drawing/2014/main" id="{536A4EC6-3319-77B7-3100-39BAE9171D0E}"/>
              </a:ext>
            </a:extLst>
          </p:cNvPr>
          <p:cNvGrpSpPr/>
          <p:nvPr/>
        </p:nvGrpSpPr>
        <p:grpSpPr>
          <a:xfrm>
            <a:off x="124136" y="871250"/>
            <a:ext cx="4115354" cy="5568168"/>
            <a:chOff x="575399" y="871250"/>
            <a:chExt cx="4115354" cy="5568168"/>
          </a:xfrm>
        </p:grpSpPr>
        <p:pic>
          <p:nvPicPr>
            <p:cNvPr id="2" name="Picture 1">
              <a:extLst>
                <a:ext uri="{FF2B5EF4-FFF2-40B4-BE49-F238E27FC236}">
                  <a16:creationId xmlns:a16="http://schemas.microsoft.com/office/drawing/2014/main" id="{3B655B1D-99E2-DD29-159A-1D025D7A3F0A}"/>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7030" r="42436"/>
            <a:stretch/>
          </p:blipFill>
          <p:spPr>
            <a:xfrm>
              <a:off x="575399" y="871250"/>
              <a:ext cx="3794719" cy="5568168"/>
            </a:xfrm>
            <a:prstGeom prst="rect">
              <a:avLst/>
            </a:prstGeom>
          </p:spPr>
        </p:pic>
        <p:sp>
          <p:nvSpPr>
            <p:cNvPr id="4" name="Rectangle 3">
              <a:extLst>
                <a:ext uri="{FF2B5EF4-FFF2-40B4-BE49-F238E27FC236}">
                  <a16:creationId xmlns:a16="http://schemas.microsoft.com/office/drawing/2014/main" id="{33342FA5-EA5C-DAC3-BF2F-9B9D0822A315}"/>
                </a:ext>
              </a:extLst>
            </p:cNvPr>
            <p:cNvSpPr/>
            <p:nvPr/>
          </p:nvSpPr>
          <p:spPr>
            <a:xfrm>
              <a:off x="4120737" y="1840744"/>
              <a:ext cx="570016" cy="688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97009D0-5A14-FACC-8EFC-432E5056F30A}"/>
                </a:ext>
              </a:extLst>
            </p:cNvPr>
            <p:cNvSpPr/>
            <p:nvPr/>
          </p:nvSpPr>
          <p:spPr>
            <a:xfrm>
              <a:off x="3960420" y="4736876"/>
              <a:ext cx="570016" cy="688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C87E098E-814A-AC73-15BB-1094A5770E65}"/>
              </a:ext>
            </a:extLst>
          </p:cNvPr>
          <p:cNvGrpSpPr/>
          <p:nvPr/>
        </p:nvGrpSpPr>
        <p:grpSpPr>
          <a:xfrm>
            <a:off x="4295218" y="5463369"/>
            <a:ext cx="3601564" cy="976049"/>
            <a:chOff x="4052317" y="5620812"/>
            <a:chExt cx="3601564" cy="976049"/>
          </a:xfrm>
        </p:grpSpPr>
        <p:cxnSp>
          <p:nvCxnSpPr>
            <p:cNvPr id="19" name="Straight Arrow Connector 18">
              <a:extLst>
                <a:ext uri="{FF2B5EF4-FFF2-40B4-BE49-F238E27FC236}">
                  <a16:creationId xmlns:a16="http://schemas.microsoft.com/office/drawing/2014/main" id="{9F78A7E1-47B0-BE0C-A3C4-19AF7E0A2831}"/>
                </a:ext>
              </a:extLst>
            </p:cNvPr>
            <p:cNvCxnSpPr>
              <a:cxnSpLocks/>
            </p:cNvCxnSpPr>
            <p:nvPr/>
          </p:nvCxnSpPr>
          <p:spPr>
            <a:xfrm flipH="1">
              <a:off x="4508007" y="6111131"/>
              <a:ext cx="2457691" cy="0"/>
            </a:xfrm>
            <a:prstGeom prst="straightConnector1">
              <a:avLst/>
            </a:prstGeom>
            <a:ln>
              <a:solidFill>
                <a:srgbClr val="FF3B3B"/>
              </a:solidFill>
              <a:tailEnd type="triangle"/>
            </a:ln>
          </p:spPr>
          <p:style>
            <a:lnRef idx="1">
              <a:schemeClr val="accent1"/>
            </a:lnRef>
            <a:fillRef idx="0">
              <a:schemeClr val="accent1"/>
            </a:fillRef>
            <a:effectRef idx="0">
              <a:schemeClr val="accent1"/>
            </a:effectRef>
            <a:fontRef idx="minor">
              <a:schemeClr val="tx1"/>
            </a:fontRef>
          </p:style>
        </p:cxnSp>
        <p:sp>
          <p:nvSpPr>
            <p:cNvPr id="21" name="Arc 20">
              <a:extLst>
                <a:ext uri="{FF2B5EF4-FFF2-40B4-BE49-F238E27FC236}">
                  <a16:creationId xmlns:a16="http://schemas.microsoft.com/office/drawing/2014/main" id="{6B04E59E-AE5C-9FC9-7703-E633BE387F9E}"/>
                </a:ext>
              </a:extLst>
            </p:cNvPr>
            <p:cNvSpPr/>
            <p:nvPr/>
          </p:nvSpPr>
          <p:spPr>
            <a:xfrm flipH="1">
              <a:off x="6123168" y="5734394"/>
              <a:ext cx="1274254" cy="711924"/>
            </a:xfrm>
            <a:prstGeom prst="arc">
              <a:avLst>
                <a:gd name="adj1" fmla="val 16210948"/>
                <a:gd name="adj2" fmla="val 5416960"/>
              </a:avLst>
            </a:prstGeom>
            <a:ln w="19050">
              <a:solidFill>
                <a:srgbClr val="0000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pic>
          <p:nvPicPr>
            <p:cNvPr id="22" name="Picture 21">
              <a:extLst>
                <a:ext uri="{FF2B5EF4-FFF2-40B4-BE49-F238E27FC236}">
                  <a16:creationId xmlns:a16="http://schemas.microsoft.com/office/drawing/2014/main" id="{0C631086-3C93-E8A5-353D-D9F8C3AAEEC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866709" y="5905520"/>
              <a:ext cx="512917" cy="348007"/>
            </a:xfrm>
            <a:prstGeom prst="rect">
              <a:avLst/>
            </a:prstGeom>
          </p:spPr>
        </p:pic>
        <p:pic>
          <p:nvPicPr>
            <p:cNvPr id="23" name="Picture 4" descr="ÎÏÎ¿ÏÎ­Î»ÎµÏÎ¼Î± ÎµÎ¹ÎºÏÎ½Î±Ï Î³Î¹Î± circle half black">
              <a:extLst>
                <a:ext uri="{FF2B5EF4-FFF2-40B4-BE49-F238E27FC236}">
                  <a16:creationId xmlns:a16="http://schemas.microsoft.com/office/drawing/2014/main" id="{ECEC63E9-B286-5400-E42D-70197F4710DB}"/>
                </a:ext>
              </a:extLst>
            </p:cNvPr>
            <p:cNvPicPr>
              <a:picLocks noChangeAspect="1" noChangeArrowheads="1"/>
            </p:cNvPicPr>
            <p:nvPr/>
          </p:nvPicPr>
          <p:blipFill>
            <a:blip r:embed="rId5" cstate="hqprint">
              <a:extLst>
                <a:ext uri="{28A0092B-C50C-407E-A947-70E740481C1C}">
                  <a14:useLocalDpi xmlns:a14="http://schemas.microsoft.com/office/drawing/2010/main"/>
                </a:ext>
              </a:extLst>
            </a:blip>
            <a:srcRect/>
            <a:stretch>
              <a:fillRect/>
            </a:stretch>
          </p:blipFill>
          <p:spPr bwMode="auto">
            <a:xfrm>
              <a:off x="6898284" y="5980684"/>
              <a:ext cx="229087" cy="229087"/>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AA4ED800-37B1-6807-1FF4-359E3B7A4815}"/>
                </a:ext>
              </a:extLst>
            </p:cNvPr>
            <p:cNvSpPr txBox="1"/>
            <p:nvPr/>
          </p:nvSpPr>
          <p:spPr>
            <a:xfrm>
              <a:off x="6941879" y="5795525"/>
              <a:ext cx="712002" cy="307777"/>
            </a:xfrm>
            <a:prstGeom prst="rect">
              <a:avLst/>
            </a:prstGeom>
            <a:noFill/>
          </p:spPr>
          <p:txBody>
            <a:bodyPr wrap="square" rtlCol="0">
              <a:spAutoFit/>
            </a:bodyPr>
            <a:lstStyle/>
            <a:p>
              <a:r>
                <a:rPr lang="en-US" sz="1400" dirty="0">
                  <a:solidFill>
                    <a:srgbClr val="000000"/>
                  </a:solidFill>
                  <a:latin typeface="Garamond" panose="02020404030301010803" pitchFamily="18" charset="0"/>
                </a:rPr>
                <a:t>Earth</a:t>
              </a:r>
              <a:endParaRPr lang="sv-SE" sz="1400" dirty="0">
                <a:solidFill>
                  <a:srgbClr val="000000"/>
                </a:solidFill>
                <a:latin typeface="Garamond" panose="02020404030301010803" pitchFamily="18" charset="0"/>
              </a:endParaRPr>
            </a:p>
          </p:txBody>
        </p:sp>
        <p:sp>
          <p:nvSpPr>
            <p:cNvPr id="26" name="TextBox 25">
              <a:extLst>
                <a:ext uri="{FF2B5EF4-FFF2-40B4-BE49-F238E27FC236}">
                  <a16:creationId xmlns:a16="http://schemas.microsoft.com/office/drawing/2014/main" id="{3B23DFC4-934A-43DF-7E59-4DCA6E35E445}"/>
                </a:ext>
              </a:extLst>
            </p:cNvPr>
            <p:cNvSpPr txBox="1"/>
            <p:nvPr/>
          </p:nvSpPr>
          <p:spPr>
            <a:xfrm>
              <a:off x="5565873" y="5823796"/>
              <a:ext cx="1051891" cy="246221"/>
            </a:xfrm>
            <a:prstGeom prst="rect">
              <a:avLst/>
            </a:prstGeom>
            <a:noFill/>
          </p:spPr>
          <p:txBody>
            <a:bodyPr wrap="none" rtlCol="0">
              <a:spAutoFit/>
            </a:bodyPr>
            <a:lstStyle/>
            <a:p>
              <a:r>
                <a:rPr lang="en-US" sz="1000" dirty="0">
                  <a:solidFill>
                    <a:srgbClr val="000000"/>
                  </a:solidFill>
                </a:rPr>
                <a:t>Transient MMS</a:t>
              </a:r>
            </a:p>
          </p:txBody>
        </p:sp>
        <p:sp>
          <p:nvSpPr>
            <p:cNvPr id="28" name="TextBox 27">
              <a:extLst>
                <a:ext uri="{FF2B5EF4-FFF2-40B4-BE49-F238E27FC236}">
                  <a16:creationId xmlns:a16="http://schemas.microsoft.com/office/drawing/2014/main" id="{5680DCB0-E927-9D9F-ECAE-F0E55400A0FF}"/>
                </a:ext>
              </a:extLst>
            </p:cNvPr>
            <p:cNvSpPr txBox="1"/>
            <p:nvPr/>
          </p:nvSpPr>
          <p:spPr>
            <a:xfrm>
              <a:off x="4052317" y="5620812"/>
              <a:ext cx="1513556" cy="246221"/>
            </a:xfrm>
            <a:prstGeom prst="rect">
              <a:avLst/>
            </a:prstGeom>
            <a:noFill/>
          </p:spPr>
          <p:txBody>
            <a:bodyPr wrap="none" rtlCol="0">
              <a:spAutoFit/>
            </a:bodyPr>
            <a:lstStyle/>
            <a:p>
              <a:r>
                <a:rPr lang="en-US" sz="1000" dirty="0">
                  <a:solidFill>
                    <a:srgbClr val="000000"/>
                  </a:solidFill>
                </a:rPr>
                <a:t>Discontinuity ARTEMIS</a:t>
              </a:r>
            </a:p>
          </p:txBody>
        </p:sp>
        <p:pic>
          <p:nvPicPr>
            <p:cNvPr id="29" name="Picture 2">
              <a:extLst>
                <a:ext uri="{FF2B5EF4-FFF2-40B4-BE49-F238E27FC236}">
                  <a16:creationId xmlns:a16="http://schemas.microsoft.com/office/drawing/2014/main" id="{0BD68A07-C0D6-9C90-77F1-A33C7EF91A31}"/>
                </a:ext>
              </a:extLst>
            </p:cNvPr>
            <p:cNvPicPr>
              <a:picLocks noChangeAspect="1" noChangeArrowheads="1"/>
            </p:cNvPicPr>
            <p:nvPr/>
          </p:nvPicPr>
          <p:blipFill>
            <a:blip r:embed="rId6" cstate="hqprint">
              <a:extLst>
                <a:ext uri="{28A0092B-C50C-407E-A947-70E740481C1C}">
                  <a14:useLocalDpi xmlns:a14="http://schemas.microsoft.com/office/drawing/2010/main"/>
                </a:ext>
              </a:extLst>
            </a:blip>
            <a:srcRect/>
            <a:stretch>
              <a:fillRect/>
            </a:stretch>
          </p:blipFill>
          <p:spPr bwMode="auto">
            <a:xfrm>
              <a:off x="4521795" y="5622932"/>
              <a:ext cx="632451" cy="607153"/>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a:extLst>
                <a:ext uri="{FF2B5EF4-FFF2-40B4-BE49-F238E27FC236}">
                  <a16:creationId xmlns:a16="http://schemas.microsoft.com/office/drawing/2014/main" id="{F09EE064-E122-D759-8ECE-33DA27030CC1}"/>
                </a:ext>
              </a:extLst>
            </p:cNvPr>
            <p:cNvSpPr/>
            <p:nvPr/>
          </p:nvSpPr>
          <p:spPr>
            <a:xfrm>
              <a:off x="4122321" y="5622932"/>
              <a:ext cx="3386310" cy="918545"/>
            </a:xfrm>
            <a:prstGeom prst="rect">
              <a:avLst/>
            </a:prstGeom>
            <a:no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Left Brace 30">
              <a:extLst>
                <a:ext uri="{FF2B5EF4-FFF2-40B4-BE49-F238E27FC236}">
                  <a16:creationId xmlns:a16="http://schemas.microsoft.com/office/drawing/2014/main" id="{7B3ABDA4-1B7A-DE8E-9BFD-0D7757543EF1}"/>
                </a:ext>
              </a:extLst>
            </p:cNvPr>
            <p:cNvSpPr/>
            <p:nvPr/>
          </p:nvSpPr>
          <p:spPr>
            <a:xfrm rot="16200000">
              <a:off x="5451916" y="5370064"/>
              <a:ext cx="203607" cy="1757679"/>
            </a:xfrm>
            <a:prstGeom prst="leftBrace">
              <a:avLst/>
            </a:prstGeom>
            <a:ln>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TextBox 31">
              <a:extLst>
                <a:ext uri="{FF2B5EF4-FFF2-40B4-BE49-F238E27FC236}">
                  <a16:creationId xmlns:a16="http://schemas.microsoft.com/office/drawing/2014/main" id="{E6FBED5E-D2B0-78FD-F35E-CAB4F73BC093}"/>
                </a:ext>
              </a:extLst>
            </p:cNvPr>
            <p:cNvSpPr txBox="1"/>
            <p:nvPr/>
          </p:nvSpPr>
          <p:spPr>
            <a:xfrm>
              <a:off x="5225074" y="6335251"/>
              <a:ext cx="681597" cy="261610"/>
            </a:xfrm>
            <a:prstGeom prst="rect">
              <a:avLst/>
            </a:prstGeom>
            <a:noFill/>
          </p:spPr>
          <p:txBody>
            <a:bodyPr wrap="none" rtlCol="0">
              <a:spAutoFit/>
            </a:bodyPr>
            <a:lstStyle/>
            <a:p>
              <a:r>
                <a:rPr lang="en-US" sz="1100" dirty="0">
                  <a:solidFill>
                    <a:srgbClr val="000000"/>
                  </a:solidFill>
                </a:rPr>
                <a:t>~ 30 Re</a:t>
              </a:r>
            </a:p>
          </p:txBody>
        </p:sp>
      </p:grpSp>
      <p:sp>
        <p:nvSpPr>
          <p:cNvPr id="33" name="TextBox 32">
            <a:extLst>
              <a:ext uri="{FF2B5EF4-FFF2-40B4-BE49-F238E27FC236}">
                <a16:creationId xmlns:a16="http://schemas.microsoft.com/office/drawing/2014/main" id="{A71EE2D4-3310-6D56-F74F-4D346713C8AE}"/>
              </a:ext>
            </a:extLst>
          </p:cNvPr>
          <p:cNvSpPr txBox="1"/>
          <p:nvPr/>
        </p:nvSpPr>
        <p:spPr>
          <a:xfrm>
            <a:off x="3372592" y="923125"/>
            <a:ext cx="8819408" cy="1246495"/>
          </a:xfrm>
          <a:prstGeom prst="rect">
            <a:avLst/>
          </a:prstGeom>
          <a:noFill/>
        </p:spPr>
        <p:txBody>
          <a:bodyPr wrap="square" rtlCol="0">
            <a:spAutoFit/>
          </a:bodyPr>
          <a:lstStyle/>
          <a:p>
            <a:r>
              <a:rPr lang="en-US" sz="1500" dirty="0">
                <a:solidFill>
                  <a:srgbClr val="000000"/>
                </a:solidFill>
              </a:rPr>
              <a:t>Most energetic electrons observed </a:t>
            </a:r>
            <a:r>
              <a:rPr lang="en-US" sz="1500" b="1" dirty="0">
                <a:solidFill>
                  <a:srgbClr val="000000"/>
                </a:solidFill>
              </a:rPr>
              <a:t>(500+keV</a:t>
            </a:r>
            <a:r>
              <a:rPr lang="en-US" sz="1500" dirty="0">
                <a:solidFill>
                  <a:srgbClr val="000000"/>
                </a:solidFill>
              </a:rPr>
              <a:t>) at foreshock observed by MMS obtained by:</a:t>
            </a:r>
          </a:p>
          <a:p>
            <a:endParaRPr lang="en-US" sz="1500" dirty="0">
              <a:solidFill>
                <a:srgbClr val="000000"/>
              </a:solidFill>
            </a:endParaRPr>
          </a:p>
          <a:p>
            <a:pPr marL="342900" indent="-342900">
              <a:buAutoNum type="alphaLcParenBoth"/>
            </a:pPr>
            <a:r>
              <a:rPr lang="en-US" sz="1500" dirty="0">
                <a:solidFill>
                  <a:srgbClr val="00B050"/>
                </a:solidFill>
              </a:rPr>
              <a:t>Seed population</a:t>
            </a:r>
            <a:r>
              <a:rPr lang="en-US" sz="1500" dirty="0">
                <a:solidFill>
                  <a:srgbClr val="000000"/>
                </a:solidFill>
              </a:rPr>
              <a:t> from </a:t>
            </a:r>
            <a:r>
              <a:rPr lang="en-US" sz="1500" dirty="0">
                <a:solidFill>
                  <a:srgbClr val="00B050"/>
                </a:solidFill>
              </a:rPr>
              <a:t>fast coronal hole solar wind </a:t>
            </a:r>
            <a:r>
              <a:rPr lang="en-US" sz="1500" dirty="0">
                <a:solidFill>
                  <a:srgbClr val="000000"/>
                </a:solidFill>
              </a:rPr>
              <a:t>at suprathermal energy range (</a:t>
            </a:r>
            <a:r>
              <a:rPr lang="en-US" sz="1500" dirty="0">
                <a:solidFill>
                  <a:srgbClr val="00B050"/>
                </a:solidFill>
              </a:rPr>
              <a:t>~1-5 KeV</a:t>
            </a:r>
            <a:r>
              <a:rPr lang="en-US" sz="1500" dirty="0">
                <a:solidFill>
                  <a:srgbClr val="000000"/>
                </a:solidFill>
              </a:rPr>
              <a:t>)</a:t>
            </a:r>
          </a:p>
          <a:p>
            <a:pPr marL="342900" indent="-342900">
              <a:buAutoNum type="alphaLcParenBoth"/>
            </a:pPr>
            <a:r>
              <a:rPr lang="en-US" sz="1500" dirty="0">
                <a:solidFill>
                  <a:srgbClr val="FF3B3B"/>
                </a:solidFill>
              </a:rPr>
              <a:t>Shock acceleration (SDA/</a:t>
            </a:r>
            <a:r>
              <a:rPr lang="en-US" sz="1500" dirty="0" err="1">
                <a:solidFill>
                  <a:srgbClr val="FF3B3B"/>
                </a:solidFill>
              </a:rPr>
              <a:t>Betatron</a:t>
            </a:r>
            <a:r>
              <a:rPr lang="en-US" sz="1500" dirty="0">
                <a:solidFill>
                  <a:srgbClr val="FF3B3B"/>
                </a:solidFill>
              </a:rPr>
              <a:t>/Fermi) </a:t>
            </a:r>
            <a:r>
              <a:rPr lang="en-US" sz="1500" dirty="0">
                <a:solidFill>
                  <a:srgbClr val="000000"/>
                </a:solidFill>
              </a:rPr>
              <a:t>+ </a:t>
            </a:r>
            <a:r>
              <a:rPr lang="en-US" sz="1500" dirty="0">
                <a:solidFill>
                  <a:srgbClr val="0005FF"/>
                </a:solidFill>
              </a:rPr>
              <a:t>Wave particle interaction</a:t>
            </a:r>
          </a:p>
          <a:p>
            <a:pPr marL="342900" indent="-342900">
              <a:buAutoNum type="alphaLcParenBoth"/>
            </a:pPr>
            <a:r>
              <a:rPr lang="en-US" sz="1500" dirty="0">
                <a:solidFill>
                  <a:srgbClr val="7030A0"/>
                </a:solidFill>
              </a:rPr>
              <a:t>Efficiency factors </a:t>
            </a:r>
            <a:r>
              <a:rPr lang="en-US" sz="1500" dirty="0">
                <a:solidFill>
                  <a:srgbClr val="000000"/>
                </a:solidFill>
              </a:rPr>
              <a:t>(Trapping and scattering – geometry with bow shock)</a:t>
            </a:r>
          </a:p>
        </p:txBody>
      </p:sp>
      <p:cxnSp>
        <p:nvCxnSpPr>
          <p:cNvPr id="40" name="Straight Arrow Connector 39">
            <a:extLst>
              <a:ext uri="{FF2B5EF4-FFF2-40B4-BE49-F238E27FC236}">
                <a16:creationId xmlns:a16="http://schemas.microsoft.com/office/drawing/2014/main" id="{6C94BE0F-5FA3-F70E-CB69-3E367D09CF59}"/>
              </a:ext>
            </a:extLst>
          </p:cNvPr>
          <p:cNvCxnSpPr>
            <a:cxnSpLocks/>
          </p:cNvCxnSpPr>
          <p:nvPr/>
        </p:nvCxnSpPr>
        <p:spPr>
          <a:xfrm flipH="1">
            <a:off x="2256312" y="1199408"/>
            <a:ext cx="1252845" cy="2006930"/>
          </a:xfrm>
          <a:prstGeom prst="straightConnector1">
            <a:avLst/>
          </a:prstGeom>
          <a:ln w="12700">
            <a:solidFill>
              <a:srgbClr val="FF3B3B"/>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E16D2B0E-A5B1-93FF-C242-B6575D1FE984}"/>
              </a:ext>
            </a:extLst>
          </p:cNvPr>
          <p:cNvSpPr txBox="1"/>
          <p:nvPr/>
        </p:nvSpPr>
        <p:spPr>
          <a:xfrm>
            <a:off x="7727257" y="5332748"/>
            <a:ext cx="4547318" cy="1200329"/>
          </a:xfrm>
          <a:prstGeom prst="rect">
            <a:avLst/>
          </a:prstGeom>
          <a:noFill/>
        </p:spPr>
        <p:txBody>
          <a:bodyPr wrap="square">
            <a:spAutoFit/>
          </a:bodyPr>
          <a:lstStyle/>
          <a:p>
            <a:pPr algn="ctr"/>
            <a:r>
              <a:rPr lang="en-US" b="1" u="sng" dirty="0">
                <a:solidFill>
                  <a:srgbClr val="000000"/>
                </a:solidFill>
              </a:rPr>
              <a:t>Key-point</a:t>
            </a:r>
            <a:r>
              <a:rPr lang="en-US" b="1" dirty="0">
                <a:solidFill>
                  <a:srgbClr val="000000"/>
                </a:solidFill>
              </a:rPr>
              <a:t>: </a:t>
            </a:r>
          </a:p>
          <a:p>
            <a:pPr algn="ctr"/>
            <a:r>
              <a:rPr lang="en-US" dirty="0">
                <a:solidFill>
                  <a:srgbClr val="00B050"/>
                </a:solidFill>
              </a:rPr>
              <a:t>Seed</a:t>
            </a:r>
            <a:r>
              <a:rPr lang="en-US" dirty="0">
                <a:solidFill>
                  <a:srgbClr val="0000FF"/>
                </a:solidFill>
              </a:rPr>
              <a:t> </a:t>
            </a:r>
            <a:r>
              <a:rPr lang="en-US" dirty="0">
                <a:solidFill>
                  <a:srgbClr val="000000"/>
                </a:solidFill>
              </a:rPr>
              <a:t>+</a:t>
            </a:r>
            <a:r>
              <a:rPr lang="en-US" dirty="0">
                <a:solidFill>
                  <a:srgbClr val="0000FF"/>
                </a:solidFill>
              </a:rPr>
              <a:t> </a:t>
            </a:r>
            <a:r>
              <a:rPr lang="en-US" dirty="0">
                <a:solidFill>
                  <a:srgbClr val="FF0000"/>
                </a:solidFill>
              </a:rPr>
              <a:t>Foreshock’s Shock</a:t>
            </a:r>
            <a:r>
              <a:rPr lang="en-US" dirty="0">
                <a:solidFill>
                  <a:srgbClr val="0000FF"/>
                </a:solidFill>
              </a:rPr>
              <a:t> </a:t>
            </a:r>
            <a:r>
              <a:rPr lang="en-US" dirty="0">
                <a:solidFill>
                  <a:srgbClr val="000000"/>
                </a:solidFill>
              </a:rPr>
              <a:t>+</a:t>
            </a:r>
            <a:r>
              <a:rPr lang="en-US" dirty="0">
                <a:solidFill>
                  <a:srgbClr val="0000FF"/>
                </a:solidFill>
              </a:rPr>
              <a:t> Waves </a:t>
            </a:r>
            <a:r>
              <a:rPr lang="en-US" dirty="0">
                <a:solidFill>
                  <a:srgbClr val="000000"/>
                </a:solidFill>
              </a:rPr>
              <a:t>+ </a:t>
            </a:r>
            <a:r>
              <a:rPr lang="en-US" dirty="0">
                <a:solidFill>
                  <a:srgbClr val="7030A0"/>
                </a:solidFill>
              </a:rPr>
              <a:t>Efficiency factors </a:t>
            </a:r>
            <a:r>
              <a:rPr lang="en-US" dirty="0">
                <a:solidFill>
                  <a:srgbClr val="000000"/>
                </a:solidFill>
              </a:rPr>
              <a:t>= ~</a:t>
            </a:r>
            <a:r>
              <a:rPr lang="en-US" b="1" dirty="0">
                <a:solidFill>
                  <a:srgbClr val="000000"/>
                </a:solidFill>
              </a:rPr>
              <a:t>MeV electrons before</a:t>
            </a:r>
            <a:r>
              <a:rPr lang="en-US" dirty="0">
                <a:solidFill>
                  <a:srgbClr val="000000"/>
                </a:solidFill>
              </a:rPr>
              <a:t> reaching the bow shock.</a:t>
            </a:r>
          </a:p>
        </p:txBody>
      </p:sp>
      <p:grpSp>
        <p:nvGrpSpPr>
          <p:cNvPr id="49" name="Group 48">
            <a:extLst>
              <a:ext uri="{FF2B5EF4-FFF2-40B4-BE49-F238E27FC236}">
                <a16:creationId xmlns:a16="http://schemas.microsoft.com/office/drawing/2014/main" id="{CCF6E828-28D1-7C0B-CA62-C750D228B265}"/>
              </a:ext>
            </a:extLst>
          </p:cNvPr>
          <p:cNvGrpSpPr/>
          <p:nvPr/>
        </p:nvGrpSpPr>
        <p:grpSpPr>
          <a:xfrm>
            <a:off x="8627574" y="2449794"/>
            <a:ext cx="3440290" cy="2733400"/>
            <a:chOff x="8554961" y="2902417"/>
            <a:chExt cx="3440290" cy="2733400"/>
          </a:xfrm>
        </p:grpSpPr>
        <p:pic>
          <p:nvPicPr>
            <p:cNvPr id="50" name="Picture 49">
              <a:extLst>
                <a:ext uri="{FF2B5EF4-FFF2-40B4-BE49-F238E27FC236}">
                  <a16:creationId xmlns:a16="http://schemas.microsoft.com/office/drawing/2014/main" id="{9BD73BBA-C709-6F92-F52F-9CC32A02B66B}"/>
                </a:ext>
              </a:extLst>
            </p:cNvPr>
            <p:cNvPicPr>
              <a:picLocks noChangeAspect="1"/>
            </p:cNvPicPr>
            <p:nvPr/>
          </p:nvPicPr>
          <p:blipFill rotWithShape="1">
            <a:blip r:embed="rId7"/>
            <a:srcRect t="2737"/>
            <a:stretch/>
          </p:blipFill>
          <p:spPr>
            <a:xfrm>
              <a:off x="8818792" y="2902417"/>
              <a:ext cx="3176459" cy="2733400"/>
            </a:xfrm>
            <a:prstGeom prst="rect">
              <a:avLst/>
            </a:prstGeom>
          </p:spPr>
        </p:pic>
        <p:sp>
          <p:nvSpPr>
            <p:cNvPr id="51" name="TextBox 50">
              <a:extLst>
                <a:ext uri="{FF2B5EF4-FFF2-40B4-BE49-F238E27FC236}">
                  <a16:creationId xmlns:a16="http://schemas.microsoft.com/office/drawing/2014/main" id="{275D072A-D553-4388-4850-2471C1B995E7}"/>
                </a:ext>
              </a:extLst>
            </p:cNvPr>
            <p:cNvSpPr txBox="1"/>
            <p:nvPr/>
          </p:nvSpPr>
          <p:spPr>
            <a:xfrm rot="16200000">
              <a:off x="8084320" y="3992230"/>
              <a:ext cx="1249060" cy="307777"/>
            </a:xfrm>
            <a:prstGeom prst="rect">
              <a:avLst/>
            </a:prstGeom>
            <a:noFill/>
          </p:spPr>
          <p:txBody>
            <a:bodyPr wrap="none" rtlCol="0">
              <a:spAutoFit/>
            </a:bodyPr>
            <a:lstStyle/>
            <a:p>
              <a:r>
                <a:rPr lang="en-US" sz="1400" dirty="0">
                  <a:solidFill>
                    <a:srgbClr val="000000"/>
                  </a:solidFill>
                </a:rPr>
                <a:t>Max flux ratio</a:t>
              </a:r>
            </a:p>
          </p:txBody>
        </p:sp>
      </p:gr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55CA52E1-AC03-AB64-75AE-62C0536D8027}"/>
                  </a:ext>
                </a:extLst>
              </p:cNvPr>
              <p:cNvSpPr txBox="1"/>
              <p:nvPr/>
            </p:nvSpPr>
            <p:spPr>
              <a:xfrm>
                <a:off x="9022113" y="2555664"/>
                <a:ext cx="2362201" cy="797013"/>
              </a:xfrm>
              <a:prstGeom prst="rect">
                <a:avLst/>
              </a:prstGeom>
              <a:noFill/>
            </p:spPr>
            <p:txBody>
              <a:bodyPr wrap="square" rtlCol="0">
                <a:spAutoFit/>
              </a:bodyPr>
              <a:lstStyle/>
              <a:p>
                <a:r>
                  <a:rPr lang="en-US" dirty="0">
                    <a:solidFill>
                      <a:srgbClr val="000000"/>
                    </a:solidFill>
                  </a:rPr>
                  <a:t>Ratio = </a:t>
                </a:r>
                <a14:m>
                  <m:oMath xmlns:m="http://schemas.openxmlformats.org/officeDocument/2006/math">
                    <m:f>
                      <m:fPr>
                        <m:ctrlPr>
                          <a:rPr lang="en-US" i="1">
                            <a:solidFill>
                              <a:srgbClr val="000000"/>
                            </a:solidFill>
                            <a:latin typeface="Cambria Math" panose="02040503050406030204" pitchFamily="18" charset="0"/>
                          </a:rPr>
                        </m:ctrlPr>
                      </m:fPr>
                      <m:num>
                        <m:sSub>
                          <m:sSubPr>
                            <m:ctrlPr>
                              <a:rPr lang="en-US" i="0">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−5</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 </m:t>
                            </m:r>
                            <m:r>
                              <m:rPr>
                                <m:sty m:val="p"/>
                              </m:rPr>
                              <a:rPr lang="en-US" b="0" i="0" smtClean="0">
                                <a:solidFill>
                                  <a:srgbClr val="000000"/>
                                </a:solidFill>
                                <a:latin typeface="Cambria Math" panose="02040503050406030204" pitchFamily="18" charset="0"/>
                              </a:rPr>
                              <m:t>k</m:t>
                            </m:r>
                            <m:r>
                              <m:rPr>
                                <m:sty m:val="p"/>
                              </m:rPr>
                              <a:rPr lang="en-US" i="0">
                                <a:solidFill>
                                  <a:srgbClr val="000000"/>
                                </a:solidFill>
                                <a:latin typeface="Cambria Math" panose="02040503050406030204" pitchFamily="18" charset="0"/>
                              </a:rPr>
                              <m:t>eV</m:t>
                            </m:r>
                          </m:sub>
                        </m:sSub>
                      </m:num>
                      <m:den>
                        <m:sSub>
                          <m:sSubPr>
                            <m:ctrlPr>
                              <a:rPr lang="en-US" b="0" i="1" smtClean="0">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sSub>
                                  <m:sSubPr>
                                    <m:ctrlPr>
                                      <a:rPr lang="en-US" i="0">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−5</m:t>
                                    </m:r>
                                    <m:r>
                                      <a:rPr lang="en-US" b="0" i="0" smtClean="0">
                                        <a:solidFill>
                                          <a:srgbClr val="000000"/>
                                        </a:solidFill>
                                        <a:latin typeface="Cambria Math" panose="02040503050406030204" pitchFamily="18" charset="0"/>
                                      </a:rPr>
                                      <m:t>00</m:t>
                                    </m:r>
                                    <m:r>
                                      <a:rPr lang="en-US" i="0">
                                        <a:solidFill>
                                          <a:srgbClr val="000000"/>
                                        </a:solidFill>
                                        <a:latin typeface="Cambria Math" panose="02040503050406030204" pitchFamily="18" charset="0"/>
                                      </a:rPr>
                                      <m:t> </m:t>
                                    </m:r>
                                    <m:r>
                                      <m:rPr>
                                        <m:sty m:val="p"/>
                                      </m:rPr>
                                      <a:rPr lang="en-US" i="0">
                                        <a:solidFill>
                                          <a:srgbClr val="000000"/>
                                        </a:solidFill>
                                        <a:latin typeface="Cambria Math" panose="02040503050406030204" pitchFamily="18" charset="0"/>
                                      </a:rPr>
                                      <m:t>KeV</m:t>
                                    </m:r>
                                  </m:sub>
                                </m:sSub>
                              </m:e>
                            </m:d>
                          </m:e>
                          <m:sub>
                            <m:r>
                              <m:rPr>
                                <m:sty m:val="p"/>
                              </m:rPr>
                              <a:rPr lang="en-US" b="0" i="0" smtClean="0">
                                <a:solidFill>
                                  <a:srgbClr val="000000"/>
                                </a:solidFill>
                                <a:latin typeface="Cambria Math" panose="02040503050406030204" pitchFamily="18" charset="0"/>
                              </a:rPr>
                              <m:t>BG</m:t>
                            </m:r>
                          </m:sub>
                        </m:sSub>
                      </m:den>
                    </m:f>
                  </m:oMath>
                </a14:m>
                <a:endParaRPr lang="en-US" b="0" dirty="0">
                  <a:solidFill>
                    <a:srgbClr val="000000"/>
                  </a:solidFill>
                </a:endParaRPr>
              </a:p>
              <a:p>
                <a:endParaRPr lang="en-US" dirty="0">
                  <a:solidFill>
                    <a:srgbClr val="000000"/>
                  </a:solidFill>
                </a:endParaRPr>
              </a:p>
            </p:txBody>
          </p:sp>
        </mc:Choice>
        <mc:Fallback xmlns="">
          <p:sp>
            <p:nvSpPr>
              <p:cNvPr id="52" name="TextBox 51">
                <a:extLst>
                  <a:ext uri="{FF2B5EF4-FFF2-40B4-BE49-F238E27FC236}">
                    <a16:creationId xmlns:a16="http://schemas.microsoft.com/office/drawing/2014/main" id="{55CA52E1-AC03-AB64-75AE-62C0536D8027}"/>
                  </a:ext>
                </a:extLst>
              </p:cNvPr>
              <p:cNvSpPr txBox="1">
                <a:spLocks noRot="1" noChangeAspect="1" noMove="1" noResize="1" noEditPoints="1" noAdjustHandles="1" noChangeArrowheads="1" noChangeShapeType="1" noTextEdit="1"/>
              </p:cNvSpPr>
              <p:nvPr/>
            </p:nvSpPr>
            <p:spPr>
              <a:xfrm>
                <a:off x="9022113" y="2555664"/>
                <a:ext cx="2362201" cy="797013"/>
              </a:xfrm>
              <a:prstGeom prst="rect">
                <a:avLst/>
              </a:prstGeom>
              <a:blipFill>
                <a:blip r:embed="rId8"/>
                <a:stretch>
                  <a:fillRect l="-2139"/>
                </a:stretch>
              </a:blipFill>
            </p:spPr>
            <p:txBody>
              <a:bodyPr/>
              <a:lstStyle/>
              <a:p>
                <a:r>
                  <a:rPr lang="en-US">
                    <a:noFill/>
                  </a:rPr>
                  <a:t> </a:t>
                </a:r>
              </a:p>
            </p:txBody>
          </p:sp>
        </mc:Fallback>
      </mc:AlternateContent>
      <p:pic>
        <p:nvPicPr>
          <p:cNvPr id="53" name="Picture 52">
            <a:extLst>
              <a:ext uri="{FF2B5EF4-FFF2-40B4-BE49-F238E27FC236}">
                <a16:creationId xmlns:a16="http://schemas.microsoft.com/office/drawing/2014/main" id="{498BA9E0-DDEF-DC25-4EEB-C4A8572EC2F7}"/>
              </a:ext>
            </a:extLst>
          </p:cNvPr>
          <p:cNvPicPr>
            <a:picLocks noChangeAspect="1"/>
          </p:cNvPicPr>
          <p:nvPr/>
        </p:nvPicPr>
        <p:blipFill rotWithShape="1">
          <a:blip r:embed="rId9"/>
          <a:srcRect l="7578" t="48190" r="-1376"/>
          <a:stretch/>
        </p:blipFill>
        <p:spPr>
          <a:xfrm>
            <a:off x="4339131" y="2900992"/>
            <a:ext cx="3540958" cy="1673599"/>
          </a:xfrm>
          <a:prstGeom prst="rect">
            <a:avLst/>
          </a:prstGeom>
        </p:spPr>
      </p:pic>
      <p:sp>
        <p:nvSpPr>
          <p:cNvPr id="59" name="TextBox 58">
            <a:extLst>
              <a:ext uri="{FF2B5EF4-FFF2-40B4-BE49-F238E27FC236}">
                <a16:creationId xmlns:a16="http://schemas.microsoft.com/office/drawing/2014/main" id="{B8BE9606-07E3-D09E-E9A6-6ACCCC769B24}"/>
              </a:ext>
            </a:extLst>
          </p:cNvPr>
          <p:cNvSpPr txBox="1"/>
          <p:nvPr/>
        </p:nvSpPr>
        <p:spPr>
          <a:xfrm rot="16200000">
            <a:off x="3435453" y="3471611"/>
            <a:ext cx="1437078" cy="323165"/>
          </a:xfrm>
          <a:prstGeom prst="rect">
            <a:avLst/>
          </a:prstGeom>
          <a:noFill/>
        </p:spPr>
        <p:txBody>
          <a:bodyPr wrap="square">
            <a:spAutoFit/>
          </a:bodyPr>
          <a:lstStyle/>
          <a:p>
            <a:r>
              <a:rPr lang="en-US" sz="1500" dirty="0">
                <a:solidFill>
                  <a:srgbClr val="000000"/>
                </a:solidFill>
              </a:rPr>
              <a:t>Max flux ratio</a:t>
            </a:r>
          </a:p>
        </p:txBody>
      </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476F2BEC-3A46-0CA2-C6D3-D19BA7C57B36}"/>
                  </a:ext>
                </a:extLst>
              </p:cNvPr>
              <p:cNvSpPr txBox="1"/>
              <p:nvPr/>
            </p:nvSpPr>
            <p:spPr>
              <a:xfrm>
                <a:off x="4755355" y="2936018"/>
                <a:ext cx="2362201" cy="797013"/>
              </a:xfrm>
              <a:prstGeom prst="rect">
                <a:avLst/>
              </a:prstGeom>
              <a:noFill/>
            </p:spPr>
            <p:txBody>
              <a:bodyPr wrap="square" rtlCol="0">
                <a:spAutoFit/>
              </a:bodyPr>
              <a:lstStyle/>
              <a:p>
                <a:r>
                  <a:rPr lang="en-US" dirty="0">
                    <a:solidFill>
                      <a:srgbClr val="000000"/>
                    </a:solidFill>
                  </a:rPr>
                  <a:t>Ratio = </a:t>
                </a:r>
                <a14:m>
                  <m:oMath xmlns:m="http://schemas.openxmlformats.org/officeDocument/2006/math">
                    <m:f>
                      <m:fPr>
                        <m:ctrlPr>
                          <a:rPr lang="en-US" i="1">
                            <a:solidFill>
                              <a:srgbClr val="000000"/>
                            </a:solidFill>
                            <a:latin typeface="Cambria Math" panose="02040503050406030204" pitchFamily="18" charset="0"/>
                          </a:rPr>
                        </m:ctrlPr>
                      </m:fPr>
                      <m:num>
                        <m:sSub>
                          <m:sSubPr>
                            <m:ctrlPr>
                              <a:rPr lang="en-US" i="0">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1−5 </m:t>
                            </m:r>
                            <m:r>
                              <m:rPr>
                                <m:sty m:val="p"/>
                              </m:rPr>
                              <a:rPr lang="en-US" b="0" i="0" smtClean="0">
                                <a:solidFill>
                                  <a:srgbClr val="000000"/>
                                </a:solidFill>
                                <a:latin typeface="Cambria Math" panose="02040503050406030204" pitchFamily="18" charset="0"/>
                              </a:rPr>
                              <m:t>k</m:t>
                            </m:r>
                            <m:r>
                              <m:rPr>
                                <m:sty m:val="p"/>
                              </m:rPr>
                              <a:rPr lang="en-US" i="0">
                                <a:solidFill>
                                  <a:srgbClr val="000000"/>
                                </a:solidFill>
                                <a:latin typeface="Cambria Math" panose="02040503050406030204" pitchFamily="18" charset="0"/>
                              </a:rPr>
                              <m:t>eV</m:t>
                            </m:r>
                          </m:sub>
                        </m:sSub>
                      </m:num>
                      <m:den>
                        <m:sSub>
                          <m:sSubPr>
                            <m:ctrlPr>
                              <a:rPr lang="en-US" b="0" i="1" smtClean="0">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sSub>
                                  <m:sSubPr>
                                    <m:ctrlPr>
                                      <a:rPr lang="en-US" i="0">
                                        <a:solidFill>
                                          <a:srgbClr val="000000"/>
                                        </a:solidFill>
                                        <a:latin typeface="Cambria Math" panose="02040503050406030204" pitchFamily="18" charset="0"/>
                                      </a:rPr>
                                    </m:ctrlPr>
                                  </m:sSubPr>
                                  <m:e>
                                    <m:r>
                                      <m:rPr>
                                        <m:sty m:val="p"/>
                                      </m:rPr>
                                      <a:rPr lang="en-US" i="0">
                                        <a:solidFill>
                                          <a:srgbClr val="000000"/>
                                        </a:solidFill>
                                        <a:latin typeface="Cambria Math" panose="02040503050406030204" pitchFamily="18" charset="0"/>
                                      </a:rPr>
                                      <m:t>F</m:t>
                                    </m:r>
                                  </m:e>
                                  <m:sub>
                                    <m:r>
                                      <a:rPr lang="en-US" i="0">
                                        <a:solidFill>
                                          <a:srgbClr val="000000"/>
                                        </a:solidFill>
                                        <a:latin typeface="Cambria Math" panose="02040503050406030204" pitchFamily="18" charset="0"/>
                                      </a:rPr>
                                      <m:t>1−5 </m:t>
                                    </m:r>
                                    <m:r>
                                      <m:rPr>
                                        <m:sty m:val="p"/>
                                      </m:rPr>
                                      <a:rPr lang="en-US" i="0">
                                        <a:solidFill>
                                          <a:srgbClr val="000000"/>
                                        </a:solidFill>
                                        <a:latin typeface="Cambria Math" panose="02040503050406030204" pitchFamily="18" charset="0"/>
                                      </a:rPr>
                                      <m:t>KeV</m:t>
                                    </m:r>
                                  </m:sub>
                                </m:sSub>
                              </m:e>
                            </m:d>
                          </m:e>
                          <m:sub>
                            <m:r>
                              <m:rPr>
                                <m:sty m:val="p"/>
                              </m:rPr>
                              <a:rPr lang="en-US" b="0" i="0" smtClean="0">
                                <a:solidFill>
                                  <a:srgbClr val="000000"/>
                                </a:solidFill>
                                <a:latin typeface="Cambria Math" panose="02040503050406030204" pitchFamily="18" charset="0"/>
                              </a:rPr>
                              <m:t>BG</m:t>
                            </m:r>
                          </m:sub>
                        </m:sSub>
                      </m:den>
                    </m:f>
                  </m:oMath>
                </a14:m>
                <a:endParaRPr lang="en-US" b="0" dirty="0">
                  <a:solidFill>
                    <a:srgbClr val="000000"/>
                  </a:solidFill>
                </a:endParaRPr>
              </a:p>
              <a:p>
                <a:endParaRPr lang="en-US" dirty="0">
                  <a:solidFill>
                    <a:srgbClr val="000000"/>
                  </a:solidFill>
                </a:endParaRPr>
              </a:p>
            </p:txBody>
          </p:sp>
        </mc:Choice>
        <mc:Fallback xmlns="">
          <p:sp>
            <p:nvSpPr>
              <p:cNvPr id="60" name="TextBox 59">
                <a:extLst>
                  <a:ext uri="{FF2B5EF4-FFF2-40B4-BE49-F238E27FC236}">
                    <a16:creationId xmlns:a16="http://schemas.microsoft.com/office/drawing/2014/main" id="{476F2BEC-3A46-0CA2-C6D3-D19BA7C57B36}"/>
                  </a:ext>
                </a:extLst>
              </p:cNvPr>
              <p:cNvSpPr txBox="1">
                <a:spLocks noRot="1" noChangeAspect="1" noMove="1" noResize="1" noEditPoints="1" noAdjustHandles="1" noChangeArrowheads="1" noChangeShapeType="1" noTextEdit="1"/>
              </p:cNvSpPr>
              <p:nvPr/>
            </p:nvSpPr>
            <p:spPr>
              <a:xfrm>
                <a:off x="4755355" y="2936018"/>
                <a:ext cx="2362201" cy="797013"/>
              </a:xfrm>
              <a:prstGeom prst="rect">
                <a:avLst/>
              </a:prstGeom>
              <a:blipFill>
                <a:blip r:embed="rId10"/>
                <a:stretch>
                  <a:fillRect l="-2139"/>
                </a:stretch>
              </a:blipFill>
            </p:spPr>
            <p:txBody>
              <a:bodyPr/>
              <a:lstStyle/>
              <a:p>
                <a:r>
                  <a:rPr lang="en-US">
                    <a:noFill/>
                  </a:rPr>
                  <a:t> </a:t>
                </a:r>
              </a:p>
            </p:txBody>
          </p:sp>
        </mc:Fallback>
      </mc:AlternateContent>
      <p:cxnSp>
        <p:nvCxnSpPr>
          <p:cNvPr id="61" name="Straight Arrow Connector 60">
            <a:extLst>
              <a:ext uri="{FF2B5EF4-FFF2-40B4-BE49-F238E27FC236}">
                <a16:creationId xmlns:a16="http://schemas.microsoft.com/office/drawing/2014/main" id="{D99061B7-87BB-C8A8-BEB6-3908A21E2499}"/>
              </a:ext>
            </a:extLst>
          </p:cNvPr>
          <p:cNvCxnSpPr>
            <a:cxnSpLocks/>
            <a:stCxn id="29" idx="0"/>
          </p:cNvCxnSpPr>
          <p:nvPr/>
        </p:nvCxnSpPr>
        <p:spPr>
          <a:xfrm flipV="1">
            <a:off x="5080922" y="4109768"/>
            <a:ext cx="316225" cy="1355721"/>
          </a:xfrm>
          <a:prstGeom prst="straightConnector1">
            <a:avLst/>
          </a:prstGeom>
          <a:ln w="12700">
            <a:solidFill>
              <a:srgbClr val="FF3B3B"/>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1EDEA9A4-2DA8-3DC7-0EB1-02C2DFA42EF6}"/>
              </a:ext>
            </a:extLst>
          </p:cNvPr>
          <p:cNvCxnSpPr>
            <a:cxnSpLocks/>
          </p:cNvCxnSpPr>
          <p:nvPr/>
        </p:nvCxnSpPr>
        <p:spPr>
          <a:xfrm flipV="1">
            <a:off x="6362897" y="4392204"/>
            <a:ext cx="2471993" cy="1316438"/>
          </a:xfrm>
          <a:prstGeom prst="straightConnector1">
            <a:avLst/>
          </a:prstGeom>
          <a:ln w="12700">
            <a:solidFill>
              <a:srgbClr val="FF3B3B"/>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E84149A-FC81-40B0-37AD-BB82BCA5CCBB}"/>
              </a:ext>
            </a:extLst>
          </p:cNvPr>
          <p:cNvSpPr txBox="1"/>
          <p:nvPr/>
        </p:nvSpPr>
        <p:spPr>
          <a:xfrm>
            <a:off x="-65972" y="6408608"/>
            <a:ext cx="1731564" cy="261610"/>
          </a:xfrm>
          <a:prstGeom prst="rect">
            <a:avLst/>
          </a:prstGeom>
          <a:noFill/>
        </p:spPr>
        <p:txBody>
          <a:bodyPr wrap="none" rtlCol="0">
            <a:spAutoFit/>
          </a:bodyPr>
          <a:lstStyle/>
          <a:p>
            <a:r>
              <a:rPr lang="en-US" sz="1100" dirty="0">
                <a:solidFill>
                  <a:srgbClr val="000000"/>
                </a:solidFill>
              </a:rPr>
              <a:t>Raptis+ 2025 </a:t>
            </a:r>
            <a:r>
              <a:rPr lang="en-US" sz="1100" dirty="0" err="1">
                <a:solidFill>
                  <a:srgbClr val="000000"/>
                </a:solidFill>
              </a:rPr>
              <a:t>Nat.Comm</a:t>
            </a:r>
            <a:endParaRPr lang="en-US" sz="1100" dirty="0">
              <a:solidFill>
                <a:srgbClr val="000000"/>
              </a:solidFill>
            </a:endParaRPr>
          </a:p>
        </p:txBody>
      </p:sp>
    </p:spTree>
    <p:extLst>
      <p:ext uri="{BB962C8B-B14F-4D97-AF65-F5344CB8AC3E}">
        <p14:creationId xmlns:p14="http://schemas.microsoft.com/office/powerpoint/2010/main" val="10337055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36C8FF-B5C0-F6EB-986A-F539611AB5F9}"/>
              </a:ext>
            </a:extLst>
          </p:cNvPr>
          <p:cNvSpPr>
            <a:spLocks noGrp="1"/>
          </p:cNvSpPr>
          <p:nvPr>
            <p:ph type="title"/>
          </p:nvPr>
        </p:nvSpPr>
        <p:spPr/>
        <p:txBody>
          <a:bodyPr/>
          <a:lstStyle/>
          <a:p>
            <a:pPr algn="ctr"/>
            <a:r>
              <a:rPr lang="en-US" dirty="0"/>
              <a:t>Is seed from the foreshock? – Maybe partially</a:t>
            </a:r>
          </a:p>
        </p:txBody>
      </p:sp>
      <p:pic>
        <p:nvPicPr>
          <p:cNvPr id="4" name="Picture 3">
            <a:extLst>
              <a:ext uri="{FF2B5EF4-FFF2-40B4-BE49-F238E27FC236}">
                <a16:creationId xmlns:a16="http://schemas.microsoft.com/office/drawing/2014/main" id="{68185F9C-C771-13C1-3FDF-FF815D67C1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118" y="1564705"/>
            <a:ext cx="5606882" cy="4828148"/>
          </a:xfrm>
          <a:prstGeom prst="rect">
            <a:avLst/>
          </a:prstGeom>
        </p:spPr>
      </p:pic>
      <p:pic>
        <p:nvPicPr>
          <p:cNvPr id="6" name="Picture 5">
            <a:extLst>
              <a:ext uri="{FF2B5EF4-FFF2-40B4-BE49-F238E27FC236}">
                <a16:creationId xmlns:a16="http://schemas.microsoft.com/office/drawing/2014/main" id="{519E296E-BFBD-4EF1-F368-D83F4A90E4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1565" y="1146048"/>
            <a:ext cx="5233925" cy="5321808"/>
          </a:xfrm>
          <a:prstGeom prst="rect">
            <a:avLst/>
          </a:prstGeom>
        </p:spPr>
      </p:pic>
      <p:sp>
        <p:nvSpPr>
          <p:cNvPr id="7" name="TextBox 6">
            <a:extLst>
              <a:ext uri="{FF2B5EF4-FFF2-40B4-BE49-F238E27FC236}">
                <a16:creationId xmlns:a16="http://schemas.microsoft.com/office/drawing/2014/main" id="{DCC3FAF1-7F64-A9DE-6057-A75EC98F923E}"/>
              </a:ext>
            </a:extLst>
          </p:cNvPr>
          <p:cNvSpPr txBox="1"/>
          <p:nvPr/>
        </p:nvSpPr>
        <p:spPr>
          <a:xfrm>
            <a:off x="6313468" y="776716"/>
            <a:ext cx="5878532" cy="369332"/>
          </a:xfrm>
          <a:prstGeom prst="rect">
            <a:avLst/>
          </a:prstGeom>
          <a:noFill/>
        </p:spPr>
        <p:txBody>
          <a:bodyPr wrap="none" rtlCol="0">
            <a:spAutoFit/>
          </a:bodyPr>
          <a:lstStyle/>
          <a:p>
            <a:r>
              <a:rPr lang="en-US" dirty="0">
                <a:solidFill>
                  <a:srgbClr val="000000"/>
                </a:solidFill>
              </a:rPr>
              <a:t>3/6 seeded and 2/6 non seeded connected to foreshock</a:t>
            </a:r>
          </a:p>
        </p:txBody>
      </p:sp>
      <p:sp>
        <p:nvSpPr>
          <p:cNvPr id="9" name="TextBox 8">
            <a:extLst>
              <a:ext uri="{FF2B5EF4-FFF2-40B4-BE49-F238E27FC236}">
                <a16:creationId xmlns:a16="http://schemas.microsoft.com/office/drawing/2014/main" id="{EE2D9B27-C061-ACD2-EF50-FF031C104784}"/>
              </a:ext>
            </a:extLst>
          </p:cNvPr>
          <p:cNvSpPr txBox="1"/>
          <p:nvPr/>
        </p:nvSpPr>
        <p:spPr>
          <a:xfrm>
            <a:off x="575400" y="641375"/>
            <a:ext cx="4347665" cy="923330"/>
          </a:xfrm>
          <a:prstGeom prst="rect">
            <a:avLst/>
          </a:prstGeom>
          <a:noFill/>
        </p:spPr>
        <p:txBody>
          <a:bodyPr wrap="none" rtlCol="0">
            <a:spAutoFit/>
          </a:bodyPr>
          <a:lstStyle/>
          <a:p>
            <a:r>
              <a:rPr lang="en-US" dirty="0">
                <a:solidFill>
                  <a:srgbClr val="000000"/>
                </a:solidFill>
              </a:rPr>
              <a:t>(A), (B) </a:t>
            </a:r>
            <a:r>
              <a:rPr lang="en-US" dirty="0">
                <a:solidFill>
                  <a:srgbClr val="000000"/>
                </a:solidFill>
                <a:sym typeface="Wingdings" pitchFamily="2" charset="2"/>
              </a:rPr>
              <a:t> Seeded events – partial mode</a:t>
            </a:r>
          </a:p>
          <a:p>
            <a:r>
              <a:rPr lang="en-US" dirty="0">
                <a:solidFill>
                  <a:srgbClr val="000000"/>
                </a:solidFill>
                <a:sym typeface="Wingdings" pitchFamily="2" charset="2"/>
              </a:rPr>
              <a:t>(C)   Seeded event full mode</a:t>
            </a:r>
          </a:p>
          <a:p>
            <a:r>
              <a:rPr lang="en-US" dirty="0">
                <a:solidFill>
                  <a:srgbClr val="000000"/>
                </a:solidFill>
                <a:sym typeface="Wingdings" pitchFamily="2" charset="2"/>
              </a:rPr>
              <a:t>(D)  Non-seeded event – partial mode</a:t>
            </a:r>
            <a:endParaRPr lang="en-US" dirty="0">
              <a:solidFill>
                <a:srgbClr val="000000"/>
              </a:solidFill>
            </a:endParaRPr>
          </a:p>
        </p:txBody>
      </p:sp>
      <p:sp>
        <p:nvSpPr>
          <p:cNvPr id="2" name="TextBox 1">
            <a:extLst>
              <a:ext uri="{FF2B5EF4-FFF2-40B4-BE49-F238E27FC236}">
                <a16:creationId xmlns:a16="http://schemas.microsoft.com/office/drawing/2014/main" id="{85B8BAEA-4A8B-9195-49A7-47F4680F6742}"/>
              </a:ext>
            </a:extLst>
          </p:cNvPr>
          <p:cNvSpPr txBox="1"/>
          <p:nvPr/>
        </p:nvSpPr>
        <p:spPr>
          <a:xfrm>
            <a:off x="-65972" y="6408608"/>
            <a:ext cx="1731564" cy="261610"/>
          </a:xfrm>
          <a:prstGeom prst="rect">
            <a:avLst/>
          </a:prstGeom>
          <a:noFill/>
        </p:spPr>
        <p:txBody>
          <a:bodyPr wrap="none" rtlCol="0">
            <a:spAutoFit/>
          </a:bodyPr>
          <a:lstStyle/>
          <a:p>
            <a:r>
              <a:rPr lang="en-US" sz="1100" dirty="0">
                <a:solidFill>
                  <a:srgbClr val="000000"/>
                </a:solidFill>
              </a:rPr>
              <a:t>Raptis+ 2025 </a:t>
            </a:r>
            <a:r>
              <a:rPr lang="en-US" sz="1100" dirty="0" err="1">
                <a:solidFill>
                  <a:srgbClr val="000000"/>
                </a:solidFill>
              </a:rPr>
              <a:t>Nat.Comm</a:t>
            </a:r>
            <a:endParaRPr lang="en-US" sz="1100" dirty="0">
              <a:solidFill>
                <a:srgbClr val="000000"/>
              </a:solidFill>
            </a:endParaRPr>
          </a:p>
        </p:txBody>
      </p:sp>
    </p:spTree>
    <p:extLst>
      <p:ext uri="{BB962C8B-B14F-4D97-AF65-F5344CB8AC3E}">
        <p14:creationId xmlns:p14="http://schemas.microsoft.com/office/powerpoint/2010/main" val="22150922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Shocks as particle accelerators</a:t>
            </a:r>
          </a:p>
        </p:txBody>
      </p:sp>
      <p:grpSp>
        <p:nvGrpSpPr>
          <p:cNvPr id="4" name="Group 3">
            <a:extLst>
              <a:ext uri="{FF2B5EF4-FFF2-40B4-BE49-F238E27FC236}">
                <a16:creationId xmlns:a16="http://schemas.microsoft.com/office/drawing/2014/main" id="{4671E44C-C6EB-7B8C-93AB-077BDE305E67}"/>
              </a:ext>
            </a:extLst>
          </p:cNvPr>
          <p:cNvGrpSpPr/>
          <p:nvPr/>
        </p:nvGrpSpPr>
        <p:grpSpPr>
          <a:xfrm>
            <a:off x="0" y="3397101"/>
            <a:ext cx="4062714" cy="3205473"/>
            <a:chOff x="8482448" y="2430851"/>
            <a:chExt cx="4695422" cy="3684200"/>
          </a:xfrm>
        </p:grpSpPr>
        <p:pic>
          <p:nvPicPr>
            <p:cNvPr id="8" name="Picture 7">
              <a:extLst>
                <a:ext uri="{FF2B5EF4-FFF2-40B4-BE49-F238E27FC236}">
                  <a16:creationId xmlns:a16="http://schemas.microsoft.com/office/drawing/2014/main" id="{F0F05B45-8B60-0336-CECC-0C1B31FD222C}"/>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8482448" y="2430851"/>
              <a:ext cx="4695422" cy="3684200"/>
            </a:xfrm>
            <a:prstGeom prst="rect">
              <a:avLst/>
            </a:prstGeom>
          </p:spPr>
        </p:pic>
        <p:sp>
          <p:nvSpPr>
            <p:cNvPr id="9" name="TextBox 8">
              <a:extLst>
                <a:ext uri="{FF2B5EF4-FFF2-40B4-BE49-F238E27FC236}">
                  <a16:creationId xmlns:a16="http://schemas.microsoft.com/office/drawing/2014/main" id="{7E199875-E6B8-89A8-0633-DA9C08617125}"/>
                </a:ext>
              </a:extLst>
            </p:cNvPr>
            <p:cNvSpPr txBox="1"/>
            <p:nvPr/>
          </p:nvSpPr>
          <p:spPr>
            <a:xfrm>
              <a:off x="10974068" y="5743310"/>
              <a:ext cx="2173993" cy="261610"/>
            </a:xfrm>
            <a:prstGeom prst="rect">
              <a:avLst/>
            </a:prstGeom>
            <a:noFill/>
          </p:spPr>
          <p:txBody>
            <a:bodyPr wrap="none" rtlCol="0">
              <a:spAutoFit/>
            </a:bodyPr>
            <a:lstStyle/>
            <a:p>
              <a:r>
                <a:rPr lang="en-US" sz="1100" dirty="0"/>
                <a:t>Courtesy of Li-Jen Chen, GSFC</a:t>
              </a:r>
            </a:p>
          </p:txBody>
        </p:sp>
      </p:grpSp>
      <p:pic>
        <p:nvPicPr>
          <p:cNvPr id="10" name="Picture 9">
            <a:extLst>
              <a:ext uri="{FF2B5EF4-FFF2-40B4-BE49-F238E27FC236}">
                <a16:creationId xmlns:a16="http://schemas.microsoft.com/office/drawing/2014/main" id="{6127F415-9C61-DC44-2507-5DEDC42DE70B}"/>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317613" y="3590649"/>
            <a:ext cx="4622735" cy="2734877"/>
          </a:xfrm>
          <a:prstGeom prst="rect">
            <a:avLst/>
          </a:prstGeom>
        </p:spPr>
      </p:pic>
      <p:sp>
        <p:nvSpPr>
          <p:cNvPr id="14" name="TextBox 13">
            <a:extLst>
              <a:ext uri="{FF2B5EF4-FFF2-40B4-BE49-F238E27FC236}">
                <a16:creationId xmlns:a16="http://schemas.microsoft.com/office/drawing/2014/main" id="{54CAE703-038A-2485-3207-A93CAA4E743E}"/>
              </a:ext>
            </a:extLst>
          </p:cNvPr>
          <p:cNvSpPr txBox="1"/>
          <p:nvPr/>
        </p:nvSpPr>
        <p:spPr>
          <a:xfrm>
            <a:off x="5659473" y="6374385"/>
            <a:ext cx="6163518" cy="276999"/>
          </a:xfrm>
          <a:prstGeom prst="rect">
            <a:avLst/>
          </a:prstGeom>
          <a:noFill/>
        </p:spPr>
        <p:txBody>
          <a:bodyPr wrap="square">
            <a:spAutoFit/>
          </a:bodyPr>
          <a:lstStyle/>
          <a:p>
            <a:r>
              <a:rPr lang="en-US" sz="1200" dirty="0">
                <a:solidFill>
                  <a:srgbClr val="000000"/>
                </a:solidFill>
              </a:rPr>
              <a:t>Desai &amp; </a:t>
            </a:r>
            <a:r>
              <a:rPr lang="en-US" sz="1200" dirty="0" err="1">
                <a:solidFill>
                  <a:srgbClr val="000000"/>
                </a:solidFill>
              </a:rPr>
              <a:t>Giacalone</a:t>
            </a:r>
            <a:r>
              <a:rPr lang="en-US" sz="1200" dirty="0">
                <a:solidFill>
                  <a:srgbClr val="000000"/>
                </a:solidFill>
              </a:rPr>
              <a:t> (2016) </a:t>
            </a:r>
          </a:p>
        </p:txBody>
      </p:sp>
      <p:sp>
        <p:nvSpPr>
          <p:cNvPr id="16" name="TextBox 15">
            <a:extLst>
              <a:ext uri="{FF2B5EF4-FFF2-40B4-BE49-F238E27FC236}">
                <a16:creationId xmlns:a16="http://schemas.microsoft.com/office/drawing/2014/main" id="{4B9DF7AE-B740-9888-602A-884E73E9376F}"/>
              </a:ext>
            </a:extLst>
          </p:cNvPr>
          <p:cNvSpPr txBox="1"/>
          <p:nvPr/>
        </p:nvSpPr>
        <p:spPr>
          <a:xfrm>
            <a:off x="1344592" y="1010256"/>
            <a:ext cx="9502815" cy="1754326"/>
          </a:xfrm>
          <a:prstGeom prst="rect">
            <a:avLst/>
          </a:prstGeom>
          <a:noFill/>
        </p:spPr>
        <p:txBody>
          <a:bodyPr wrap="square">
            <a:spAutoFit/>
          </a:bodyPr>
          <a:lstStyle/>
          <a:p>
            <a:pPr marL="285750" indent="-285750" algn="just">
              <a:buFont typeface="Arial" panose="020B0604020202020204" pitchFamily="34" charset="0"/>
              <a:buChar char="•"/>
            </a:pPr>
            <a:r>
              <a:rPr lang="en-US" sz="1800" dirty="0">
                <a:solidFill>
                  <a:srgbClr val="000000"/>
                </a:solidFill>
                <a:latin typeface="Arial" panose="020B0604020202020204" pitchFamily="34" charset="0"/>
                <a:cs typeface="Arial" panose="020B0604020202020204" pitchFamily="34" charset="0"/>
              </a:rPr>
              <a:t>Different shock geometries and particles have different acceleration mechanisms invoked but all can accelerate particles</a:t>
            </a:r>
          </a:p>
          <a:p>
            <a:pPr marL="285750" indent="-285750" algn="just">
              <a:buFont typeface="Arial" panose="020B0604020202020204" pitchFamily="34" charset="0"/>
              <a:buChar char="•"/>
            </a:pPr>
            <a:endParaRPr lang="en-US" dirty="0">
              <a:solidFill>
                <a:srgbClr val="000000"/>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800" dirty="0">
                <a:solidFill>
                  <a:srgbClr val="0005FF"/>
                </a:solidFill>
                <a:latin typeface="Arial" panose="020B0604020202020204" pitchFamily="34" charset="0"/>
                <a:cs typeface="Arial" panose="020B0604020202020204" pitchFamily="34" charset="0"/>
              </a:rPr>
              <a:t>Astrophysics</a:t>
            </a:r>
            <a:r>
              <a:rPr lang="en-US" sz="1800" dirty="0">
                <a:solidFill>
                  <a:srgbClr val="000000"/>
                </a:solidFill>
                <a:latin typeface="Arial" panose="020B0604020202020204" pitchFamily="34" charset="0"/>
                <a:cs typeface="Arial" panose="020B0604020202020204" pitchFamily="34" charset="0"/>
              </a:rPr>
              <a:t>: Supernova remnants, cosmic rays </a:t>
            </a:r>
          </a:p>
          <a:p>
            <a:pPr marL="285750" indent="-285750" algn="just">
              <a:buFont typeface="Arial" panose="020B0604020202020204" pitchFamily="34" charset="0"/>
              <a:buChar char="•"/>
            </a:pPr>
            <a:endParaRPr lang="en-US" dirty="0">
              <a:solidFill>
                <a:srgbClr val="000000"/>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dirty="0">
                <a:solidFill>
                  <a:srgbClr val="FF0000"/>
                </a:solidFill>
                <a:latin typeface="Arial" panose="020B0604020202020204" pitchFamily="34" charset="0"/>
                <a:cs typeface="Arial" panose="020B0604020202020204" pitchFamily="34" charset="0"/>
              </a:rPr>
              <a:t>Solar Physics: </a:t>
            </a:r>
            <a:r>
              <a:rPr lang="en-US" dirty="0">
                <a:solidFill>
                  <a:srgbClr val="000000"/>
                </a:solidFill>
                <a:latin typeface="Arial" panose="020B0604020202020204" pitchFamily="34" charset="0"/>
                <a:cs typeface="Arial" panose="020B0604020202020204" pitchFamily="34" charset="0"/>
              </a:rPr>
              <a:t>SEP acceleration, fast shock at reconnection </a:t>
            </a:r>
            <a:endParaRPr lang="en-US" sz="1800" dirty="0">
              <a:solidFill>
                <a:srgbClr val="000000"/>
              </a:solidFill>
              <a:latin typeface="Arial" panose="020B0604020202020204" pitchFamily="34" charset="0"/>
              <a:cs typeface="Arial" panose="020B0604020202020204" pitchFamily="34" charset="0"/>
            </a:endParaRPr>
          </a:p>
        </p:txBody>
      </p:sp>
      <p:pic>
        <p:nvPicPr>
          <p:cNvPr id="17" name="Picture 4" descr="APOD: 2008 July 4 - SN 1006 Supernova Remnant">
            <a:extLst>
              <a:ext uri="{FF2B5EF4-FFF2-40B4-BE49-F238E27FC236}">
                <a16:creationId xmlns:a16="http://schemas.microsoft.com/office/drawing/2014/main" id="{F852B911-5774-1C0D-7D7C-6BB4C41EFEC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195247" y="3467724"/>
            <a:ext cx="2852880" cy="285288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D75213D6-C909-C10E-D945-85E91755BDF6}"/>
              </a:ext>
            </a:extLst>
          </p:cNvPr>
          <p:cNvSpPr txBox="1"/>
          <p:nvPr/>
        </p:nvSpPr>
        <p:spPr>
          <a:xfrm>
            <a:off x="9394380" y="3440698"/>
            <a:ext cx="2398848" cy="461665"/>
          </a:xfrm>
          <a:prstGeom prst="rect">
            <a:avLst/>
          </a:prstGeom>
          <a:noFill/>
          <a:ln w="19050">
            <a:noFill/>
          </a:ln>
        </p:spPr>
        <p:txBody>
          <a:bodyPr wrap="square" rtlCol="0">
            <a:spAutoFit/>
          </a:bodyPr>
          <a:lstStyle/>
          <a:p>
            <a:r>
              <a:rPr lang="en-US" sz="1200" dirty="0">
                <a:solidFill>
                  <a:schemeClr val="bg1"/>
                </a:solidFill>
              </a:rPr>
              <a:t>SN-1006 Supernova Remnant</a:t>
            </a:r>
          </a:p>
          <a:p>
            <a:r>
              <a:rPr lang="en-US" sz="1200" dirty="0">
                <a:solidFill>
                  <a:schemeClr val="bg1"/>
                </a:solidFill>
              </a:rPr>
              <a:t>Image from NASA APOD</a:t>
            </a:r>
          </a:p>
        </p:txBody>
      </p:sp>
      <p:cxnSp>
        <p:nvCxnSpPr>
          <p:cNvPr id="20" name="Straight Arrow Connector 19">
            <a:extLst>
              <a:ext uri="{FF2B5EF4-FFF2-40B4-BE49-F238E27FC236}">
                <a16:creationId xmlns:a16="http://schemas.microsoft.com/office/drawing/2014/main" id="{90C0F2EB-DE05-AFBA-E9B5-70CE76DEED7B}"/>
              </a:ext>
            </a:extLst>
          </p:cNvPr>
          <p:cNvCxnSpPr/>
          <p:nvPr/>
        </p:nvCxnSpPr>
        <p:spPr>
          <a:xfrm>
            <a:off x="8831484" y="3148314"/>
            <a:ext cx="1030146" cy="1400537"/>
          </a:xfrm>
          <a:prstGeom prst="straightConnector1">
            <a:avLst/>
          </a:prstGeom>
          <a:ln>
            <a:solidFill>
              <a:srgbClr val="FF3B3B"/>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51B005C1-A463-CE5F-1069-1F5811997C5D}"/>
              </a:ext>
            </a:extLst>
          </p:cNvPr>
          <p:cNvSpPr txBox="1"/>
          <p:nvPr/>
        </p:nvSpPr>
        <p:spPr>
          <a:xfrm>
            <a:off x="8117186" y="2850199"/>
            <a:ext cx="1428596" cy="369332"/>
          </a:xfrm>
          <a:prstGeom prst="rect">
            <a:avLst/>
          </a:prstGeom>
          <a:noFill/>
        </p:spPr>
        <p:txBody>
          <a:bodyPr wrap="none" rtlCol="0">
            <a:spAutoFit/>
          </a:bodyPr>
          <a:lstStyle/>
          <a:p>
            <a:r>
              <a:rPr lang="en-US" dirty="0">
                <a:solidFill>
                  <a:srgbClr val="000000"/>
                </a:solidFill>
              </a:rPr>
              <a:t>Shock wave</a:t>
            </a:r>
          </a:p>
        </p:txBody>
      </p:sp>
    </p:spTree>
    <p:extLst>
      <p:ext uri="{BB962C8B-B14F-4D97-AF65-F5344CB8AC3E}">
        <p14:creationId xmlns:p14="http://schemas.microsoft.com/office/powerpoint/2010/main" val="35494354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7FF8E9-C870-801B-CF76-378C61F51A24}"/>
              </a:ext>
            </a:extLst>
          </p:cNvPr>
          <p:cNvSpPr>
            <a:spLocks noGrp="1"/>
          </p:cNvSpPr>
          <p:nvPr>
            <p:ph type="title"/>
          </p:nvPr>
        </p:nvSpPr>
        <p:spPr/>
        <p:txBody>
          <a:bodyPr/>
          <a:lstStyle/>
          <a:p>
            <a:pPr algn="ctr"/>
            <a:r>
              <a:rPr lang="en-US" dirty="0"/>
              <a:t>Expectation &amp; Reality</a:t>
            </a:r>
            <a:endParaRPr lang="LID4096" dirty="0"/>
          </a:p>
        </p:txBody>
      </p:sp>
      <p:pic>
        <p:nvPicPr>
          <p:cNvPr id="4" name="Picture 2" descr="Standards">
            <a:extLst>
              <a:ext uri="{FF2B5EF4-FFF2-40B4-BE49-F238E27FC236}">
                <a16:creationId xmlns:a16="http://schemas.microsoft.com/office/drawing/2014/main" id="{ADEE23A0-2863-D3B5-5F9C-07EF2FE71F0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34341" y="1056700"/>
            <a:ext cx="8923318" cy="505059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BA5AB38-D38B-7CFB-9902-6B111B5F2922}"/>
              </a:ext>
            </a:extLst>
          </p:cNvPr>
          <p:cNvSpPr txBox="1"/>
          <p:nvPr/>
        </p:nvSpPr>
        <p:spPr>
          <a:xfrm>
            <a:off x="-13205" y="6374909"/>
            <a:ext cx="5290231" cy="307777"/>
          </a:xfrm>
          <a:prstGeom prst="rect">
            <a:avLst/>
          </a:prstGeom>
          <a:noFill/>
        </p:spPr>
        <p:txBody>
          <a:bodyPr wrap="none" rtlCol="0">
            <a:spAutoFit/>
          </a:bodyPr>
          <a:lstStyle/>
          <a:p>
            <a:r>
              <a:rPr lang="en-US" sz="1400" dirty="0">
                <a:solidFill>
                  <a:srgbClr val="FF0000"/>
                </a:solidFill>
              </a:rPr>
              <a:t>*In our case typically it is models, mechanisms, frameworks etc. </a:t>
            </a:r>
            <a:endParaRPr lang="LID4096" sz="1400" dirty="0">
              <a:solidFill>
                <a:srgbClr val="FF0000"/>
              </a:solidFill>
            </a:endParaRPr>
          </a:p>
        </p:txBody>
      </p:sp>
      <p:sp>
        <p:nvSpPr>
          <p:cNvPr id="12" name="TextBox 11">
            <a:extLst>
              <a:ext uri="{FF2B5EF4-FFF2-40B4-BE49-F238E27FC236}">
                <a16:creationId xmlns:a16="http://schemas.microsoft.com/office/drawing/2014/main" id="{8F526724-4A8A-81BD-E00C-A80A896DB5CF}"/>
              </a:ext>
            </a:extLst>
          </p:cNvPr>
          <p:cNvSpPr txBox="1"/>
          <p:nvPr/>
        </p:nvSpPr>
        <p:spPr>
          <a:xfrm>
            <a:off x="8617131" y="1281551"/>
            <a:ext cx="186366" cy="369332"/>
          </a:xfrm>
          <a:prstGeom prst="rect">
            <a:avLst/>
          </a:prstGeom>
          <a:noFill/>
        </p:spPr>
        <p:txBody>
          <a:bodyPr wrap="square">
            <a:spAutoFit/>
          </a:bodyPr>
          <a:lstStyle/>
          <a:p>
            <a:r>
              <a:rPr lang="en-US" sz="1800" dirty="0">
                <a:solidFill>
                  <a:srgbClr val="FF0000"/>
                </a:solidFill>
              </a:rPr>
              <a:t>*</a:t>
            </a:r>
            <a:endParaRPr lang="en-US" dirty="0"/>
          </a:p>
        </p:txBody>
      </p:sp>
      <p:cxnSp>
        <p:nvCxnSpPr>
          <p:cNvPr id="6" name="Straight Connector 5">
            <a:extLst>
              <a:ext uri="{FF2B5EF4-FFF2-40B4-BE49-F238E27FC236}">
                <a16:creationId xmlns:a16="http://schemas.microsoft.com/office/drawing/2014/main" id="{AC5F0EAA-81F0-49BE-8E21-32507132C52D}"/>
              </a:ext>
            </a:extLst>
          </p:cNvPr>
          <p:cNvCxnSpPr/>
          <p:nvPr/>
        </p:nvCxnSpPr>
        <p:spPr>
          <a:xfrm>
            <a:off x="4596714" y="1056700"/>
            <a:ext cx="1643448" cy="3396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1E7CC7A-AD62-E258-2161-6C46FAA0DE6D}"/>
              </a:ext>
            </a:extLst>
          </p:cNvPr>
          <p:cNvSpPr txBox="1"/>
          <p:nvPr/>
        </p:nvSpPr>
        <p:spPr>
          <a:xfrm>
            <a:off x="4851302" y="912219"/>
            <a:ext cx="274434" cy="369332"/>
          </a:xfrm>
          <a:prstGeom prst="rect">
            <a:avLst/>
          </a:prstGeom>
          <a:noFill/>
        </p:spPr>
        <p:txBody>
          <a:bodyPr wrap="none" rtlCol="0">
            <a:spAutoFit/>
          </a:bodyPr>
          <a:lstStyle/>
          <a:p>
            <a:r>
              <a:rPr lang="en-US" dirty="0">
                <a:solidFill>
                  <a:srgbClr val="FF0000"/>
                </a:solidFill>
              </a:rPr>
              <a:t>*</a:t>
            </a:r>
          </a:p>
        </p:txBody>
      </p:sp>
      <p:cxnSp>
        <p:nvCxnSpPr>
          <p:cNvPr id="8" name="Straight Connector 7">
            <a:extLst>
              <a:ext uri="{FF2B5EF4-FFF2-40B4-BE49-F238E27FC236}">
                <a16:creationId xmlns:a16="http://schemas.microsoft.com/office/drawing/2014/main" id="{CD632420-A6AB-BA42-6F55-D9CE6729D492}"/>
              </a:ext>
            </a:extLst>
          </p:cNvPr>
          <p:cNvCxnSpPr/>
          <p:nvPr/>
        </p:nvCxnSpPr>
        <p:spPr>
          <a:xfrm>
            <a:off x="2166552" y="4174722"/>
            <a:ext cx="1643448" cy="3396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D1E7B42-58A5-2C87-9A81-17C2B8981AB0}"/>
              </a:ext>
            </a:extLst>
          </p:cNvPr>
          <p:cNvSpPr txBox="1"/>
          <p:nvPr/>
        </p:nvSpPr>
        <p:spPr>
          <a:xfrm>
            <a:off x="3672783" y="4278810"/>
            <a:ext cx="274434" cy="369332"/>
          </a:xfrm>
          <a:prstGeom prst="rect">
            <a:avLst/>
          </a:prstGeom>
          <a:noFill/>
        </p:spPr>
        <p:txBody>
          <a:bodyPr wrap="none" rtlCol="0">
            <a:spAutoFit/>
          </a:bodyPr>
          <a:lstStyle/>
          <a:p>
            <a:r>
              <a:rPr lang="en-US" dirty="0">
                <a:solidFill>
                  <a:srgbClr val="FF0000"/>
                </a:solidFill>
              </a:rPr>
              <a:t>*</a:t>
            </a:r>
          </a:p>
        </p:txBody>
      </p:sp>
      <p:cxnSp>
        <p:nvCxnSpPr>
          <p:cNvPr id="10" name="Straight Connector 9">
            <a:extLst>
              <a:ext uri="{FF2B5EF4-FFF2-40B4-BE49-F238E27FC236}">
                <a16:creationId xmlns:a16="http://schemas.microsoft.com/office/drawing/2014/main" id="{B2091173-E2CA-0403-6B33-38896E040B3E}"/>
              </a:ext>
            </a:extLst>
          </p:cNvPr>
          <p:cNvCxnSpPr/>
          <p:nvPr/>
        </p:nvCxnSpPr>
        <p:spPr>
          <a:xfrm>
            <a:off x="8617131" y="4174722"/>
            <a:ext cx="1643448" cy="3396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C5EFF81-BE50-2DBC-196E-A69B0F862218}"/>
              </a:ext>
            </a:extLst>
          </p:cNvPr>
          <p:cNvSpPr txBox="1"/>
          <p:nvPr/>
        </p:nvSpPr>
        <p:spPr>
          <a:xfrm>
            <a:off x="10123362" y="4278810"/>
            <a:ext cx="274434" cy="369332"/>
          </a:xfrm>
          <a:prstGeom prst="rect">
            <a:avLst/>
          </a:prstGeom>
          <a:noFill/>
        </p:spPr>
        <p:txBody>
          <a:bodyPr wrap="none" rtlCol="0">
            <a:spAutoFit/>
          </a:bodyPr>
          <a:lstStyle/>
          <a:p>
            <a:r>
              <a:rPr lang="en-US" dirty="0">
                <a:solidFill>
                  <a:srgbClr val="FF0000"/>
                </a:solidFill>
              </a:rPr>
              <a:t>*</a:t>
            </a:r>
          </a:p>
        </p:txBody>
      </p:sp>
      <p:sp>
        <p:nvSpPr>
          <p:cNvPr id="13" name="TextBox 12">
            <a:extLst>
              <a:ext uri="{FF2B5EF4-FFF2-40B4-BE49-F238E27FC236}">
                <a16:creationId xmlns:a16="http://schemas.microsoft.com/office/drawing/2014/main" id="{5F939A35-C5E5-3BF6-1099-8BD772FCB0DE}"/>
              </a:ext>
            </a:extLst>
          </p:cNvPr>
          <p:cNvSpPr txBox="1"/>
          <p:nvPr/>
        </p:nvSpPr>
        <p:spPr>
          <a:xfrm>
            <a:off x="1634341" y="5777749"/>
            <a:ext cx="6158752" cy="307777"/>
          </a:xfrm>
          <a:prstGeom prst="rect">
            <a:avLst/>
          </a:prstGeom>
          <a:noFill/>
        </p:spPr>
        <p:txBody>
          <a:bodyPr wrap="square">
            <a:spAutoFit/>
          </a:bodyPr>
          <a:lstStyle/>
          <a:p>
            <a:r>
              <a:rPr lang="en-US" sz="1400" dirty="0">
                <a:solidFill>
                  <a:srgbClr val="000000"/>
                </a:solidFill>
              </a:rPr>
              <a:t>https://</a:t>
            </a:r>
            <a:r>
              <a:rPr lang="en-US" sz="1400" dirty="0" err="1">
                <a:solidFill>
                  <a:srgbClr val="000000"/>
                </a:solidFill>
              </a:rPr>
              <a:t>xkcd.com</a:t>
            </a:r>
            <a:endParaRPr lang="en-US" sz="1400" dirty="0">
              <a:solidFill>
                <a:srgbClr val="000000"/>
              </a:solidFill>
            </a:endParaRPr>
          </a:p>
        </p:txBody>
      </p:sp>
    </p:spTree>
    <p:extLst>
      <p:ext uri="{BB962C8B-B14F-4D97-AF65-F5344CB8AC3E}">
        <p14:creationId xmlns:p14="http://schemas.microsoft.com/office/powerpoint/2010/main" val="366501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8EBE4-5EC9-E875-40ED-FE0E8523636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77FF685-01B9-5D1C-E62A-92C809B25C8A}"/>
              </a:ext>
            </a:extLst>
          </p:cNvPr>
          <p:cNvSpPr>
            <a:spLocks noGrp="1"/>
          </p:cNvSpPr>
          <p:nvPr>
            <p:ph type="title"/>
          </p:nvPr>
        </p:nvSpPr>
        <p:spPr/>
        <p:txBody>
          <a:bodyPr/>
          <a:lstStyle/>
          <a:p>
            <a:pPr algn="ctr"/>
            <a:r>
              <a:rPr lang="en-US" strike="sngStrike" dirty="0"/>
              <a:t>Simple</a:t>
            </a:r>
            <a:r>
              <a:rPr lang="en-US" dirty="0"/>
              <a:t> Simplistic Picture to remember</a:t>
            </a:r>
          </a:p>
        </p:txBody>
      </p:sp>
      <p:sp>
        <p:nvSpPr>
          <p:cNvPr id="7" name="TextBox 6">
            <a:extLst>
              <a:ext uri="{FF2B5EF4-FFF2-40B4-BE49-F238E27FC236}">
                <a16:creationId xmlns:a16="http://schemas.microsoft.com/office/drawing/2014/main" id="{656F3ADB-B114-408A-A562-034FDDAEF28E}"/>
              </a:ext>
            </a:extLst>
          </p:cNvPr>
          <p:cNvSpPr txBox="1"/>
          <p:nvPr/>
        </p:nvSpPr>
        <p:spPr>
          <a:xfrm>
            <a:off x="-83128" y="6400764"/>
            <a:ext cx="9779330" cy="261610"/>
          </a:xfrm>
          <a:prstGeom prst="rect">
            <a:avLst/>
          </a:prstGeom>
          <a:noFill/>
        </p:spPr>
        <p:txBody>
          <a:bodyPr wrap="square">
            <a:spAutoFit/>
          </a:bodyPr>
          <a:lstStyle/>
          <a:p>
            <a:pPr algn="l">
              <a:buNone/>
            </a:pPr>
            <a:r>
              <a:rPr lang="en-US" sz="1100" b="1" i="0" u="none" strike="noStrike" dirty="0">
                <a:solidFill>
                  <a:srgbClr val="000000"/>
                </a:solidFill>
                <a:effectLst/>
                <a:latin typeface="Times New Roman" panose="02020603050405020304" pitchFamily="18" charset="0"/>
                <a:cs typeface="Times New Roman" panose="02020603050405020304" pitchFamily="18" charset="0"/>
              </a:rPr>
              <a:t>How do relativistic electrons form at shocks? “Behind The paper” </a:t>
            </a:r>
            <a:r>
              <a:rPr lang="en-US" sz="1100" b="1" i="0" u="none" strike="noStrike" dirty="0">
                <a:solidFill>
                  <a:srgbClr val="000000"/>
                </a:solidFill>
                <a:effectLst/>
                <a:latin typeface="Times New Roman" panose="02020603050405020304" pitchFamily="18" charset="0"/>
                <a:cs typeface="Times New Roman" panose="02020603050405020304" pitchFamily="18" charset="0"/>
                <a:hlinkClick r:id="rId3"/>
              </a:rPr>
              <a:t>https://communities.springernature.com/posts/shocks-acceleration-electrons-from-sun-to-earth</a:t>
            </a:r>
            <a:r>
              <a:rPr lang="en-US" sz="1100" b="1" i="0" u="none" strike="noStrike" dirty="0">
                <a:solidFill>
                  <a:srgbClr val="000000"/>
                </a:solidFill>
                <a:effectLst/>
                <a:latin typeface="Times New Roman" panose="02020603050405020304" pitchFamily="18" charset="0"/>
                <a:cs typeface="Times New Roman" panose="02020603050405020304" pitchFamily="18" charset="0"/>
              </a:rPr>
              <a:t> </a:t>
            </a:r>
            <a:endParaRPr lang="en-US" sz="1100" dirty="0">
              <a:solidFill>
                <a:srgbClr val="000000"/>
              </a:solidFill>
              <a:latin typeface="Times New Roman" panose="02020603050405020304" pitchFamily="18" charset="0"/>
              <a:cs typeface="Times New Roman" panose="02020603050405020304" pitchFamily="18" charset="0"/>
            </a:endParaRPr>
          </a:p>
        </p:txBody>
      </p:sp>
      <p:pic>
        <p:nvPicPr>
          <p:cNvPr id="8" name="Picture 4">
            <a:extLst>
              <a:ext uri="{FF2B5EF4-FFF2-40B4-BE49-F238E27FC236}">
                <a16:creationId xmlns:a16="http://schemas.microsoft.com/office/drawing/2014/main" id="{FC203255-9772-55E9-A6B2-555B31526923}"/>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8693508" y="640655"/>
            <a:ext cx="3355848" cy="283504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Electron energization as the snowball effect">
            <a:extLst>
              <a:ext uri="{FF2B5EF4-FFF2-40B4-BE49-F238E27FC236}">
                <a16:creationId xmlns:a16="http://schemas.microsoft.com/office/drawing/2014/main" id="{86FCF442-E887-7264-3DBA-E26D1AFA8575}"/>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17904" y="791298"/>
            <a:ext cx="6359790" cy="527540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46028291-821A-B099-19E4-199811C2D783}"/>
              </a:ext>
            </a:extLst>
          </p:cNvPr>
          <p:cNvPicPr>
            <a:picLocks noChangeAspect="1" noChangeArrowheads="1"/>
          </p:cNvPicPr>
          <p:nvPr/>
        </p:nvPicPr>
        <p:blipFill rotWithShape="1">
          <a:blip r:embed="rId6" cstate="hqprint">
            <a:extLst>
              <a:ext uri="{28A0092B-C50C-407E-A947-70E740481C1C}">
                <a14:useLocalDpi xmlns:a14="http://schemas.microsoft.com/office/drawing/2010/main"/>
              </a:ext>
            </a:extLst>
          </a:blip>
          <a:srcRect/>
          <a:stretch/>
        </p:blipFill>
        <p:spPr bwMode="auto">
          <a:xfrm>
            <a:off x="8693508" y="3528962"/>
            <a:ext cx="3355848" cy="2744706"/>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a:extLst>
              <a:ext uri="{FF2B5EF4-FFF2-40B4-BE49-F238E27FC236}">
                <a16:creationId xmlns:a16="http://schemas.microsoft.com/office/drawing/2014/main" id="{F84CE0AD-95C1-80D7-DAF5-3B2B73858386}"/>
              </a:ext>
            </a:extLst>
          </p:cNvPr>
          <p:cNvCxnSpPr/>
          <p:nvPr/>
        </p:nvCxnSpPr>
        <p:spPr>
          <a:xfrm>
            <a:off x="5845629" y="4669971"/>
            <a:ext cx="2847879" cy="0"/>
          </a:xfrm>
          <a:prstGeom prst="straightConnector1">
            <a:avLst/>
          </a:prstGeom>
          <a:ln w="19050">
            <a:solidFill>
              <a:srgbClr val="0005FF"/>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665E774-2B75-55FA-E933-597B8A328FC2}"/>
              </a:ext>
            </a:extLst>
          </p:cNvPr>
          <p:cNvSpPr txBox="1"/>
          <p:nvPr/>
        </p:nvSpPr>
        <p:spPr>
          <a:xfrm>
            <a:off x="7522633" y="4216676"/>
            <a:ext cx="486834" cy="477054"/>
          </a:xfrm>
          <a:prstGeom prst="rect">
            <a:avLst/>
          </a:prstGeom>
          <a:noFill/>
        </p:spPr>
        <p:txBody>
          <a:bodyPr wrap="square">
            <a:spAutoFit/>
          </a:bodyPr>
          <a:lstStyle/>
          <a:p>
            <a:r>
              <a:rPr lang="en-US" sz="2500" b="0" i="0" u="none" strike="noStrike" dirty="0">
                <a:solidFill>
                  <a:srgbClr val="00B050"/>
                </a:solidFill>
                <a:effectLst/>
                <a:latin typeface="Arial" panose="020B0604020202020204" pitchFamily="34" charset="0"/>
              </a:rPr>
              <a:t>✓</a:t>
            </a:r>
            <a:endParaRPr lang="en-US" sz="2500" dirty="0"/>
          </a:p>
        </p:txBody>
      </p:sp>
      <p:sp>
        <p:nvSpPr>
          <p:cNvPr id="11" name="TextBox 10">
            <a:extLst>
              <a:ext uri="{FF2B5EF4-FFF2-40B4-BE49-F238E27FC236}">
                <a16:creationId xmlns:a16="http://schemas.microsoft.com/office/drawing/2014/main" id="{8EB1278B-E7C6-555C-9232-8B412C54F6F7}"/>
              </a:ext>
            </a:extLst>
          </p:cNvPr>
          <p:cNvSpPr txBox="1"/>
          <p:nvPr/>
        </p:nvSpPr>
        <p:spPr>
          <a:xfrm>
            <a:off x="7522633" y="2091569"/>
            <a:ext cx="6172200" cy="369332"/>
          </a:xfrm>
          <a:prstGeom prst="rect">
            <a:avLst/>
          </a:prstGeom>
          <a:noFill/>
        </p:spPr>
        <p:txBody>
          <a:bodyPr wrap="square">
            <a:spAutoFit/>
          </a:bodyPr>
          <a:lstStyle/>
          <a:p>
            <a:r>
              <a:rPr lang="en-US" b="0" i="0" u="none" strike="noStrike" dirty="0">
                <a:solidFill>
                  <a:srgbClr val="ECECEC"/>
                </a:solidFill>
                <a:effectLst/>
                <a:latin typeface="Google Sans"/>
              </a:rPr>
              <a:t>❌</a:t>
            </a:r>
            <a:endParaRPr lang="en-US" dirty="0"/>
          </a:p>
        </p:txBody>
      </p:sp>
    </p:spTree>
    <p:extLst>
      <p:ext uri="{BB962C8B-B14F-4D97-AF65-F5344CB8AC3E}">
        <p14:creationId xmlns:p14="http://schemas.microsoft.com/office/powerpoint/2010/main" val="20016292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Diffusive Shock Acceleration (DSA)</a:t>
            </a:r>
          </a:p>
        </p:txBody>
      </p:sp>
      <p:pic>
        <p:nvPicPr>
          <p:cNvPr id="2" name="Picture 1">
            <a:extLst>
              <a:ext uri="{FF2B5EF4-FFF2-40B4-BE49-F238E27FC236}">
                <a16:creationId xmlns:a16="http://schemas.microsoft.com/office/drawing/2014/main" id="{0CEDD865-ABAC-71C0-935F-15AE9F060AFC}"/>
              </a:ext>
            </a:extLst>
          </p:cNvPr>
          <p:cNvPicPr>
            <a:picLocks noChangeAspect="1"/>
          </p:cNvPicPr>
          <p:nvPr/>
        </p:nvPicPr>
        <p:blipFill>
          <a:blip r:embed="rId3"/>
          <a:stretch>
            <a:fillRect/>
          </a:stretch>
        </p:blipFill>
        <p:spPr>
          <a:xfrm>
            <a:off x="0" y="2117467"/>
            <a:ext cx="6512381" cy="4424788"/>
          </a:xfrm>
          <a:prstGeom prst="rect">
            <a:avLst/>
          </a:prstGeom>
        </p:spPr>
      </p:pic>
      <p:sp>
        <p:nvSpPr>
          <p:cNvPr id="5" name="TextBox 4">
            <a:extLst>
              <a:ext uri="{FF2B5EF4-FFF2-40B4-BE49-F238E27FC236}">
                <a16:creationId xmlns:a16="http://schemas.microsoft.com/office/drawing/2014/main" id="{15482066-5557-9D98-EF4E-89B36FD55A34}"/>
              </a:ext>
            </a:extLst>
          </p:cNvPr>
          <p:cNvSpPr txBox="1"/>
          <p:nvPr/>
        </p:nvSpPr>
        <p:spPr>
          <a:xfrm>
            <a:off x="578221" y="1139936"/>
            <a:ext cx="5517779" cy="1015663"/>
          </a:xfrm>
          <a:prstGeom prst="rect">
            <a:avLst/>
          </a:prstGeom>
          <a:noFill/>
          <a:ln w="19050">
            <a:noFill/>
          </a:ln>
        </p:spPr>
        <p:txBody>
          <a:bodyPr wrap="square" rtlCol="0">
            <a:spAutoFit/>
          </a:bodyPr>
          <a:lstStyle/>
          <a:p>
            <a:pPr algn="ctr"/>
            <a:r>
              <a:rPr lang="en-US" sz="2000" dirty="0">
                <a:solidFill>
                  <a:srgbClr val="000000"/>
                </a:solidFill>
                <a:latin typeface="Times New Roman" panose="02020603050405020304" pitchFamily="18" charset="0"/>
                <a:cs typeface="Times New Roman" panose="02020603050405020304" pitchFamily="18" charset="0"/>
              </a:rPr>
              <a:t>1</a:t>
            </a:r>
            <a:r>
              <a:rPr lang="en-US" sz="2000" baseline="30000" dirty="0">
                <a:solidFill>
                  <a:srgbClr val="000000"/>
                </a:solidFill>
                <a:latin typeface="Times New Roman" panose="02020603050405020304" pitchFamily="18" charset="0"/>
                <a:cs typeface="Times New Roman" panose="02020603050405020304" pitchFamily="18" charset="0"/>
              </a:rPr>
              <a:t>st</a:t>
            </a:r>
            <a:r>
              <a:rPr lang="en-US" sz="2000" dirty="0">
                <a:solidFill>
                  <a:srgbClr val="000000"/>
                </a:solidFill>
                <a:latin typeface="Times New Roman" panose="02020603050405020304" pitchFamily="18" charset="0"/>
                <a:cs typeface="Times New Roman" panose="02020603050405020304" pitchFamily="18" charset="0"/>
              </a:rPr>
              <a:t> Order Fermi, head-on collisions guaranteed (quasi-para shocks):</a:t>
            </a:r>
          </a:p>
          <a:p>
            <a:pPr algn="ctr"/>
            <a:r>
              <a:rPr lang="en-US" sz="2000" dirty="0">
                <a:solidFill>
                  <a:srgbClr val="000000"/>
                </a:solidFill>
                <a:latin typeface="Times New Roman" panose="02020603050405020304" pitchFamily="18" charset="0"/>
                <a:cs typeface="Times New Roman" panose="02020603050405020304" pitchFamily="18" charset="0"/>
              </a:rPr>
              <a:t>&lt;</a:t>
            </a:r>
            <a:r>
              <a:rPr lang="el-GR" sz="2000" dirty="0">
                <a:solidFill>
                  <a:srgbClr val="000000"/>
                </a:solidFill>
                <a:latin typeface="Times New Roman" panose="02020603050405020304" pitchFamily="18" charset="0"/>
                <a:cs typeface="Times New Roman" panose="02020603050405020304" pitchFamily="18" charset="0"/>
              </a:rPr>
              <a:t>Δ</a:t>
            </a:r>
            <a:r>
              <a:rPr lang="en-US" sz="2000" dirty="0">
                <a:solidFill>
                  <a:srgbClr val="000000"/>
                </a:solidFill>
                <a:latin typeface="Times New Roman" panose="02020603050405020304" pitchFamily="18" charset="0"/>
                <a:cs typeface="Times New Roman" panose="02020603050405020304" pitchFamily="18" charset="0"/>
              </a:rPr>
              <a:t>E/E&gt; ~ 4/3 </a:t>
            </a:r>
            <a:r>
              <a:rPr lang="el-GR" sz="2000" dirty="0">
                <a:solidFill>
                  <a:srgbClr val="000000"/>
                </a:solidFill>
                <a:latin typeface="Times New Roman" panose="02020603050405020304" pitchFamily="18" charset="0"/>
                <a:cs typeface="Times New Roman" panose="02020603050405020304" pitchFamily="18" charset="0"/>
              </a:rPr>
              <a:t>β</a:t>
            </a:r>
            <a:endParaRPr lang="en-US" sz="2000" dirty="0">
              <a:solidFill>
                <a:srgbClr val="000000"/>
              </a:solidFill>
              <a:latin typeface="Times New Roman" panose="02020603050405020304" pitchFamily="18" charset="0"/>
              <a:cs typeface="Times New Roman" panose="02020603050405020304" pitchFamily="18" charset="0"/>
            </a:endParaRPr>
          </a:p>
        </p:txBody>
      </p:sp>
      <p:pic>
        <p:nvPicPr>
          <p:cNvPr id="6" name="Picture 2" descr="Enrico Fermi - Nobel Laureate in Physics, Family, Personal Life - Enrico  Fermi Biography">
            <a:extLst>
              <a:ext uri="{FF2B5EF4-FFF2-40B4-BE49-F238E27FC236}">
                <a16:creationId xmlns:a16="http://schemas.microsoft.com/office/drawing/2014/main" id="{6ABCC8B4-AA85-2348-4E08-E05B87E2859E}"/>
              </a:ext>
            </a:extLst>
          </p:cNvPr>
          <p:cNvPicPr>
            <a:picLocks noChangeAspect="1" noChangeArrowheads="1"/>
          </p:cNvPicPr>
          <p:nvPr/>
        </p:nvPicPr>
        <p:blipFill>
          <a:blip r:embed="rId4" cstate="hqprint">
            <a:extLst>
              <a:ext uri="{28A0092B-C50C-407E-A947-70E740481C1C}">
                <a14:useLocalDpi xmlns:a14="http://schemas.microsoft.com/office/drawing/2010/main"/>
              </a:ext>
            </a:extLst>
          </a:blip>
          <a:srcRect/>
          <a:stretch>
            <a:fillRect/>
          </a:stretch>
        </p:blipFill>
        <p:spPr bwMode="auto">
          <a:xfrm>
            <a:off x="10098102" y="0"/>
            <a:ext cx="2093898" cy="174491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C440431-F55A-0E95-D969-B3CDE0328DB8}"/>
              </a:ext>
            </a:extLst>
          </p:cNvPr>
          <p:cNvSpPr txBox="1"/>
          <p:nvPr/>
        </p:nvSpPr>
        <p:spPr>
          <a:xfrm>
            <a:off x="10406973" y="1717357"/>
            <a:ext cx="1557157" cy="400110"/>
          </a:xfrm>
          <a:prstGeom prst="rect">
            <a:avLst/>
          </a:prstGeom>
          <a:noFill/>
          <a:ln w="19050">
            <a:noFill/>
          </a:ln>
        </p:spPr>
        <p:txBody>
          <a:bodyPr wrap="none" rtlCol="0">
            <a:spAutoFit/>
          </a:bodyPr>
          <a:lstStyle/>
          <a:p>
            <a:pPr algn="r"/>
            <a:r>
              <a:rPr lang="el-GR" sz="2000" dirty="0">
                <a:solidFill>
                  <a:srgbClr val="000000"/>
                </a:solidFill>
                <a:latin typeface="Times" pitchFamily="2" charset="0"/>
              </a:rPr>
              <a:t>β </a:t>
            </a:r>
            <a:r>
              <a:rPr lang="en-US" sz="2000" dirty="0">
                <a:solidFill>
                  <a:srgbClr val="000000"/>
                </a:solidFill>
                <a:latin typeface="Times" pitchFamily="2" charset="0"/>
              </a:rPr>
              <a:t>= </a:t>
            </a:r>
            <a:r>
              <a:rPr lang="en-US" sz="2000" dirty="0" err="1">
                <a:solidFill>
                  <a:srgbClr val="000000"/>
                </a:solidFill>
                <a:latin typeface="Times" pitchFamily="2" charset="0"/>
              </a:rPr>
              <a:t>V</a:t>
            </a:r>
            <a:r>
              <a:rPr lang="en-US" sz="2000" baseline="-25000" dirty="0" err="1">
                <a:solidFill>
                  <a:srgbClr val="000000"/>
                </a:solidFill>
                <a:latin typeface="Times" pitchFamily="2" charset="0"/>
              </a:rPr>
              <a:t>c</a:t>
            </a:r>
            <a:r>
              <a:rPr lang="en-US" sz="2000" baseline="-25000" dirty="0">
                <a:solidFill>
                  <a:srgbClr val="000000"/>
                </a:solidFill>
                <a:latin typeface="Times" pitchFamily="2" charset="0"/>
              </a:rPr>
              <a:t>-s</a:t>
            </a:r>
            <a:r>
              <a:rPr lang="en-US" sz="2000" dirty="0">
                <a:solidFill>
                  <a:srgbClr val="000000"/>
                </a:solidFill>
                <a:latin typeface="Times" pitchFamily="2" charset="0"/>
              </a:rPr>
              <a:t>/c &lt; 1</a:t>
            </a:r>
          </a:p>
        </p:txBody>
      </p:sp>
      <p:sp>
        <p:nvSpPr>
          <p:cNvPr id="4" name="TextBox 3">
            <a:extLst>
              <a:ext uri="{FF2B5EF4-FFF2-40B4-BE49-F238E27FC236}">
                <a16:creationId xmlns:a16="http://schemas.microsoft.com/office/drawing/2014/main" id="{BDD5EA61-5106-2E7E-0750-DE9A8F10CEDF}"/>
              </a:ext>
            </a:extLst>
          </p:cNvPr>
          <p:cNvSpPr txBox="1"/>
          <p:nvPr/>
        </p:nvSpPr>
        <p:spPr>
          <a:xfrm>
            <a:off x="7214813" y="2506446"/>
            <a:ext cx="4157378" cy="3693319"/>
          </a:xfrm>
          <a:prstGeom prst="rect">
            <a:avLst/>
          </a:prstGeom>
          <a:noFill/>
        </p:spPr>
        <p:txBody>
          <a:bodyPr wrap="square" rtlCol="0">
            <a:spAutoFit/>
          </a:bodyPr>
          <a:lstStyle/>
          <a:p>
            <a:pPr algn="ctr"/>
            <a:r>
              <a:rPr lang="en-US" u="sng" dirty="0">
                <a:solidFill>
                  <a:srgbClr val="000000"/>
                </a:solidFill>
              </a:rPr>
              <a:t>Simplified explanation</a:t>
            </a:r>
          </a:p>
          <a:p>
            <a:pPr marL="285750" indent="-285750">
              <a:buFont typeface="Arial" panose="020B0604020202020204" pitchFamily="34" charset="0"/>
              <a:buChar char="•"/>
            </a:pPr>
            <a:endParaRPr lang="en-US" dirty="0">
              <a:solidFill>
                <a:srgbClr val="000000"/>
              </a:solidFill>
            </a:endParaRPr>
          </a:p>
          <a:p>
            <a:pPr marL="285750" indent="-285750">
              <a:buFont typeface="Arial" panose="020B0604020202020204" pitchFamily="34" charset="0"/>
              <a:buChar char="•"/>
            </a:pPr>
            <a:r>
              <a:rPr lang="en-US" dirty="0">
                <a:solidFill>
                  <a:srgbClr val="000000"/>
                </a:solidFill>
              </a:rPr>
              <a:t>Waves + turbulence downstream = Scatter particles back to the shock</a:t>
            </a:r>
          </a:p>
          <a:p>
            <a:pPr marL="285750" indent="-285750">
              <a:buFont typeface="Arial" panose="020B0604020202020204" pitchFamily="34" charset="0"/>
              <a:buChar char="•"/>
            </a:pPr>
            <a:endParaRPr lang="en-US" dirty="0">
              <a:solidFill>
                <a:srgbClr val="000000"/>
              </a:solidFill>
            </a:endParaRPr>
          </a:p>
          <a:p>
            <a:pPr marL="285750" indent="-285750">
              <a:buFont typeface="Arial" panose="020B0604020202020204" pitchFamily="34" charset="0"/>
              <a:buChar char="•"/>
            </a:pPr>
            <a:r>
              <a:rPr lang="en-US" dirty="0">
                <a:solidFill>
                  <a:srgbClr val="000000"/>
                </a:solidFill>
              </a:rPr>
              <a:t>Some of the particles get to very high energies.</a:t>
            </a:r>
          </a:p>
          <a:p>
            <a:pPr marL="285750" indent="-285750">
              <a:buFont typeface="Arial" panose="020B0604020202020204" pitchFamily="34" charset="0"/>
              <a:buChar char="•"/>
            </a:pPr>
            <a:endParaRPr lang="en-US" dirty="0">
              <a:solidFill>
                <a:srgbClr val="000000"/>
              </a:solidFill>
            </a:endParaRPr>
          </a:p>
          <a:p>
            <a:pPr algn="ctr"/>
            <a:r>
              <a:rPr lang="en-US" u="sng" dirty="0">
                <a:solidFill>
                  <a:srgbClr val="000000"/>
                </a:solidFill>
              </a:rPr>
              <a:t>Injection Problem</a:t>
            </a:r>
          </a:p>
          <a:p>
            <a:endParaRPr lang="en-US" dirty="0">
              <a:solidFill>
                <a:srgbClr val="000000"/>
              </a:solidFill>
            </a:endParaRPr>
          </a:p>
          <a:p>
            <a:r>
              <a:rPr lang="en-US" dirty="0">
                <a:solidFill>
                  <a:srgbClr val="000000"/>
                </a:solidFill>
              </a:rPr>
              <a:t>What is the energy threshold needed to kick start this process  and how do we reach that?</a:t>
            </a:r>
          </a:p>
        </p:txBody>
      </p:sp>
    </p:spTree>
    <p:extLst>
      <p:ext uri="{BB962C8B-B14F-4D97-AF65-F5344CB8AC3E}">
        <p14:creationId xmlns:p14="http://schemas.microsoft.com/office/powerpoint/2010/main" val="2470839780"/>
      </p:ext>
    </p:extLst>
  </p:cSld>
  <p:clrMapOvr>
    <a:masterClrMapping/>
  </p:clrMapOvr>
</p:sld>
</file>

<file path=ppt/theme/theme1.xml><?xml version="1.0" encoding="utf-8"?>
<a:theme xmlns:a="http://schemas.openxmlformats.org/drawingml/2006/main" name="KU Leuven">
  <a:themeElements>
    <a:clrScheme name="Custom 14">
      <a:dk1>
        <a:srgbClr val="2F4D5D"/>
      </a:dk1>
      <a:lt1>
        <a:srgbClr val="FFFFFF"/>
      </a:lt1>
      <a:dk2>
        <a:srgbClr val="1D8DB0"/>
      </a:dk2>
      <a:lt2>
        <a:srgbClr val="DCE7F0"/>
      </a:lt2>
      <a:accent1>
        <a:srgbClr val="1D8DB0"/>
      </a:accent1>
      <a:accent2>
        <a:srgbClr val="2F4D5D"/>
      </a:accent2>
      <a:accent3>
        <a:srgbClr val="52BDEC"/>
      </a:accent3>
      <a:accent4>
        <a:srgbClr val="466E87"/>
      </a:accent4>
      <a:accent5>
        <a:srgbClr val="E7B037"/>
      </a:accent5>
      <a:accent6>
        <a:srgbClr val="D4D842"/>
      </a:accent6>
      <a:hlink>
        <a:srgbClr val="466E87"/>
      </a:hlink>
      <a:folHlink>
        <a:srgbClr val="1D8DB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U Leuven">
  <a:themeElements>
    <a:clrScheme name="Custom 14">
      <a:dk1>
        <a:srgbClr val="2F4D5D"/>
      </a:dk1>
      <a:lt1>
        <a:srgbClr val="FFFFFF"/>
      </a:lt1>
      <a:dk2>
        <a:srgbClr val="1D8DB0"/>
      </a:dk2>
      <a:lt2>
        <a:srgbClr val="DCE7F0"/>
      </a:lt2>
      <a:accent1>
        <a:srgbClr val="1D8DB0"/>
      </a:accent1>
      <a:accent2>
        <a:srgbClr val="2F4D5D"/>
      </a:accent2>
      <a:accent3>
        <a:srgbClr val="52BDEC"/>
      </a:accent3>
      <a:accent4>
        <a:srgbClr val="466E87"/>
      </a:accent4>
      <a:accent5>
        <a:srgbClr val="E7B037"/>
      </a:accent5>
      <a:accent6>
        <a:srgbClr val="D4D842"/>
      </a:accent6>
      <a:hlink>
        <a:srgbClr val="466E87"/>
      </a:hlink>
      <a:folHlink>
        <a:srgbClr val="1D8DB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4F2B428C8B21A141B5825E5B86F557DB" ma:contentTypeVersion="15" ma:contentTypeDescription="Skapa ett nytt dokument." ma:contentTypeScope="" ma:versionID="975073b9cecf71b6bc8c14a7c33e31db">
  <xsd:schema xmlns:xsd="http://www.w3.org/2001/XMLSchema" xmlns:xs="http://www.w3.org/2001/XMLSchema" xmlns:p="http://schemas.microsoft.com/office/2006/metadata/properties" xmlns:ns3="977cb6ed-b1a4-473b-8ba2-0f8e0a4901ff" xmlns:ns4="6707e3d7-8225-4321-a0ab-c333d198a7fc" targetNamespace="http://schemas.microsoft.com/office/2006/metadata/properties" ma:root="true" ma:fieldsID="0cdfbe7b44d734305c4ef3f71cda5902" ns3:_="" ns4:_="">
    <xsd:import namespace="977cb6ed-b1a4-473b-8ba2-0f8e0a4901ff"/>
    <xsd:import namespace="6707e3d7-8225-4321-a0ab-c333d198a7f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7cb6ed-b1a4-473b-8ba2-0f8e0a4901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707e3d7-8225-4321-a0ab-c333d198a7fc" elementFormDefault="qualified">
    <xsd:import namespace="http://schemas.microsoft.com/office/2006/documentManagement/types"/>
    <xsd:import namespace="http://schemas.microsoft.com/office/infopath/2007/PartnerControls"/>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element name="SharingHintHash" ma:index="20" nillable="true" ma:displayName="Delar tips,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ECBB746-F6CA-42D5-AFDD-F49C58B42777}">
  <ds:schemaRefs>
    <ds:schemaRef ds:uri="http://schemas.microsoft.com/sharepoint/v3/contenttype/forms"/>
  </ds:schemaRefs>
</ds:datastoreItem>
</file>

<file path=customXml/itemProps2.xml><?xml version="1.0" encoding="utf-8"?>
<ds:datastoreItem xmlns:ds="http://schemas.openxmlformats.org/officeDocument/2006/customXml" ds:itemID="{F78B54EE-C366-449D-9972-DF83693BEC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77cb6ed-b1a4-473b-8ba2-0f8e0a4901ff"/>
    <ds:schemaRef ds:uri="6707e3d7-8225-4321-a0ab-c333d198a7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6B3048F-AB18-4F93-A27A-DBB845175962}">
  <ds:schemaRefs>
    <ds:schemaRef ds:uri="http://www.w3.org/XML/1998/namespace"/>
    <ds:schemaRef ds:uri="977cb6ed-b1a4-473b-8ba2-0f8e0a4901ff"/>
    <ds:schemaRef ds:uri="http://purl.org/dc/elements/1.1/"/>
    <ds:schemaRef ds:uri="http://schemas.microsoft.com/office/2006/metadata/properties"/>
    <ds:schemaRef ds:uri="http://schemas.microsoft.com/office/infopath/2007/PartnerControls"/>
    <ds:schemaRef ds:uri="http://schemas.microsoft.com/office/2006/documentManagement/types"/>
    <ds:schemaRef ds:uri="http://purl.org/dc/terms/"/>
    <ds:schemaRef ds:uri="6707e3d7-8225-4321-a0ab-c333d198a7fc"/>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KU Leuven</Template>
  <TotalTime>0</TotalTime>
  <Words>3226</Words>
  <Application>Microsoft Macintosh PowerPoint</Application>
  <PresentationFormat>Widescreen</PresentationFormat>
  <Paragraphs>513</Paragraphs>
  <Slides>42</Slides>
  <Notes>29</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42</vt:i4>
      </vt:variant>
    </vt:vector>
  </HeadingPairs>
  <TitlesOfParts>
    <vt:vector size="55" baseType="lpstr">
      <vt:lpstr>Arial</vt:lpstr>
      <vt:lpstr>Calibri</vt:lpstr>
      <vt:lpstr>Cambria Math</vt:lpstr>
      <vt:lpstr>Garamond</vt:lpstr>
      <vt:lpstr>Google Sans</vt:lpstr>
      <vt:lpstr>Helvetica</vt:lpstr>
      <vt:lpstr>KaTeX_Main</vt:lpstr>
      <vt:lpstr>Palatino</vt:lpstr>
      <vt:lpstr>Times</vt:lpstr>
      <vt:lpstr>Times New Roman</vt:lpstr>
      <vt:lpstr>Wingdings</vt:lpstr>
      <vt:lpstr>KU Leuven</vt:lpstr>
      <vt:lpstr>1_KU Leuven</vt:lpstr>
      <vt:lpstr>Recent Advancements in Transient Processes and Particle Energization at Planetary Bow Shocks</vt:lpstr>
      <vt:lpstr>Earth’s Qpar bow shock and foreshock</vt:lpstr>
      <vt:lpstr>What is a Dayside Transient?</vt:lpstr>
      <vt:lpstr>Universality of shock-generated transients</vt:lpstr>
      <vt:lpstr>Transients Scaling Across Different Systems</vt:lpstr>
      <vt:lpstr>Foreshock Transients &amp; Electron acceleration</vt:lpstr>
      <vt:lpstr>Mental Picture to Keep in Mind</vt:lpstr>
      <vt:lpstr>Latest Results Transients &amp; Particle Acceleration</vt:lpstr>
      <vt:lpstr>Transients &amp; Relativistic Electrons with MMS </vt:lpstr>
      <vt:lpstr>But let’s ask one more question</vt:lpstr>
      <vt:lpstr>But let’s ask one more question</vt:lpstr>
      <vt:lpstr>Reinforced Shock Acceleration (RSA): From Sun to Earth</vt:lpstr>
      <vt:lpstr>PowerPoint Presentation</vt:lpstr>
      <vt:lpstr>Particle Acceleration: Hilas Criterion and Scales </vt:lpstr>
      <vt:lpstr>Electron Acceleration in other planets</vt:lpstr>
      <vt:lpstr>Juno Observations – Jovian Bow Shock Crossing</vt:lpstr>
      <vt:lpstr>Reinforced Shock Acceleration at Jupiter</vt:lpstr>
      <vt:lpstr>Can we extrapolate to astrophysical shocks?</vt:lpstr>
      <vt:lpstr>Illustration of the process in an arbitrary planet</vt:lpstr>
      <vt:lpstr>Illustration of the process in an arbitrary planet</vt:lpstr>
      <vt:lpstr>Illustration of the process in an arbitrary planet</vt:lpstr>
      <vt:lpstr>Illustration of the process in an arbitrary planet</vt:lpstr>
      <vt:lpstr>Summary &amp; Future Work</vt:lpstr>
      <vt:lpstr>PowerPoint Presentation</vt:lpstr>
      <vt:lpstr>Reinforced Shock Acceleration of Electrons</vt:lpstr>
      <vt:lpstr>Quasi-parallel and Quasi-perpendicular shocks</vt:lpstr>
      <vt:lpstr>Community Reminder: Qpar – Qperp Shocks</vt:lpstr>
      <vt:lpstr>Seeding and particle acceleration</vt:lpstr>
      <vt:lpstr>Cluster: Upstream showing HFAs</vt:lpstr>
      <vt:lpstr>MMS: Downstream HFAs and jets</vt:lpstr>
      <vt:lpstr>Zoomed-in timeseries of Transient</vt:lpstr>
      <vt:lpstr>Acceleration at Qpar and Qperp shocks</vt:lpstr>
      <vt:lpstr>Shock-generated transients are amazing particle accelerators</vt:lpstr>
      <vt:lpstr>Transients with most notable impact</vt:lpstr>
      <vt:lpstr>The anatomy of an HFA</vt:lpstr>
      <vt:lpstr>Why Stochastic Betatron Acceleration? Better agreement</vt:lpstr>
      <vt:lpstr>Reinforced Shock Acceleration of Relativistic Electrons</vt:lpstr>
      <vt:lpstr>Is seed from the foreshock? – Maybe partially</vt:lpstr>
      <vt:lpstr>Shocks as particle accelerators</vt:lpstr>
      <vt:lpstr>Expectation &amp; Reality</vt:lpstr>
      <vt:lpstr>Simple Simplistic Picture to remember</vt:lpstr>
      <vt:lpstr>Diffusive Shock Acceleration (DSA)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2017-09-13T11:47:32Z</dcterms:created>
  <dcterms:modified xsi:type="dcterms:W3CDTF">2026-09-29T17:10:55Z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0x0101004F2B428C8B21A141B5825E5B86F557DB</vt:lpwstr>
  </property>
</Properties>
</file>